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8" r:id="rId2"/>
    <p:sldMasterId id="2147483785" r:id="rId3"/>
  </p:sldMasterIdLst>
  <p:notesMasterIdLst>
    <p:notesMasterId r:id="rId36"/>
  </p:notesMasterIdLst>
  <p:sldIdLst>
    <p:sldId id="266" r:id="rId4"/>
    <p:sldId id="301" r:id="rId5"/>
    <p:sldId id="290" r:id="rId6"/>
    <p:sldId id="292" r:id="rId7"/>
    <p:sldId id="311" r:id="rId8"/>
    <p:sldId id="291" r:id="rId9"/>
    <p:sldId id="313" r:id="rId10"/>
    <p:sldId id="314" r:id="rId11"/>
    <p:sldId id="303" r:id="rId12"/>
    <p:sldId id="304" r:id="rId13"/>
    <p:sldId id="274" r:id="rId14"/>
    <p:sldId id="277" r:id="rId15"/>
    <p:sldId id="279" r:id="rId16"/>
    <p:sldId id="280" r:id="rId17"/>
    <p:sldId id="283" r:id="rId18"/>
    <p:sldId id="300" r:id="rId19"/>
    <p:sldId id="293" r:id="rId20"/>
    <p:sldId id="295" r:id="rId21"/>
    <p:sldId id="294" r:id="rId22"/>
    <p:sldId id="296" r:id="rId23"/>
    <p:sldId id="299" r:id="rId24"/>
    <p:sldId id="270" r:id="rId25"/>
    <p:sldId id="272" r:id="rId26"/>
    <p:sldId id="316" r:id="rId27"/>
    <p:sldId id="273" r:id="rId28"/>
    <p:sldId id="286" r:id="rId29"/>
    <p:sldId id="306" r:id="rId30"/>
    <p:sldId id="307" r:id="rId31"/>
    <p:sldId id="308" r:id="rId32"/>
    <p:sldId id="309" r:id="rId33"/>
    <p:sldId id="310" r:id="rId34"/>
    <p:sldId id="312" r:id="rId3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xmlns:mc="http://schemas.openxmlformats.org/markup-compatibility/2006" xmlns:a14="http://schemas.microsoft.com/office/drawing/2010/main" val="A50021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5" autoAdjust="0"/>
    <p:restoredTop sz="94737" autoAdjust="0"/>
  </p:normalViewPr>
  <p:slideViewPr>
    <p:cSldViewPr>
      <p:cViewPr>
        <p:scale>
          <a:sx n="56" d="100"/>
          <a:sy n="56" d="100"/>
        </p:scale>
        <p:origin x="-1740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1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348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5.xml"/><Relationship Id="rId7" Type="http://schemas.openxmlformats.org/officeDocument/2006/relationships/slide" Target="slides/slide30.xml"/><Relationship Id="rId2" Type="http://schemas.openxmlformats.org/officeDocument/2006/relationships/slide" Target="slides/slide12.xml"/><Relationship Id="rId1" Type="http://schemas.openxmlformats.org/officeDocument/2006/relationships/slide" Target="slides/slide5.xml"/><Relationship Id="rId6" Type="http://schemas.openxmlformats.org/officeDocument/2006/relationships/slide" Target="slides/slide29.xml"/><Relationship Id="rId5" Type="http://schemas.openxmlformats.org/officeDocument/2006/relationships/slide" Target="slides/slide28.xml"/><Relationship Id="rId4" Type="http://schemas.openxmlformats.org/officeDocument/2006/relationships/slide" Target="slides/slide2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74D71-FC4B-45BA-974D-4A44F33506FC}" type="datetimeFigureOut">
              <a:rPr lang="es-MX" smtClean="0"/>
              <a:t>15/07/2010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A46F7-3E8E-4BC6-B9BF-C83021BB91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164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E4EBEF69-EC77-43F3-AEC8-1CCE6B819859}" type="slidenum">
              <a:rPr lang="es-ES">
                <a:solidFill>
                  <a:prstClr val="black"/>
                </a:solidFill>
              </a:rPr>
              <a:pPr eaLnBrk="1" hangingPunct="1"/>
              <a:t>5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9A42B6A3-4A3D-4D61-9D8E-00D973B431C6}" type="slidenum">
              <a:rPr lang="es-ES">
                <a:solidFill>
                  <a:prstClr val="black"/>
                </a:solidFill>
              </a:rPr>
              <a:pPr eaLnBrk="1" hangingPunct="1"/>
              <a:t>30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2000" cy="3429000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760" y="4343798"/>
            <a:ext cx="5490482" cy="411559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s-MX" smtClean="0"/>
              <a:t>No hay dietas milagro.</a:t>
            </a:r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2970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876E4774-58DF-4C9D-8BB6-60673D7C0549}" type="slidenum">
              <a:rPr lang="es-ES">
                <a:solidFill>
                  <a:prstClr val="black"/>
                </a:solidFill>
              </a:rPr>
              <a:pPr eaLnBrk="1" hangingPunct="1"/>
              <a:t>13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DAF478EA-7CAE-4507-BE95-49E565A6CDFA}" type="slidenum">
              <a:rPr lang="es-ES">
                <a:solidFill>
                  <a:prstClr val="black"/>
                </a:solidFill>
              </a:rPr>
              <a:pPr eaLnBrk="1" hangingPunct="1"/>
              <a:t>14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9CB60E0E-7241-4DA8-8E0C-A28A3C10DA0D}" type="slidenum">
              <a:rPr lang="es-ES">
                <a:solidFill>
                  <a:prstClr val="black"/>
                </a:solidFill>
              </a:rPr>
              <a:pPr eaLnBrk="1" hangingPunct="1"/>
              <a:t>15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NUTRICION PROCESOS CELULARES DE</a:t>
            </a:r>
            <a:r>
              <a:rPr lang="en-US" baseline="0" dirty="0" smtClean="0"/>
              <a:t> LOS CUALES DEPENDE LA SALUD Y LA VIDA DE TODOS LOS SERES VIVIENTES.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60B67-4330-4E1F-B9F7-BE0E32530BE2}" type="slidenum">
              <a:rPr lang="es-ES">
                <a:solidFill>
                  <a:prstClr val="black"/>
                </a:solidFill>
              </a:rPr>
              <a:pPr/>
              <a:t>19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4096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BE2F3124-B2BE-42AF-B050-F81B9158BFED}" type="slidenum">
              <a:rPr lang="es-ES">
                <a:solidFill>
                  <a:prstClr val="black"/>
                </a:solidFill>
              </a:rPr>
              <a:pPr eaLnBrk="1" hangingPunct="1"/>
              <a:t>27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8C42DD43-0464-4CEB-9A75-EBFA15C9A67C}" type="slidenum">
              <a:rPr lang="es-ES">
                <a:solidFill>
                  <a:prstClr val="black"/>
                </a:solidFill>
              </a:rPr>
              <a:pPr eaLnBrk="1" hangingPunct="1"/>
              <a:t>28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2000" cy="34290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760" y="4343798"/>
            <a:ext cx="5490482" cy="411559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s-ES" smtClean="0"/>
              <a:t>Comer despacio, masticar y sentados / No ver TV mientras se come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defTabSz="969963" eaLnBrk="0" hangingPunct="0">
              <a:defRPr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defTabSz="969963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/>
            <a:fld id="{046B4FA2-7244-4531-86CF-8A96F8E09425}" type="slidenum">
              <a:rPr lang="es-ES">
                <a:solidFill>
                  <a:prstClr val="black"/>
                </a:solidFill>
              </a:rPr>
              <a:pPr eaLnBrk="1" hangingPunct="1"/>
              <a:t>29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xmlns:mc="http://schemas.openxmlformats.org/markup-compatibility/2006" xmlns:a14="http://schemas.microsoft.com/office/drawing/2010/main" val="000000" mc:Ignorable="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755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53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60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017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1808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99374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8867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318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4697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493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4130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001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728850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23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8596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8067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0753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6793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68020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6182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71885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7376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8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127579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7658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42698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0397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9478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073070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640647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62403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12013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037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7906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4892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16441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11013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285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87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9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0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xmlns:mc="http://schemas.openxmlformats.org/markup-compatibility/2006" xmlns:a14="http://schemas.microsoft.com/office/drawing/2010/main" val="000000" mc:Ignorable="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730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xmlns:mc="http://schemas.openxmlformats.org/markup-compatibility/2006" xmlns:a14="http://schemas.microsoft.com/office/drawing/2010/main" val="000000" mc:Ignorable="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9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xmlns:mc="http://schemas.openxmlformats.org/markup-compatibility/2006" xmlns:a14="http://schemas.microsoft.com/office/drawing/2010/main" val="000000" mc:Ignorable="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A847CFC-816F-41D0-AAC0-9BF4FEBC753E}" type="datetimeFigureOut">
              <a:rPr lang="es-ES" smtClean="0">
                <a:solidFill>
                  <a:srgbClr xmlns:mc="http://schemas.openxmlformats.org/markup-compatibility/2006" xmlns:a14="http://schemas.microsoft.com/office/drawing/2010/main" val="1F497D" mc:Ignorable="">
                    <a:tint val="60000"/>
                    <a:satMod val="155000"/>
                  </a:srgbClr>
                </a:solidFill>
              </a:rPr>
              <a:pPr/>
              <a:t>15/07/2010</a:t>
            </a:fld>
            <a:endParaRPr lang="es-ES">
              <a:solidFill>
                <a:srgbClr xmlns:mc="http://schemas.openxmlformats.org/markup-compatibility/2006" xmlns:a14="http://schemas.microsoft.com/office/drawing/2010/main" val="1F497D" mc:Ignorable="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32FADFE-3B8F-471C-ABF0-DBC7717ECBBC}" type="slidenum">
              <a:rPr lang="es-ES" smtClean="0">
                <a:solidFill>
                  <a:srgbClr xmlns:mc="http://schemas.openxmlformats.org/markup-compatibility/2006" xmlns:a14="http://schemas.microsoft.com/office/drawing/2010/main" val="EEECE1" mc:Ignorable="">
                    <a:shade val="90000"/>
                  </a:srgbClr>
                </a:solidFill>
              </a:rPr>
              <a:pPr/>
              <a:t>‹Nº›</a:t>
            </a:fld>
            <a:endParaRPr lang="es-ES">
              <a:solidFill>
                <a:srgbClr xmlns:mc="http://schemas.openxmlformats.org/markup-compatibility/2006" xmlns:a14="http://schemas.microsoft.com/office/drawing/2010/main" val="EEECE1" mc:Ignorable="">
                  <a:shade val="90000"/>
                </a:srgbClr>
              </a:solidFill>
            </a:endParaRPr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270790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xmlns:mc="http://schemas.openxmlformats.org/markup-compatibility/2006" xmlns:a14="http://schemas.microsoft.com/office/drawing/2010/main" val="000000" mc:Ignorable="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1" name="Rectangle 17"/>
          <p:cNvSpPr>
            <a:spLocks noChangeArrowheads="1"/>
          </p:cNvSpPr>
          <p:nvPr userDrawn="1"/>
        </p:nvSpPr>
        <p:spPr bwMode="auto">
          <a:xfrm rot="5400000">
            <a:off x="4559300" y="-3416300"/>
            <a:ext cx="1168400" cy="8001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901E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1522" name="Rectangle 18"/>
          <p:cNvSpPr>
            <a:spLocks noChangeArrowheads="1"/>
          </p:cNvSpPr>
          <p:nvPr userDrawn="1"/>
        </p:nvSpPr>
        <p:spPr bwMode="auto">
          <a:xfrm>
            <a:off x="0" y="1752600"/>
            <a:ext cx="1168400" cy="5105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DDDDDD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pic>
        <p:nvPicPr>
          <p:cNvPr id="2052" name="Picture 19" descr="logo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36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" name="Rectangle 20"/>
          <p:cNvSpPr>
            <a:spLocks noChangeArrowheads="1"/>
          </p:cNvSpPr>
          <p:nvPr userDrawn="1"/>
        </p:nvSpPr>
        <p:spPr bwMode="auto">
          <a:xfrm>
            <a:off x="1168400" y="6316663"/>
            <a:ext cx="7975600" cy="54133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CDEBC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8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002266" mc:Ignorable=""/>
        </a:buClr>
        <a:buFont typeface="Arial Unicode MS" pitchFamily="34" charset="-128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FFCC00" mc:Ignorable=""/>
        </a:buClr>
        <a:buFont typeface="Arial Unicode MS" pitchFamily="34" charset="-128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1" name="Rectangle 17"/>
          <p:cNvSpPr>
            <a:spLocks noChangeArrowheads="1"/>
          </p:cNvSpPr>
          <p:nvPr userDrawn="1"/>
        </p:nvSpPr>
        <p:spPr bwMode="auto">
          <a:xfrm rot="5400000">
            <a:off x="4559300" y="-3416300"/>
            <a:ext cx="1168400" cy="8001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901E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1522" name="Rectangle 18"/>
          <p:cNvSpPr>
            <a:spLocks noChangeArrowheads="1"/>
          </p:cNvSpPr>
          <p:nvPr userDrawn="1"/>
        </p:nvSpPr>
        <p:spPr bwMode="auto">
          <a:xfrm>
            <a:off x="0" y="1752600"/>
            <a:ext cx="1168400" cy="5105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DDDDDD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pic>
        <p:nvPicPr>
          <p:cNvPr id="2052" name="Picture 19" descr="logo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36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" name="Rectangle 20"/>
          <p:cNvSpPr>
            <a:spLocks noChangeArrowheads="1"/>
          </p:cNvSpPr>
          <p:nvPr userDrawn="1"/>
        </p:nvSpPr>
        <p:spPr bwMode="auto">
          <a:xfrm>
            <a:off x="1168400" y="6316663"/>
            <a:ext cx="7975600" cy="54133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CDEBC" mc:Ignorable="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9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002266" mc:Ignorable=""/>
        </a:buClr>
        <a:buFont typeface="Arial Unicode MS" pitchFamily="34" charset="-128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FFCC00" mc:Ignorable=""/>
        </a:buClr>
        <a:buFont typeface="Arial Unicode MS" pitchFamily="34" charset="-128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xmlns:mc="http://schemas.openxmlformats.org/markup-compatibility/2006" xmlns:a14="http://schemas.microsoft.com/office/drawing/2010/main" val="669900" mc:Ignorable=""/>
        </a:buClr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3.bp.blogspot.com/_qXPVuUX5Tdw/S02hoboK14I/AAAAAAAAA8E/KxZ9cVeNuJ8/s1600-h/Dieta+mas+saludable.jpg" TargetMode="Externa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es.wikipedia.org/wiki/Archivo:Foods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mx/imgres?imgurl=http://img6.travelblog.org/Photos/13215/371029/f/3433448-JUAYUA-GASTRONOMIA-FERIA-0.jpg&amp;imgrefurl=http://www.travelblog.org/Photos/3433448.html&amp;usg=__1YO-ImHPr8nIc2bcWiD_81IYCvc=&amp;h=600&amp;w=450&amp;sz=53&amp;hl=es&amp;start=111&amp;tbnid=8iCDbPfxjRIKrM:&amp;tbnh=135&amp;tbnw=101&amp;prev=/images?q=gastronomia&amp;gbv=2&amp;ndsp=18&amp;hl=es&amp;safe=active&amp;sa=N&amp;start=108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.mx/imgres?imgurl=http://www.lomejor.com/19/3/80/45/85/Gastronomia04.jpg&amp;imgrefurl=http://www.lomejor.com/webmaker/portal/wmlink_2185&amp;usg=__wZQ8_y3fVk8-siVDkr3ITgNgqck=&amp;h=255&amp;w=300&amp;sz=64&amp;hl=es&amp;start=174&amp;tbnid=migpNklCTUC2HM:&amp;tbnh=99&amp;tbnw=116&amp;prev=/images?q=gastronomia&amp;gbv=2&amp;ndsp=18&amp;hl=es&amp;safe=active&amp;sa=N&amp;start=162" TargetMode="External"/><Relationship Id="rId13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12" Type="http://schemas.openxmlformats.org/officeDocument/2006/relationships/hyperlink" Target="http://images.google.com.mx/imgres?imgurl=http://www.casaruralabuelabenita.es/files/gastronomia-uvas.jpg&amp;imgrefurl=http://www.casaruralabuelabenita.es/gastronomia.html&amp;usg=__93pX58p6FZgkydTeI1r86ukqQ0o=&amp;h=299&amp;w=450&amp;sz=142&amp;hl=es&amp;start=107&amp;tbnid=wB00G4v1hTH7wM:&amp;tbnh=84&amp;tbnw=127&amp;prev=/images?q=gastronomia&amp;gbv=2&amp;ndsp=18&amp;hl=es&amp;safe=active&amp;sa=N&amp;start=90" TargetMode="External"/><Relationship Id="rId17" Type="http://schemas.openxmlformats.org/officeDocument/2006/relationships/image" Target="../media/image34.jpeg"/><Relationship Id="rId2" Type="http://schemas.openxmlformats.org/officeDocument/2006/relationships/hyperlink" Target="http://images.google.com.mx/imgres?imgurl=http://www.canpereni.com/img/img_gastronomia%20forquilles.jpg&amp;imgrefurl=http://www.canpereni.com/esp/gastronomia.html&amp;usg=__FKN7RKHj6V4aFquroPhGs7430ok=&amp;h=308&amp;w=503&amp;sz=24&amp;hl=es&amp;start=3&amp;tbnid=si_d8IA8e3OVkM:&amp;tbnh=80&amp;tbnw=130&amp;prev=/images?q=gastronomia&amp;gbv=2&amp;hl=es&amp;safe=active&amp;sa=G" TargetMode="External"/><Relationship Id="rId16" Type="http://schemas.openxmlformats.org/officeDocument/2006/relationships/hyperlink" Target="http://images.google.com.mx/imgres?imgurl=http://www.munipalca.gob.pe/portal/images/stories/fotosparapagina/gastronomia.jpg&amp;imgrefurl=http://www.munipalca.gob.pe/portal/index.php?option=com_content&amp;view=article&amp;id=70&amp;Itemid=23&amp;usg=__Z919D_J36o5hPvEySrzZCbajG1c=&amp;h=569&amp;w=480&amp;sz=103&amp;hl=es&amp;start=252&amp;tbnid=jy9K5UnATijDIM:&amp;tbnh=134&amp;tbnw=113&amp;prev=/images?q=gastronomia&amp;gbv=2&amp;ndsp=18&amp;hl=es&amp;safe=active&amp;sa=N&amp;start=23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.mx/imgres?imgurl=http://www.zamora.es/lang/turismoenzamora/img/fondos/fondo_gastronomia.jpg&amp;imgrefurl=http://www.zamora.es/lang/turismoenzamora/turismogastronomico.shtml?idseccion=9633&amp;usg=__TWjPrL3NtEtm-kjpRxYCwt-DXpI=&amp;h=487&amp;w=384&amp;sz=52&amp;hl=es&amp;start=121&amp;tbnid=Sy_VRpji6G7v5M:&amp;tbnh=129&amp;tbnw=102&amp;prev=/images?q=gastronomia&amp;gbv=2&amp;ndsp=18&amp;hl=es&amp;safe=active&amp;sa=N&amp;start=108" TargetMode="External"/><Relationship Id="rId11" Type="http://schemas.openxmlformats.org/officeDocument/2006/relationships/image" Target="../media/image31.jpeg"/><Relationship Id="rId5" Type="http://schemas.openxmlformats.org/officeDocument/2006/relationships/image" Target="../media/image28.jpeg"/><Relationship Id="rId15" Type="http://schemas.openxmlformats.org/officeDocument/2006/relationships/image" Target="../media/image33.jpeg"/><Relationship Id="rId10" Type="http://schemas.openxmlformats.org/officeDocument/2006/relationships/hyperlink" Target="http://images.google.com.mx/imgres?imgurl=http://www.responsiblehotels.travel/img/gastronomia.jpg&amp;imgrefurl=http://www.responsiblehotels.travel/turismo-responsable/retorno/gastronomia.htm&amp;usg=__tA2Awj1gTqcZil2bZxAzNSOiO3Q=&amp;h=300&amp;w=760&amp;sz=32&amp;hl=es&amp;start=173&amp;tbnid=O323i-WWpV3NPM:&amp;tbnh=56&amp;tbnw=142&amp;prev=/images?q=gastronomia&amp;gbv=2&amp;ndsp=18&amp;hl=es&amp;safe=active&amp;sa=N&amp;start=162" TargetMode="External"/><Relationship Id="rId4" Type="http://schemas.openxmlformats.org/officeDocument/2006/relationships/hyperlink" Target="http://images.google.com.mx/imgres?imgurl=http://www.fuenso.com/hotels/6/gastronomia.jpg&amp;imgrefurl=http://www.fuenso.com/?seccio=hospes_gastronomia&amp;establiment=6&amp;desti=6&amp;usg=__bZknsIjR5Mzn-oxh6OnHrgMI0yw=&amp;h=327&amp;w=327&amp;sz=83&amp;hl=es&amp;start=18&amp;tbnid=t-OG2xa6vUWbxM:&amp;tbnh=118&amp;tbnw=118&amp;prev=/images?q=gastronomia&amp;gbv=2&amp;hl=es&amp;safe=active&amp;sa=G" TargetMode="External"/><Relationship Id="rId9" Type="http://schemas.openxmlformats.org/officeDocument/2006/relationships/image" Target="../media/image30.jpeg"/><Relationship Id="rId14" Type="http://schemas.openxmlformats.org/officeDocument/2006/relationships/hyperlink" Target="http://images.google.com.mx/imgres?imgurl=http://www.fontecruz.com/repositorio/imagenes/4cuadros/detalle-gastronomia-toledo.jpg&amp;imgrefurl=http://www.fontecruz.com/sevilla/gastronomia/&amp;usg=__tpTfpYUybNuZjUWJF3uRcn8NsAs=&amp;h=500&amp;w=400&amp;sz=64&amp;hl=es&amp;start=144&amp;tbnid=HJLJDFxISmPCtM:&amp;tbnh=130&amp;tbnw=104&amp;prev=/images?q=gastronomia&amp;gbv=2&amp;ndsp=18&amp;hl=es&amp;safe=active&amp;sa=N&amp;start=126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.mx/imgres?imgurl=http://alfanatural.com.mx/alfanaturalblog/wp-content/uploads/2009/07/medico-nutricionista.jpg&amp;imgrefurl=http://alfanatural.com.mx/alfanaturalblog/?p=63&amp;usg=__EtzlgHerGpe8_0KkjcROYqRLepY=&amp;h=373&amp;w=250&amp;sz=72&amp;hl=es&amp;start=5&amp;tbnid=grIg-lApQAmzaM:&amp;tbnh=122&amp;tbnw=82&amp;prev=/images?q=nutricionista&amp;gbv=2&amp;hl=es&amp;safe=active" TargetMode="External"/><Relationship Id="rId13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12" Type="http://schemas.openxmlformats.org/officeDocument/2006/relationships/hyperlink" Target="http://images.google.com.mx/imgres?imgurl=http://www.educa.madrid.org/web/ies.garciamorato.madrid/webs_alumnos1B/Laura/IMAGENES/Frutas.jpg&amp;imgrefurl=http://www.pedalea.cl/index.php?option=com_content&amp;view=category&amp;layout=blog&amp;id=18&amp;Itemid=95&amp;usg=__HTYL09xSAINRrqo2LVpM21JJAgM=&amp;h=486&amp;w=734&amp;sz=76&amp;hl=es&amp;start=38&amp;tbnid=KQ6Luy3Zp0cpKM:&amp;tbnh=93&amp;tbnw=141&amp;prev=/images?q=nutricionista&amp;gbv=2&amp;ndsp=18&amp;hl=es&amp;safe=active&amp;sa=N&amp;start=36" TargetMode="External"/><Relationship Id="rId2" Type="http://schemas.openxmlformats.org/officeDocument/2006/relationships/hyperlink" Target="http://images.google.com.mx/imgres?imgurl=http://tanialbgi21.files.wordpress.com/2009/06/alimentos.jpg&amp;imgrefurl=http://tanialbgi21.wordpress.com/2009/06/&amp;usg=__JS7JtCaM_-SPwK1jJzKH_8Ez3Sw=&amp;h=358&amp;w=450&amp;sz=58&amp;hl=es&amp;start=38&amp;um=1&amp;tbnid=LCjAG0hujLwp4M:&amp;tbnh=101&amp;tbnw=127&amp;prev=/images?q=orientacion+alimentaria&amp;tbnid=YcWELvd8i8iYXM:&amp;gbv=2&amp;ndsp=18&amp;hl=es&amp;safe=active&amp;sa=N&amp;start=36&amp;tbnh=0&amp;tbnw=0&amp;um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.mx/imgres?imgurl=http://www.centranutricion.cl/imagenes-nutricion-dietas/nutricionista.jpg&amp;imgrefurl=http://www.centranutricion.cl/&amp;usg=__8XNIdcF4aDJfEMInTOiWS5trw0U=&amp;h=365&amp;w=385&amp;sz=36&amp;hl=es&amp;start=2&amp;tbnid=2WGan9hbCsWQYM:&amp;tbnh=117&amp;tbnw=123&amp;prev=/images?q=nutricionista&amp;gbv=2&amp;hl=es&amp;safe=active" TargetMode="External"/><Relationship Id="rId11" Type="http://schemas.openxmlformats.org/officeDocument/2006/relationships/image" Target="../media/image39.jpeg"/><Relationship Id="rId5" Type="http://schemas.openxmlformats.org/officeDocument/2006/relationships/image" Target="../media/image36.jpeg"/><Relationship Id="rId15" Type="http://schemas.openxmlformats.org/officeDocument/2006/relationships/image" Target="../media/image41.jpeg"/><Relationship Id="rId10" Type="http://schemas.openxmlformats.org/officeDocument/2006/relationships/hyperlink" Target="http://images.google.com.mx/imgres?imgurl=http://www.dietas-ejercicios.com/image-files/nutricionista.jpg&amp;imgrefurl=http://www.dietas-ejercicios.com/dietista.html&amp;usg=__Dgy6qrDgyBMXCZCLA2dMDKvBJ7w=&amp;h=216&amp;w=180&amp;sz=9&amp;hl=es&amp;start=40&amp;tbnid=2O-ZY4FwnfNcDM:&amp;tbnh=107&amp;tbnw=89&amp;prev=/images?q=nutricionista&amp;gbv=2&amp;ndsp=18&amp;hl=es&amp;safe=active&amp;sa=N&amp;start=36" TargetMode="External"/><Relationship Id="rId4" Type="http://schemas.openxmlformats.org/officeDocument/2006/relationships/hyperlink" Target="http://images.google.com.mx/imgres?imgurl=http://calvaryecuador.files.wordpress.com/2009/10/unsion_medicos.jpg&amp;imgrefurl=http://calvaryecuador.wordpress.com/&amp;usg=__wXWW_yV9dmekuu39Qoq_1AaiEII=&amp;h=461&amp;w=615&amp;sz=79&amp;hl=es&amp;start=105&amp;tbnid=BAZy7SpHZZ44MM:&amp;tbnh=102&amp;tbnw=136&amp;prev=/images?q=medicos+animados&amp;gbv=2&amp;ndsp=18&amp;hl=es&amp;safe=active&amp;sa=N&amp;start=90" TargetMode="External"/><Relationship Id="rId9" Type="http://schemas.openxmlformats.org/officeDocument/2006/relationships/image" Target="../media/image38.jpeg"/><Relationship Id="rId14" Type="http://schemas.openxmlformats.org/officeDocument/2006/relationships/hyperlink" Target="http://images.google.com.mx/imgres?imgurl=http://www.inocus.es/fitxers/imatges/novetats//149.jpg&amp;imgrefurl=http://www.inocus.es/novetat.php?id=122&amp;usg=__7mhhU3ANQ85cQrt3eQaljDcOnEQ=&amp;h=512&amp;w=497&amp;sz=17&amp;hl=es&amp;start=58&amp;tbnid=JTYFJi73TOBDBM:&amp;tbnh=131&amp;tbnw=127&amp;prev=/images?q=nutricionista&amp;gbv=2&amp;ndsp=18&amp;hl=es&amp;safe=active&amp;sa=N&amp;start=5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1.bp.blogspot.com/_qXPVuUX5Tdw/S0W5R0T6WjI/AAAAAAAAA6s/KuMrQm721LI/s1600-h/cataratas_edad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2.bp.blogspot.com/_kWcqAClDkXQ/SUvuPtUy4FI/AAAAAAAAAEY/n9fCrabBY9w/s1600-h/Plan+de+alimentaci%C3%B3n+de+1200+calor%C3%ADas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imgres?imgurl=http://www.revistasaludocular.org/septiembre_2006/images/index_11_3.jpg&amp;imgrefurl=http://www.revistasaludocular.org/septiembre_2006/journal/01_11.html&amp;usg=__6MngV1ODtCXCKWynOyk3M7ZKSX8=&amp;h=854&amp;w=1317&amp;sz=57&amp;hl=es&amp;start=3&amp;itbs=1&amp;tbnid=XD8scdoLnaI25M:&amp;tbnh=97&amp;tbnw=150&amp;prev=/images?q=catarata&amp;hl=es&amp;tbs=isch:1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 smtClean="0">
                <a:latin typeface="Calibri" pitchFamily="34" charset="0"/>
                <a:cs typeface="Calibri" pitchFamily="34" charset="0"/>
              </a:rPr>
              <a:t> NUTRICION COMO PREVENCION DE ENFERMEDADES CRONICO DEGENERATIVAS NO TRASMISIBLES</a:t>
            </a:r>
            <a:endParaRPr lang="es-MX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Imagen 2" descr="fami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5484138"/>
            <a:ext cx="23812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78" name="Imagen 6" descr="http://3.bp.blogspot.com/_qXPVuUX5Tdw/S02hoboK14I/AAAAAAAAA8E/KxZ9cVeNuJ8/s320/Dieta+mas+saludabl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2399928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82" name="Imagen 10" descr="http://www.nutridieta.com/wp-content/uploads/2009/05/ojo-300x23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6" y="1988840"/>
            <a:ext cx="2952328" cy="267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86" name="Imagen 14" descr="nene caramelos Consejos para combatir la obesidad infant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2381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88" name="Imagen 16" descr="http://www.saecoop.com/bolI+D+i/images/vegetales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2524125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es-MX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endParaRPr lang="es-MX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xmlns:mc="http://schemas.openxmlformats.org/markup-compatibility/2006" xmlns:a14="http://schemas.microsoft.com/office/drawing/2010/main" val="000000" mc:Ignorable="">
                    <a:alpha val="3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DRA. G. NATIVIDAD LAGUNAS JAIMES</a:t>
            </a:r>
          </a:p>
          <a:p>
            <a:pPr marL="0" indent="0" algn="ctr">
              <a:buNone/>
            </a:pP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MEDICO NUTRIOLOGA</a:t>
            </a:r>
          </a:p>
          <a:p>
            <a:pPr marL="0" indent="0" algn="ctr">
              <a:buNone/>
            </a:pP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JULIO </a:t>
            </a: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16, </a:t>
            </a: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2010.</a:t>
            </a:r>
          </a:p>
          <a:p>
            <a:pPr marL="0" indent="0" algn="ctr">
              <a:buNone/>
            </a:pPr>
            <a:r>
              <a:rPr lang="es-MX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xmlns:mc="http://schemas.openxmlformats.org/markup-compatibility/2006" xmlns:a14="http://schemas.microsoft.com/office/drawing/2010/main" val="000000" mc:Ignorable="">
                      <a:alpha val="35000"/>
                    </a:srgbClr>
                  </a:outerShdw>
                </a:effectLst>
                <a:latin typeface="Arial Black" pitchFamily="34" charset="0"/>
                <a:cs typeface="Arabic Typesetting" pitchFamily="66" charset="-78"/>
              </a:rPr>
              <a:t>ACAPULCO, GRO.</a:t>
            </a:r>
            <a:endParaRPr lang="es-MX" sz="2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xmlns:mc="http://schemas.openxmlformats.org/markup-compatibility/2006" xmlns:a14="http://schemas.microsoft.com/office/drawing/2010/main" val="000000" mc:Ignorable="">
                    <a:alpha val="35000"/>
                  </a:srgbClr>
                </a:outerShdw>
              </a:effectLst>
              <a:latin typeface="Arial Black" pitchFamily="34" charset="0"/>
              <a:cs typeface="Arabic Typesetting" pitchFamily="66" charset="-78"/>
            </a:endParaRPr>
          </a:p>
        </p:txBody>
      </p:sp>
      <p:pic>
        <p:nvPicPr>
          <p:cNvPr id="3084" name="Imagen 12" descr="comiendo 1 256x300 Consejos naturales para combatir la enfermedad de croh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448272" cy="242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54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dirty="0" smtClean="0"/>
              <a:t>  </a:t>
            </a:r>
          </a:p>
          <a:p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pPr marL="0" indent="0">
              <a:buNone/>
            </a:pPr>
            <a:r>
              <a:rPr lang="es-MX" sz="2400" dirty="0">
                <a:solidFill>
                  <a:prstClr val="white"/>
                </a:solidFill>
              </a:rPr>
              <a:t> retinopatía sistémica</a:t>
            </a:r>
            <a:endParaRPr lang="es-MX" sz="2400" dirty="0"/>
          </a:p>
        </p:txBody>
      </p:sp>
      <p:pic>
        <p:nvPicPr>
          <p:cNvPr id="24580" name="Imagen 4" descr="http://www.bublegum.net/uploads/p/PML/17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54006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419872" y="5703639"/>
            <a:ext cx="3192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dirty="0">
                <a:solidFill>
                  <a:prstClr val="white"/>
                </a:solidFill>
              </a:rPr>
              <a:t> </a:t>
            </a:r>
            <a:r>
              <a:rPr lang="es-MX" sz="2400" dirty="0" smtClean="0">
                <a:solidFill>
                  <a:prstClr val="white"/>
                </a:solidFill>
              </a:rPr>
              <a:t>retinopatía diabética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63092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187450" y="190500"/>
            <a:ext cx="7956550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Transición epidemiológica y </a:t>
            </a:r>
          </a:p>
          <a:p>
            <a:pPr marL="342900" indent="-342900" algn="ctr" fontAlgn="base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demográfica en México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9674" name="AutoShape 458"/>
          <p:cNvSpPr>
            <a:spLocks noChangeAspect="1" noChangeArrowheads="1" noTextEdit="1"/>
          </p:cNvSpPr>
          <p:nvPr/>
        </p:nvSpPr>
        <p:spPr bwMode="auto">
          <a:xfrm>
            <a:off x="1209243" y="1213644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4100" name="Group 660"/>
          <p:cNvGrpSpPr>
            <a:grpSpLocks/>
          </p:cNvGrpSpPr>
          <p:nvPr/>
        </p:nvGrpSpPr>
        <p:grpSpPr bwMode="auto">
          <a:xfrm>
            <a:off x="2182813" y="2916238"/>
            <a:ext cx="3719512" cy="2238375"/>
            <a:chOff x="1375" y="1837"/>
            <a:chExt cx="2343" cy="1410"/>
          </a:xfrm>
        </p:grpSpPr>
        <p:sp>
          <p:nvSpPr>
            <p:cNvPr id="9676" name="Freeform 460"/>
            <p:cNvSpPr>
              <a:spLocks/>
            </p:cNvSpPr>
            <p:nvPr/>
          </p:nvSpPr>
          <p:spPr bwMode="auto">
            <a:xfrm>
              <a:off x="2337" y="1837"/>
              <a:ext cx="1381" cy="1381"/>
            </a:xfrm>
            <a:custGeom>
              <a:avLst/>
              <a:gdLst/>
              <a:ahLst/>
              <a:cxnLst>
                <a:cxn ang="0">
                  <a:pos x="297" y="476"/>
                </a:cxn>
                <a:cxn ang="0">
                  <a:pos x="330" y="472"/>
                </a:cxn>
                <a:cxn ang="0">
                  <a:pos x="366" y="466"/>
                </a:cxn>
                <a:cxn ang="0">
                  <a:pos x="441" y="443"/>
                </a:cxn>
                <a:cxn ang="0">
                  <a:pos x="523" y="407"/>
                </a:cxn>
                <a:cxn ang="0">
                  <a:pos x="612" y="357"/>
                </a:cxn>
                <a:cxn ang="0">
                  <a:pos x="706" y="297"/>
                </a:cxn>
                <a:cxn ang="0">
                  <a:pos x="802" y="228"/>
                </a:cxn>
                <a:cxn ang="0">
                  <a:pos x="1001" y="75"/>
                </a:cxn>
                <a:cxn ang="0">
                  <a:pos x="1224" y="0"/>
                </a:cxn>
                <a:cxn ang="0">
                  <a:pos x="1097" y="223"/>
                </a:cxn>
                <a:cxn ang="0">
                  <a:pos x="980" y="328"/>
                </a:cxn>
                <a:cxn ang="0">
                  <a:pos x="851" y="434"/>
                </a:cxn>
                <a:cxn ang="0">
                  <a:pos x="784" y="482"/>
                </a:cxn>
                <a:cxn ang="0">
                  <a:pos x="715" y="526"/>
                </a:cxn>
                <a:cxn ang="0">
                  <a:pos x="646" y="564"/>
                </a:cxn>
                <a:cxn ang="0">
                  <a:pos x="575" y="597"/>
                </a:cxn>
                <a:cxn ang="0">
                  <a:pos x="1164" y="524"/>
                </a:cxn>
                <a:cxn ang="0">
                  <a:pos x="1164" y="856"/>
                </a:cxn>
                <a:cxn ang="0">
                  <a:pos x="575" y="785"/>
                </a:cxn>
                <a:cxn ang="0">
                  <a:pos x="646" y="815"/>
                </a:cxn>
                <a:cxn ang="0">
                  <a:pos x="715" y="854"/>
                </a:cxn>
                <a:cxn ang="0">
                  <a:pos x="784" y="898"/>
                </a:cxn>
                <a:cxn ang="0">
                  <a:pos x="851" y="948"/>
                </a:cxn>
                <a:cxn ang="0">
                  <a:pos x="980" y="1051"/>
                </a:cxn>
                <a:cxn ang="0">
                  <a:pos x="1097" y="1157"/>
                </a:cxn>
                <a:cxn ang="0">
                  <a:pos x="1224" y="1381"/>
                </a:cxn>
                <a:cxn ang="0">
                  <a:pos x="1001" y="1305"/>
                </a:cxn>
                <a:cxn ang="0">
                  <a:pos x="802" y="1151"/>
                </a:cxn>
                <a:cxn ang="0">
                  <a:pos x="706" y="1082"/>
                </a:cxn>
                <a:cxn ang="0">
                  <a:pos x="612" y="1023"/>
                </a:cxn>
                <a:cxn ang="0">
                  <a:pos x="523" y="975"/>
                </a:cxn>
                <a:cxn ang="0">
                  <a:pos x="441" y="936"/>
                </a:cxn>
                <a:cxn ang="0">
                  <a:pos x="366" y="913"/>
                </a:cxn>
                <a:cxn ang="0">
                  <a:pos x="330" y="908"/>
                </a:cxn>
                <a:cxn ang="0">
                  <a:pos x="297" y="906"/>
                </a:cxn>
                <a:cxn ang="0">
                  <a:pos x="0" y="472"/>
                </a:cxn>
              </a:cxnLst>
              <a:rect l="0" t="0" r="r" b="b"/>
              <a:pathLst>
                <a:path w="1381" h="1381">
                  <a:moveTo>
                    <a:pt x="0" y="472"/>
                  </a:moveTo>
                  <a:lnTo>
                    <a:pt x="297" y="476"/>
                  </a:lnTo>
                  <a:lnTo>
                    <a:pt x="314" y="474"/>
                  </a:lnTo>
                  <a:lnTo>
                    <a:pt x="330" y="472"/>
                  </a:lnTo>
                  <a:lnTo>
                    <a:pt x="347" y="470"/>
                  </a:lnTo>
                  <a:lnTo>
                    <a:pt x="366" y="466"/>
                  </a:lnTo>
                  <a:lnTo>
                    <a:pt x="403" y="457"/>
                  </a:lnTo>
                  <a:lnTo>
                    <a:pt x="441" y="443"/>
                  </a:lnTo>
                  <a:lnTo>
                    <a:pt x="481" y="426"/>
                  </a:lnTo>
                  <a:lnTo>
                    <a:pt x="523" y="407"/>
                  </a:lnTo>
                  <a:lnTo>
                    <a:pt x="568" y="382"/>
                  </a:lnTo>
                  <a:lnTo>
                    <a:pt x="612" y="357"/>
                  </a:lnTo>
                  <a:lnTo>
                    <a:pt x="658" y="328"/>
                  </a:lnTo>
                  <a:lnTo>
                    <a:pt x="706" y="297"/>
                  </a:lnTo>
                  <a:lnTo>
                    <a:pt x="754" y="263"/>
                  </a:lnTo>
                  <a:lnTo>
                    <a:pt x="802" y="228"/>
                  </a:lnTo>
                  <a:lnTo>
                    <a:pt x="901" y="154"/>
                  </a:lnTo>
                  <a:lnTo>
                    <a:pt x="1001" y="75"/>
                  </a:lnTo>
                  <a:lnTo>
                    <a:pt x="953" y="0"/>
                  </a:lnTo>
                  <a:lnTo>
                    <a:pt x="1224" y="0"/>
                  </a:lnTo>
                  <a:lnTo>
                    <a:pt x="1141" y="290"/>
                  </a:lnTo>
                  <a:lnTo>
                    <a:pt x="1097" y="223"/>
                  </a:lnTo>
                  <a:lnTo>
                    <a:pt x="1039" y="274"/>
                  </a:lnTo>
                  <a:lnTo>
                    <a:pt x="980" y="328"/>
                  </a:lnTo>
                  <a:lnTo>
                    <a:pt x="917" y="382"/>
                  </a:lnTo>
                  <a:lnTo>
                    <a:pt x="851" y="434"/>
                  </a:lnTo>
                  <a:lnTo>
                    <a:pt x="819" y="457"/>
                  </a:lnTo>
                  <a:lnTo>
                    <a:pt x="784" y="482"/>
                  </a:lnTo>
                  <a:lnTo>
                    <a:pt x="750" y="505"/>
                  </a:lnTo>
                  <a:lnTo>
                    <a:pt x="715" y="526"/>
                  </a:lnTo>
                  <a:lnTo>
                    <a:pt x="681" y="547"/>
                  </a:lnTo>
                  <a:lnTo>
                    <a:pt x="646" y="564"/>
                  </a:lnTo>
                  <a:lnTo>
                    <a:pt x="612" y="581"/>
                  </a:lnTo>
                  <a:lnTo>
                    <a:pt x="575" y="597"/>
                  </a:lnTo>
                  <a:lnTo>
                    <a:pt x="1164" y="597"/>
                  </a:lnTo>
                  <a:lnTo>
                    <a:pt x="1164" y="524"/>
                  </a:lnTo>
                  <a:lnTo>
                    <a:pt x="1381" y="691"/>
                  </a:lnTo>
                  <a:lnTo>
                    <a:pt x="1164" y="856"/>
                  </a:lnTo>
                  <a:lnTo>
                    <a:pt x="1164" y="785"/>
                  </a:lnTo>
                  <a:lnTo>
                    <a:pt x="575" y="785"/>
                  </a:lnTo>
                  <a:lnTo>
                    <a:pt x="612" y="798"/>
                  </a:lnTo>
                  <a:lnTo>
                    <a:pt x="646" y="815"/>
                  </a:lnTo>
                  <a:lnTo>
                    <a:pt x="681" y="835"/>
                  </a:lnTo>
                  <a:lnTo>
                    <a:pt x="715" y="854"/>
                  </a:lnTo>
                  <a:lnTo>
                    <a:pt x="750" y="875"/>
                  </a:lnTo>
                  <a:lnTo>
                    <a:pt x="784" y="898"/>
                  </a:lnTo>
                  <a:lnTo>
                    <a:pt x="819" y="923"/>
                  </a:lnTo>
                  <a:lnTo>
                    <a:pt x="851" y="948"/>
                  </a:lnTo>
                  <a:lnTo>
                    <a:pt x="917" y="1000"/>
                  </a:lnTo>
                  <a:lnTo>
                    <a:pt x="980" y="1051"/>
                  </a:lnTo>
                  <a:lnTo>
                    <a:pt x="1039" y="1105"/>
                  </a:lnTo>
                  <a:lnTo>
                    <a:pt x="1097" y="1157"/>
                  </a:lnTo>
                  <a:lnTo>
                    <a:pt x="1141" y="1090"/>
                  </a:lnTo>
                  <a:lnTo>
                    <a:pt x="1224" y="1381"/>
                  </a:lnTo>
                  <a:lnTo>
                    <a:pt x="953" y="1381"/>
                  </a:lnTo>
                  <a:lnTo>
                    <a:pt x="1001" y="1305"/>
                  </a:lnTo>
                  <a:lnTo>
                    <a:pt x="901" y="1226"/>
                  </a:lnTo>
                  <a:lnTo>
                    <a:pt x="802" y="1151"/>
                  </a:lnTo>
                  <a:lnTo>
                    <a:pt x="754" y="1117"/>
                  </a:lnTo>
                  <a:lnTo>
                    <a:pt x="706" y="1082"/>
                  </a:lnTo>
                  <a:lnTo>
                    <a:pt x="658" y="1051"/>
                  </a:lnTo>
                  <a:lnTo>
                    <a:pt x="612" y="1023"/>
                  </a:lnTo>
                  <a:lnTo>
                    <a:pt x="568" y="998"/>
                  </a:lnTo>
                  <a:lnTo>
                    <a:pt x="523" y="975"/>
                  </a:lnTo>
                  <a:lnTo>
                    <a:pt x="481" y="954"/>
                  </a:lnTo>
                  <a:lnTo>
                    <a:pt x="441" y="936"/>
                  </a:lnTo>
                  <a:lnTo>
                    <a:pt x="403" y="923"/>
                  </a:lnTo>
                  <a:lnTo>
                    <a:pt x="366" y="913"/>
                  </a:lnTo>
                  <a:lnTo>
                    <a:pt x="347" y="909"/>
                  </a:lnTo>
                  <a:lnTo>
                    <a:pt x="330" y="908"/>
                  </a:lnTo>
                  <a:lnTo>
                    <a:pt x="314" y="906"/>
                  </a:lnTo>
                  <a:lnTo>
                    <a:pt x="297" y="906"/>
                  </a:lnTo>
                  <a:lnTo>
                    <a:pt x="0" y="908"/>
                  </a:lnTo>
                  <a:lnTo>
                    <a:pt x="0" y="472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FFFF9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77" name="Freeform 461"/>
            <p:cNvSpPr>
              <a:spLocks/>
            </p:cNvSpPr>
            <p:nvPr/>
          </p:nvSpPr>
          <p:spPr bwMode="auto">
            <a:xfrm>
              <a:off x="2131" y="2067"/>
              <a:ext cx="18" cy="6"/>
            </a:xfrm>
            <a:custGeom>
              <a:avLst/>
              <a:gdLst/>
              <a:ahLst/>
              <a:cxnLst>
                <a:cxn ang="0">
                  <a:pos x="18" y="6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8" y="6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78" name="Freeform 462"/>
            <p:cNvSpPr>
              <a:spLocks/>
            </p:cNvSpPr>
            <p:nvPr/>
          </p:nvSpPr>
          <p:spPr bwMode="auto">
            <a:xfrm>
              <a:off x="2124" y="2067"/>
              <a:ext cx="32" cy="12"/>
            </a:xfrm>
            <a:custGeom>
              <a:avLst/>
              <a:gdLst/>
              <a:ahLst/>
              <a:cxnLst>
                <a:cxn ang="0">
                  <a:pos x="32" y="12"/>
                </a:cxn>
                <a:cxn ang="0">
                  <a:pos x="0" y="12"/>
                </a:cxn>
                <a:cxn ang="0">
                  <a:pos x="7" y="4"/>
                </a:cxn>
                <a:cxn ang="0">
                  <a:pos x="17" y="0"/>
                </a:cxn>
                <a:cxn ang="0">
                  <a:pos x="23" y="4"/>
                </a:cxn>
                <a:cxn ang="0">
                  <a:pos x="32" y="12"/>
                </a:cxn>
              </a:cxnLst>
              <a:rect l="0" t="0" r="r" b="b"/>
              <a:pathLst>
                <a:path w="32" h="12">
                  <a:moveTo>
                    <a:pt x="32" y="12"/>
                  </a:moveTo>
                  <a:lnTo>
                    <a:pt x="0" y="12"/>
                  </a:lnTo>
                  <a:lnTo>
                    <a:pt x="7" y="4"/>
                  </a:lnTo>
                  <a:lnTo>
                    <a:pt x="17" y="0"/>
                  </a:lnTo>
                  <a:lnTo>
                    <a:pt x="23" y="4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79" name="Freeform 463"/>
            <p:cNvSpPr>
              <a:spLocks/>
            </p:cNvSpPr>
            <p:nvPr/>
          </p:nvSpPr>
          <p:spPr bwMode="auto">
            <a:xfrm>
              <a:off x="2116" y="2073"/>
              <a:ext cx="44" cy="1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33" y="0"/>
                </a:cxn>
                <a:cxn ang="0">
                  <a:pos x="38" y="6"/>
                </a:cxn>
                <a:cxn ang="0">
                  <a:pos x="44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5" y="0"/>
                </a:cxn>
              </a:cxnLst>
              <a:rect l="0" t="0" r="r" b="b"/>
              <a:pathLst>
                <a:path w="44" h="12">
                  <a:moveTo>
                    <a:pt x="15" y="0"/>
                  </a:moveTo>
                  <a:lnTo>
                    <a:pt x="33" y="0"/>
                  </a:lnTo>
                  <a:lnTo>
                    <a:pt x="38" y="6"/>
                  </a:lnTo>
                  <a:lnTo>
                    <a:pt x="44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0" name="Freeform 464"/>
            <p:cNvSpPr>
              <a:spLocks/>
            </p:cNvSpPr>
            <p:nvPr/>
          </p:nvSpPr>
          <p:spPr bwMode="auto">
            <a:xfrm>
              <a:off x="2110" y="2079"/>
              <a:ext cx="56" cy="1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6" y="0"/>
                </a:cxn>
                <a:cxn ang="0">
                  <a:pos x="50" y="6"/>
                </a:cxn>
                <a:cxn ang="0">
                  <a:pos x="56" y="11"/>
                </a:cxn>
                <a:cxn ang="0">
                  <a:pos x="0" y="11"/>
                </a:cxn>
                <a:cxn ang="0">
                  <a:pos x="8" y="6"/>
                </a:cxn>
                <a:cxn ang="0">
                  <a:pos x="14" y="0"/>
                </a:cxn>
              </a:cxnLst>
              <a:rect l="0" t="0" r="r" b="b"/>
              <a:pathLst>
                <a:path w="56" h="11">
                  <a:moveTo>
                    <a:pt x="14" y="0"/>
                  </a:moveTo>
                  <a:lnTo>
                    <a:pt x="46" y="0"/>
                  </a:lnTo>
                  <a:lnTo>
                    <a:pt x="50" y="6"/>
                  </a:lnTo>
                  <a:lnTo>
                    <a:pt x="56" y="11"/>
                  </a:lnTo>
                  <a:lnTo>
                    <a:pt x="0" y="11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1" name="Freeform 465"/>
            <p:cNvSpPr>
              <a:spLocks/>
            </p:cNvSpPr>
            <p:nvPr/>
          </p:nvSpPr>
          <p:spPr bwMode="auto">
            <a:xfrm>
              <a:off x="2106" y="2085"/>
              <a:ext cx="64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54" y="0"/>
                </a:cxn>
                <a:cxn ang="0">
                  <a:pos x="60" y="5"/>
                </a:cxn>
                <a:cxn ang="0">
                  <a:pos x="64" y="11"/>
                </a:cxn>
                <a:cxn ang="0">
                  <a:pos x="0" y="11"/>
                </a:cxn>
                <a:cxn ang="0">
                  <a:pos x="6" y="5"/>
                </a:cxn>
                <a:cxn ang="0">
                  <a:pos x="10" y="0"/>
                </a:cxn>
              </a:cxnLst>
              <a:rect l="0" t="0" r="r" b="b"/>
              <a:pathLst>
                <a:path w="64" h="11">
                  <a:moveTo>
                    <a:pt x="10" y="0"/>
                  </a:moveTo>
                  <a:lnTo>
                    <a:pt x="54" y="0"/>
                  </a:lnTo>
                  <a:lnTo>
                    <a:pt x="60" y="5"/>
                  </a:lnTo>
                  <a:lnTo>
                    <a:pt x="64" y="11"/>
                  </a:lnTo>
                  <a:lnTo>
                    <a:pt x="0" y="11"/>
                  </a:lnTo>
                  <a:lnTo>
                    <a:pt x="6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2" name="Freeform 466"/>
            <p:cNvSpPr>
              <a:spLocks/>
            </p:cNvSpPr>
            <p:nvPr/>
          </p:nvSpPr>
          <p:spPr bwMode="auto">
            <a:xfrm>
              <a:off x="2101" y="2090"/>
              <a:ext cx="73" cy="1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5" y="0"/>
                </a:cxn>
                <a:cxn ang="0">
                  <a:pos x="69" y="6"/>
                </a:cxn>
                <a:cxn ang="0">
                  <a:pos x="73" y="12"/>
                </a:cxn>
                <a:cxn ang="0">
                  <a:pos x="0" y="12"/>
                </a:cxn>
                <a:cxn ang="0">
                  <a:pos x="5" y="6"/>
                </a:cxn>
                <a:cxn ang="0">
                  <a:pos x="9" y="0"/>
                </a:cxn>
              </a:cxnLst>
              <a:rect l="0" t="0" r="r" b="b"/>
              <a:pathLst>
                <a:path w="73" h="12">
                  <a:moveTo>
                    <a:pt x="9" y="0"/>
                  </a:moveTo>
                  <a:lnTo>
                    <a:pt x="65" y="0"/>
                  </a:lnTo>
                  <a:lnTo>
                    <a:pt x="69" y="6"/>
                  </a:lnTo>
                  <a:lnTo>
                    <a:pt x="73" y="12"/>
                  </a:lnTo>
                  <a:lnTo>
                    <a:pt x="0" y="12"/>
                  </a:lnTo>
                  <a:lnTo>
                    <a:pt x="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8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3" name="Freeform 467"/>
            <p:cNvSpPr>
              <a:spLocks/>
            </p:cNvSpPr>
            <p:nvPr/>
          </p:nvSpPr>
          <p:spPr bwMode="auto">
            <a:xfrm>
              <a:off x="2095" y="2096"/>
              <a:ext cx="82" cy="1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5" y="0"/>
                </a:cxn>
                <a:cxn ang="0">
                  <a:pos x="79" y="6"/>
                </a:cxn>
                <a:cxn ang="0">
                  <a:pos x="82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1" y="0"/>
                </a:cxn>
              </a:cxnLst>
              <a:rect l="0" t="0" r="r" b="b"/>
              <a:pathLst>
                <a:path w="82" h="12">
                  <a:moveTo>
                    <a:pt x="11" y="0"/>
                  </a:moveTo>
                  <a:lnTo>
                    <a:pt x="75" y="0"/>
                  </a:lnTo>
                  <a:lnTo>
                    <a:pt x="79" y="6"/>
                  </a:lnTo>
                  <a:lnTo>
                    <a:pt x="82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9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4" name="Freeform 468"/>
            <p:cNvSpPr>
              <a:spLocks/>
            </p:cNvSpPr>
            <p:nvPr/>
          </p:nvSpPr>
          <p:spPr bwMode="auto">
            <a:xfrm>
              <a:off x="2091" y="2102"/>
              <a:ext cx="90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3" y="0"/>
                </a:cxn>
                <a:cxn ang="0">
                  <a:pos x="86" y="6"/>
                </a:cxn>
                <a:cxn ang="0">
                  <a:pos x="90" y="11"/>
                </a:cxn>
                <a:cxn ang="0">
                  <a:pos x="0" y="11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90" h="11">
                  <a:moveTo>
                    <a:pt x="10" y="0"/>
                  </a:moveTo>
                  <a:lnTo>
                    <a:pt x="83" y="0"/>
                  </a:lnTo>
                  <a:lnTo>
                    <a:pt x="86" y="6"/>
                  </a:lnTo>
                  <a:lnTo>
                    <a:pt x="90" y="11"/>
                  </a:lnTo>
                  <a:lnTo>
                    <a:pt x="0" y="11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93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5" name="Freeform 469"/>
            <p:cNvSpPr>
              <a:spLocks/>
            </p:cNvSpPr>
            <p:nvPr/>
          </p:nvSpPr>
          <p:spPr bwMode="auto">
            <a:xfrm>
              <a:off x="2085" y="2108"/>
              <a:ext cx="100" cy="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92" y="0"/>
                </a:cxn>
                <a:cxn ang="0">
                  <a:pos x="96" y="7"/>
                </a:cxn>
                <a:cxn ang="0">
                  <a:pos x="100" y="13"/>
                </a:cxn>
                <a:cxn ang="0">
                  <a:pos x="0" y="13"/>
                </a:cxn>
                <a:cxn ang="0">
                  <a:pos x="6" y="5"/>
                </a:cxn>
                <a:cxn ang="0">
                  <a:pos x="10" y="0"/>
                </a:cxn>
              </a:cxnLst>
              <a:rect l="0" t="0" r="r" b="b"/>
              <a:pathLst>
                <a:path w="100" h="13">
                  <a:moveTo>
                    <a:pt x="10" y="0"/>
                  </a:moveTo>
                  <a:lnTo>
                    <a:pt x="92" y="0"/>
                  </a:lnTo>
                  <a:lnTo>
                    <a:pt x="96" y="7"/>
                  </a:lnTo>
                  <a:lnTo>
                    <a:pt x="100" y="13"/>
                  </a:lnTo>
                  <a:lnTo>
                    <a:pt x="0" y="13"/>
                  </a:lnTo>
                  <a:lnTo>
                    <a:pt x="6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9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6" name="Freeform 470"/>
            <p:cNvSpPr>
              <a:spLocks/>
            </p:cNvSpPr>
            <p:nvPr/>
          </p:nvSpPr>
          <p:spPr bwMode="auto">
            <a:xfrm>
              <a:off x="2081" y="2113"/>
              <a:ext cx="106" cy="1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0" y="0"/>
                </a:cxn>
                <a:cxn ang="0">
                  <a:pos x="102" y="6"/>
                </a:cxn>
                <a:cxn ang="0">
                  <a:pos x="104" y="8"/>
                </a:cxn>
                <a:cxn ang="0">
                  <a:pos x="106" y="12"/>
                </a:cxn>
                <a:cxn ang="0">
                  <a:pos x="106" y="14"/>
                </a:cxn>
                <a:cxn ang="0">
                  <a:pos x="0" y="14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106" h="14">
                  <a:moveTo>
                    <a:pt x="10" y="0"/>
                  </a:moveTo>
                  <a:lnTo>
                    <a:pt x="100" y="0"/>
                  </a:lnTo>
                  <a:lnTo>
                    <a:pt x="102" y="6"/>
                  </a:lnTo>
                  <a:lnTo>
                    <a:pt x="104" y="8"/>
                  </a:lnTo>
                  <a:lnTo>
                    <a:pt x="106" y="12"/>
                  </a:lnTo>
                  <a:lnTo>
                    <a:pt x="106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9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7" name="Freeform 471"/>
            <p:cNvSpPr>
              <a:spLocks/>
            </p:cNvSpPr>
            <p:nvPr/>
          </p:nvSpPr>
          <p:spPr bwMode="auto">
            <a:xfrm>
              <a:off x="2076" y="2121"/>
              <a:ext cx="115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09" y="0"/>
                </a:cxn>
                <a:cxn ang="0">
                  <a:pos x="109" y="0"/>
                </a:cxn>
                <a:cxn ang="0">
                  <a:pos x="109" y="0"/>
                </a:cxn>
                <a:cxn ang="0">
                  <a:pos x="111" y="6"/>
                </a:cxn>
                <a:cxn ang="0">
                  <a:pos x="115" y="11"/>
                </a:cxn>
                <a:cxn ang="0">
                  <a:pos x="0" y="11"/>
                </a:cxn>
                <a:cxn ang="0">
                  <a:pos x="9" y="0"/>
                </a:cxn>
              </a:cxnLst>
              <a:rect l="0" t="0" r="r" b="b"/>
              <a:pathLst>
                <a:path w="115" h="11">
                  <a:moveTo>
                    <a:pt x="9" y="0"/>
                  </a:moveTo>
                  <a:lnTo>
                    <a:pt x="109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1" y="6"/>
                  </a:lnTo>
                  <a:lnTo>
                    <a:pt x="115" y="11"/>
                  </a:lnTo>
                  <a:lnTo>
                    <a:pt x="0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9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8" name="Freeform 472"/>
            <p:cNvSpPr>
              <a:spLocks/>
            </p:cNvSpPr>
            <p:nvPr/>
          </p:nvSpPr>
          <p:spPr bwMode="auto">
            <a:xfrm>
              <a:off x="2072" y="2127"/>
              <a:ext cx="125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15" y="0"/>
                </a:cxn>
                <a:cxn ang="0">
                  <a:pos x="119" y="5"/>
                </a:cxn>
                <a:cxn ang="0">
                  <a:pos x="125" y="11"/>
                </a:cxn>
                <a:cxn ang="0">
                  <a:pos x="0" y="11"/>
                </a:cxn>
                <a:cxn ang="0">
                  <a:pos x="4" y="5"/>
                </a:cxn>
                <a:cxn ang="0">
                  <a:pos x="9" y="0"/>
                </a:cxn>
              </a:cxnLst>
              <a:rect l="0" t="0" r="r" b="b"/>
              <a:pathLst>
                <a:path w="125" h="11">
                  <a:moveTo>
                    <a:pt x="9" y="0"/>
                  </a:moveTo>
                  <a:lnTo>
                    <a:pt x="115" y="0"/>
                  </a:lnTo>
                  <a:lnTo>
                    <a:pt x="119" y="5"/>
                  </a:lnTo>
                  <a:lnTo>
                    <a:pt x="125" y="11"/>
                  </a:lnTo>
                  <a:lnTo>
                    <a:pt x="0" y="11"/>
                  </a:lnTo>
                  <a:lnTo>
                    <a:pt x="4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A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89" name="Freeform 473"/>
            <p:cNvSpPr>
              <a:spLocks/>
            </p:cNvSpPr>
            <p:nvPr/>
          </p:nvSpPr>
          <p:spPr bwMode="auto">
            <a:xfrm>
              <a:off x="2066" y="2132"/>
              <a:ext cx="136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5" y="0"/>
                </a:cxn>
                <a:cxn ang="0">
                  <a:pos x="131" y="6"/>
                </a:cxn>
                <a:cxn ang="0">
                  <a:pos x="136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0" y="0"/>
                </a:cxn>
              </a:cxnLst>
              <a:rect l="0" t="0" r="r" b="b"/>
              <a:pathLst>
                <a:path w="136" h="12">
                  <a:moveTo>
                    <a:pt x="10" y="0"/>
                  </a:moveTo>
                  <a:lnTo>
                    <a:pt x="125" y="0"/>
                  </a:lnTo>
                  <a:lnTo>
                    <a:pt x="131" y="6"/>
                  </a:lnTo>
                  <a:lnTo>
                    <a:pt x="136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A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0" name="Freeform 474"/>
            <p:cNvSpPr>
              <a:spLocks/>
            </p:cNvSpPr>
            <p:nvPr/>
          </p:nvSpPr>
          <p:spPr bwMode="auto">
            <a:xfrm>
              <a:off x="2062" y="2138"/>
              <a:ext cx="146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5" y="0"/>
                </a:cxn>
                <a:cxn ang="0">
                  <a:pos x="138" y="6"/>
                </a:cxn>
                <a:cxn ang="0">
                  <a:pos x="146" y="12"/>
                </a:cxn>
                <a:cxn ang="0">
                  <a:pos x="0" y="12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146" h="12">
                  <a:moveTo>
                    <a:pt x="10" y="0"/>
                  </a:moveTo>
                  <a:lnTo>
                    <a:pt x="135" y="0"/>
                  </a:lnTo>
                  <a:lnTo>
                    <a:pt x="138" y="6"/>
                  </a:lnTo>
                  <a:lnTo>
                    <a:pt x="146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A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1" name="Freeform 475"/>
            <p:cNvSpPr>
              <a:spLocks/>
            </p:cNvSpPr>
            <p:nvPr/>
          </p:nvSpPr>
          <p:spPr bwMode="auto">
            <a:xfrm>
              <a:off x="2056" y="2144"/>
              <a:ext cx="158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46" y="0"/>
                </a:cxn>
                <a:cxn ang="0">
                  <a:pos x="152" y="6"/>
                </a:cxn>
                <a:cxn ang="0">
                  <a:pos x="158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0" y="0"/>
                </a:cxn>
              </a:cxnLst>
              <a:rect l="0" t="0" r="r" b="b"/>
              <a:pathLst>
                <a:path w="158" h="12">
                  <a:moveTo>
                    <a:pt x="10" y="0"/>
                  </a:moveTo>
                  <a:lnTo>
                    <a:pt x="146" y="0"/>
                  </a:lnTo>
                  <a:lnTo>
                    <a:pt x="152" y="6"/>
                  </a:lnTo>
                  <a:lnTo>
                    <a:pt x="158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B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2" name="Freeform 476"/>
            <p:cNvSpPr>
              <a:spLocks/>
            </p:cNvSpPr>
            <p:nvPr/>
          </p:nvSpPr>
          <p:spPr bwMode="auto">
            <a:xfrm>
              <a:off x="2051" y="2150"/>
              <a:ext cx="170" cy="1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57" y="0"/>
                </a:cxn>
                <a:cxn ang="0">
                  <a:pos x="163" y="6"/>
                </a:cxn>
                <a:cxn ang="0">
                  <a:pos x="170" y="11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1" y="0"/>
                </a:cxn>
              </a:cxnLst>
              <a:rect l="0" t="0" r="r" b="b"/>
              <a:pathLst>
                <a:path w="170" h="11">
                  <a:moveTo>
                    <a:pt x="11" y="0"/>
                  </a:moveTo>
                  <a:lnTo>
                    <a:pt x="157" y="0"/>
                  </a:lnTo>
                  <a:lnTo>
                    <a:pt x="163" y="6"/>
                  </a:lnTo>
                  <a:lnTo>
                    <a:pt x="170" y="11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B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3" name="Freeform 477"/>
            <p:cNvSpPr>
              <a:spLocks/>
            </p:cNvSpPr>
            <p:nvPr/>
          </p:nvSpPr>
          <p:spPr bwMode="auto">
            <a:xfrm>
              <a:off x="2047" y="2156"/>
              <a:ext cx="182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67" y="0"/>
                </a:cxn>
                <a:cxn ang="0">
                  <a:pos x="174" y="5"/>
                </a:cxn>
                <a:cxn ang="0">
                  <a:pos x="182" y="11"/>
                </a:cxn>
                <a:cxn ang="0">
                  <a:pos x="0" y="11"/>
                </a:cxn>
                <a:cxn ang="0">
                  <a:pos x="4" y="5"/>
                </a:cxn>
                <a:cxn ang="0">
                  <a:pos x="9" y="0"/>
                </a:cxn>
              </a:cxnLst>
              <a:rect l="0" t="0" r="r" b="b"/>
              <a:pathLst>
                <a:path w="182" h="11">
                  <a:moveTo>
                    <a:pt x="9" y="0"/>
                  </a:moveTo>
                  <a:lnTo>
                    <a:pt x="167" y="0"/>
                  </a:lnTo>
                  <a:lnTo>
                    <a:pt x="174" y="5"/>
                  </a:lnTo>
                  <a:lnTo>
                    <a:pt x="182" y="11"/>
                  </a:lnTo>
                  <a:lnTo>
                    <a:pt x="0" y="11"/>
                  </a:lnTo>
                  <a:lnTo>
                    <a:pt x="4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B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4" name="Freeform 478"/>
            <p:cNvSpPr>
              <a:spLocks/>
            </p:cNvSpPr>
            <p:nvPr/>
          </p:nvSpPr>
          <p:spPr bwMode="auto">
            <a:xfrm>
              <a:off x="2041" y="2161"/>
              <a:ext cx="194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0" y="0"/>
                </a:cxn>
                <a:cxn ang="0">
                  <a:pos x="186" y="6"/>
                </a:cxn>
                <a:cxn ang="0">
                  <a:pos x="194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0" y="0"/>
                </a:cxn>
              </a:cxnLst>
              <a:rect l="0" t="0" r="r" b="b"/>
              <a:pathLst>
                <a:path w="194" h="12">
                  <a:moveTo>
                    <a:pt x="10" y="0"/>
                  </a:moveTo>
                  <a:lnTo>
                    <a:pt x="180" y="0"/>
                  </a:lnTo>
                  <a:lnTo>
                    <a:pt x="186" y="6"/>
                  </a:lnTo>
                  <a:lnTo>
                    <a:pt x="194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08B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5" name="Freeform 479"/>
            <p:cNvSpPr>
              <a:spLocks/>
            </p:cNvSpPr>
            <p:nvPr/>
          </p:nvSpPr>
          <p:spPr bwMode="auto">
            <a:xfrm>
              <a:off x="2035" y="2167"/>
              <a:ext cx="210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94" y="0"/>
                </a:cxn>
                <a:cxn ang="0">
                  <a:pos x="200" y="6"/>
                </a:cxn>
                <a:cxn ang="0">
                  <a:pos x="210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2" y="0"/>
                </a:cxn>
              </a:cxnLst>
              <a:rect l="0" t="0" r="r" b="b"/>
              <a:pathLst>
                <a:path w="210" h="12">
                  <a:moveTo>
                    <a:pt x="12" y="0"/>
                  </a:moveTo>
                  <a:lnTo>
                    <a:pt x="194" y="0"/>
                  </a:lnTo>
                  <a:lnTo>
                    <a:pt x="200" y="6"/>
                  </a:lnTo>
                  <a:lnTo>
                    <a:pt x="210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68C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6" name="Freeform 480"/>
            <p:cNvSpPr>
              <a:spLocks/>
            </p:cNvSpPr>
            <p:nvPr/>
          </p:nvSpPr>
          <p:spPr bwMode="auto">
            <a:xfrm>
              <a:off x="2030" y="2173"/>
              <a:ext cx="222" cy="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05" y="0"/>
                </a:cxn>
                <a:cxn ang="0">
                  <a:pos x="215" y="6"/>
                </a:cxn>
                <a:cxn ang="0">
                  <a:pos x="222" y="13"/>
                </a:cxn>
                <a:cxn ang="0">
                  <a:pos x="0" y="13"/>
                </a:cxn>
                <a:cxn ang="0">
                  <a:pos x="5" y="6"/>
                </a:cxn>
                <a:cxn ang="0">
                  <a:pos x="11" y="0"/>
                </a:cxn>
              </a:cxnLst>
              <a:rect l="0" t="0" r="r" b="b"/>
              <a:pathLst>
                <a:path w="222" h="13">
                  <a:moveTo>
                    <a:pt x="11" y="0"/>
                  </a:moveTo>
                  <a:lnTo>
                    <a:pt x="205" y="0"/>
                  </a:lnTo>
                  <a:lnTo>
                    <a:pt x="215" y="6"/>
                  </a:lnTo>
                  <a:lnTo>
                    <a:pt x="222" y="13"/>
                  </a:lnTo>
                  <a:lnTo>
                    <a:pt x="0" y="13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68C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7" name="Freeform 481"/>
            <p:cNvSpPr>
              <a:spLocks/>
            </p:cNvSpPr>
            <p:nvPr/>
          </p:nvSpPr>
          <p:spPr bwMode="auto">
            <a:xfrm>
              <a:off x="2024" y="2179"/>
              <a:ext cx="236" cy="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21" y="0"/>
                </a:cxn>
                <a:cxn ang="0">
                  <a:pos x="228" y="7"/>
                </a:cxn>
                <a:cxn ang="0">
                  <a:pos x="236" y="13"/>
                </a:cxn>
                <a:cxn ang="0">
                  <a:pos x="0" y="13"/>
                </a:cxn>
                <a:cxn ang="0">
                  <a:pos x="6" y="7"/>
                </a:cxn>
                <a:cxn ang="0">
                  <a:pos x="11" y="0"/>
                </a:cxn>
              </a:cxnLst>
              <a:rect l="0" t="0" r="r" b="b"/>
              <a:pathLst>
                <a:path w="236" h="13">
                  <a:moveTo>
                    <a:pt x="11" y="0"/>
                  </a:moveTo>
                  <a:lnTo>
                    <a:pt x="221" y="0"/>
                  </a:lnTo>
                  <a:lnTo>
                    <a:pt x="228" y="7"/>
                  </a:lnTo>
                  <a:lnTo>
                    <a:pt x="236" y="13"/>
                  </a:lnTo>
                  <a:lnTo>
                    <a:pt x="0" y="13"/>
                  </a:lnTo>
                  <a:lnTo>
                    <a:pt x="6" y="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0B8C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8" name="Freeform 482"/>
            <p:cNvSpPr>
              <a:spLocks/>
            </p:cNvSpPr>
            <p:nvPr/>
          </p:nvSpPr>
          <p:spPr bwMode="auto">
            <a:xfrm>
              <a:off x="2018" y="2186"/>
              <a:ext cx="251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34" y="0"/>
                </a:cxn>
                <a:cxn ang="0">
                  <a:pos x="242" y="6"/>
                </a:cxn>
                <a:cxn ang="0">
                  <a:pos x="251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2" y="0"/>
                </a:cxn>
              </a:cxnLst>
              <a:rect l="0" t="0" r="r" b="b"/>
              <a:pathLst>
                <a:path w="251" h="12">
                  <a:moveTo>
                    <a:pt x="12" y="0"/>
                  </a:moveTo>
                  <a:lnTo>
                    <a:pt x="234" y="0"/>
                  </a:lnTo>
                  <a:lnTo>
                    <a:pt x="242" y="6"/>
                  </a:lnTo>
                  <a:lnTo>
                    <a:pt x="251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08C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699" name="Freeform 483"/>
            <p:cNvSpPr>
              <a:spLocks/>
            </p:cNvSpPr>
            <p:nvPr/>
          </p:nvSpPr>
          <p:spPr bwMode="auto">
            <a:xfrm>
              <a:off x="2012" y="2192"/>
              <a:ext cx="265" cy="1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48" y="0"/>
                </a:cxn>
                <a:cxn ang="0">
                  <a:pos x="257" y="6"/>
                </a:cxn>
                <a:cxn ang="0">
                  <a:pos x="265" y="11"/>
                </a:cxn>
                <a:cxn ang="0">
                  <a:pos x="0" y="11"/>
                </a:cxn>
                <a:cxn ang="0">
                  <a:pos x="6" y="6"/>
                </a:cxn>
                <a:cxn ang="0">
                  <a:pos x="12" y="0"/>
                </a:cxn>
              </a:cxnLst>
              <a:rect l="0" t="0" r="r" b="b"/>
              <a:pathLst>
                <a:path w="265" h="11">
                  <a:moveTo>
                    <a:pt x="12" y="0"/>
                  </a:moveTo>
                  <a:lnTo>
                    <a:pt x="248" y="0"/>
                  </a:lnTo>
                  <a:lnTo>
                    <a:pt x="257" y="6"/>
                  </a:lnTo>
                  <a:lnTo>
                    <a:pt x="265" y="11"/>
                  </a:lnTo>
                  <a:lnTo>
                    <a:pt x="0" y="11"/>
                  </a:lnTo>
                  <a:lnTo>
                    <a:pt x="6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08C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0" name="Freeform 484"/>
            <p:cNvSpPr>
              <a:spLocks/>
            </p:cNvSpPr>
            <p:nvPr/>
          </p:nvSpPr>
          <p:spPr bwMode="auto">
            <a:xfrm>
              <a:off x="2005" y="2198"/>
              <a:ext cx="282" cy="1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64" y="0"/>
                </a:cxn>
                <a:cxn ang="0">
                  <a:pos x="272" y="5"/>
                </a:cxn>
                <a:cxn ang="0">
                  <a:pos x="282" y="11"/>
                </a:cxn>
                <a:cxn ang="0">
                  <a:pos x="0" y="11"/>
                </a:cxn>
                <a:cxn ang="0">
                  <a:pos x="7" y="5"/>
                </a:cxn>
                <a:cxn ang="0">
                  <a:pos x="13" y="0"/>
                </a:cxn>
              </a:cxnLst>
              <a:rect l="0" t="0" r="r" b="b"/>
              <a:pathLst>
                <a:path w="282" h="11">
                  <a:moveTo>
                    <a:pt x="13" y="0"/>
                  </a:moveTo>
                  <a:lnTo>
                    <a:pt x="264" y="0"/>
                  </a:lnTo>
                  <a:lnTo>
                    <a:pt x="272" y="5"/>
                  </a:lnTo>
                  <a:lnTo>
                    <a:pt x="282" y="11"/>
                  </a:lnTo>
                  <a:lnTo>
                    <a:pt x="0" y="11"/>
                  </a:lnTo>
                  <a:lnTo>
                    <a:pt x="7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28D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1" name="Freeform 485"/>
            <p:cNvSpPr>
              <a:spLocks/>
            </p:cNvSpPr>
            <p:nvPr/>
          </p:nvSpPr>
          <p:spPr bwMode="auto">
            <a:xfrm>
              <a:off x="1999" y="2203"/>
              <a:ext cx="297" cy="1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78" y="0"/>
                </a:cxn>
                <a:cxn ang="0">
                  <a:pos x="288" y="6"/>
                </a:cxn>
                <a:cxn ang="0">
                  <a:pos x="297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3" y="0"/>
                </a:cxn>
              </a:cxnLst>
              <a:rect l="0" t="0" r="r" b="b"/>
              <a:pathLst>
                <a:path w="297" h="12">
                  <a:moveTo>
                    <a:pt x="13" y="0"/>
                  </a:moveTo>
                  <a:lnTo>
                    <a:pt x="278" y="0"/>
                  </a:lnTo>
                  <a:lnTo>
                    <a:pt x="288" y="6"/>
                  </a:lnTo>
                  <a:lnTo>
                    <a:pt x="297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28D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2" name="Freeform 486"/>
            <p:cNvSpPr>
              <a:spLocks/>
            </p:cNvSpPr>
            <p:nvPr/>
          </p:nvSpPr>
          <p:spPr bwMode="auto">
            <a:xfrm>
              <a:off x="1991" y="2209"/>
              <a:ext cx="315" cy="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96" y="0"/>
                </a:cxn>
                <a:cxn ang="0">
                  <a:pos x="305" y="6"/>
                </a:cxn>
                <a:cxn ang="0">
                  <a:pos x="315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4" y="0"/>
                </a:cxn>
              </a:cxnLst>
              <a:rect l="0" t="0" r="r" b="b"/>
              <a:pathLst>
                <a:path w="315" h="12">
                  <a:moveTo>
                    <a:pt x="14" y="0"/>
                  </a:moveTo>
                  <a:lnTo>
                    <a:pt x="296" y="0"/>
                  </a:lnTo>
                  <a:lnTo>
                    <a:pt x="305" y="6"/>
                  </a:lnTo>
                  <a:lnTo>
                    <a:pt x="315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68D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3" name="Freeform 487"/>
            <p:cNvSpPr>
              <a:spLocks/>
            </p:cNvSpPr>
            <p:nvPr/>
          </p:nvSpPr>
          <p:spPr bwMode="auto">
            <a:xfrm>
              <a:off x="1984" y="2215"/>
              <a:ext cx="332" cy="1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312" y="0"/>
                </a:cxn>
                <a:cxn ang="0">
                  <a:pos x="322" y="6"/>
                </a:cxn>
                <a:cxn ang="0">
                  <a:pos x="332" y="12"/>
                </a:cxn>
                <a:cxn ang="0">
                  <a:pos x="0" y="12"/>
                </a:cxn>
                <a:cxn ang="0">
                  <a:pos x="7" y="6"/>
                </a:cxn>
                <a:cxn ang="0">
                  <a:pos x="15" y="0"/>
                </a:cxn>
              </a:cxnLst>
              <a:rect l="0" t="0" r="r" b="b"/>
              <a:pathLst>
                <a:path w="332" h="12">
                  <a:moveTo>
                    <a:pt x="15" y="0"/>
                  </a:moveTo>
                  <a:lnTo>
                    <a:pt x="312" y="0"/>
                  </a:lnTo>
                  <a:lnTo>
                    <a:pt x="322" y="6"/>
                  </a:lnTo>
                  <a:lnTo>
                    <a:pt x="332" y="12"/>
                  </a:lnTo>
                  <a:lnTo>
                    <a:pt x="0" y="12"/>
                  </a:lnTo>
                  <a:lnTo>
                    <a:pt x="7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A8D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4" name="Freeform 488"/>
            <p:cNvSpPr>
              <a:spLocks/>
            </p:cNvSpPr>
            <p:nvPr/>
          </p:nvSpPr>
          <p:spPr bwMode="auto">
            <a:xfrm>
              <a:off x="1976" y="2221"/>
              <a:ext cx="349" cy="1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330" y="0"/>
                </a:cxn>
                <a:cxn ang="0">
                  <a:pos x="340" y="6"/>
                </a:cxn>
                <a:cxn ang="0">
                  <a:pos x="349" y="11"/>
                </a:cxn>
                <a:cxn ang="0">
                  <a:pos x="0" y="11"/>
                </a:cxn>
                <a:cxn ang="0">
                  <a:pos x="8" y="6"/>
                </a:cxn>
                <a:cxn ang="0">
                  <a:pos x="15" y="0"/>
                </a:cxn>
              </a:cxnLst>
              <a:rect l="0" t="0" r="r" b="b"/>
              <a:pathLst>
                <a:path w="349" h="11">
                  <a:moveTo>
                    <a:pt x="15" y="0"/>
                  </a:moveTo>
                  <a:lnTo>
                    <a:pt x="330" y="0"/>
                  </a:lnTo>
                  <a:lnTo>
                    <a:pt x="340" y="6"/>
                  </a:lnTo>
                  <a:lnTo>
                    <a:pt x="349" y="11"/>
                  </a:lnTo>
                  <a:lnTo>
                    <a:pt x="0" y="11"/>
                  </a:lnTo>
                  <a:lnTo>
                    <a:pt x="8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A8D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5" name="Freeform 489"/>
            <p:cNvSpPr>
              <a:spLocks/>
            </p:cNvSpPr>
            <p:nvPr/>
          </p:nvSpPr>
          <p:spPr bwMode="auto">
            <a:xfrm>
              <a:off x="1968" y="2227"/>
              <a:ext cx="367" cy="1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48" y="0"/>
                </a:cxn>
                <a:cxn ang="0">
                  <a:pos x="357" y="5"/>
                </a:cxn>
                <a:cxn ang="0">
                  <a:pos x="367" y="11"/>
                </a:cxn>
                <a:cxn ang="0">
                  <a:pos x="0" y="11"/>
                </a:cxn>
                <a:cxn ang="0">
                  <a:pos x="8" y="5"/>
                </a:cxn>
                <a:cxn ang="0">
                  <a:pos x="16" y="0"/>
                </a:cxn>
              </a:cxnLst>
              <a:rect l="0" t="0" r="r" b="b"/>
              <a:pathLst>
                <a:path w="367" h="11">
                  <a:moveTo>
                    <a:pt x="16" y="0"/>
                  </a:moveTo>
                  <a:lnTo>
                    <a:pt x="348" y="0"/>
                  </a:lnTo>
                  <a:lnTo>
                    <a:pt x="357" y="5"/>
                  </a:lnTo>
                  <a:lnTo>
                    <a:pt x="367" y="11"/>
                  </a:lnTo>
                  <a:lnTo>
                    <a:pt x="0" y="11"/>
                  </a:lnTo>
                  <a:lnTo>
                    <a:pt x="8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C8E3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6" name="Freeform 490"/>
            <p:cNvSpPr>
              <a:spLocks/>
            </p:cNvSpPr>
            <p:nvPr/>
          </p:nvSpPr>
          <p:spPr bwMode="auto">
            <a:xfrm>
              <a:off x="1959" y="2232"/>
              <a:ext cx="385" cy="14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366" y="0"/>
                </a:cxn>
                <a:cxn ang="0">
                  <a:pos x="376" y="6"/>
                </a:cxn>
                <a:cxn ang="0">
                  <a:pos x="385" y="14"/>
                </a:cxn>
                <a:cxn ang="0">
                  <a:pos x="0" y="14"/>
                </a:cxn>
                <a:cxn ang="0">
                  <a:pos x="9" y="6"/>
                </a:cxn>
                <a:cxn ang="0">
                  <a:pos x="17" y="0"/>
                </a:cxn>
              </a:cxnLst>
              <a:rect l="0" t="0" r="r" b="b"/>
              <a:pathLst>
                <a:path w="385" h="14">
                  <a:moveTo>
                    <a:pt x="17" y="0"/>
                  </a:moveTo>
                  <a:lnTo>
                    <a:pt x="366" y="0"/>
                  </a:lnTo>
                  <a:lnTo>
                    <a:pt x="376" y="6"/>
                  </a:lnTo>
                  <a:lnTo>
                    <a:pt x="385" y="14"/>
                  </a:lnTo>
                  <a:lnTo>
                    <a:pt x="0" y="14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F8E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7" name="Freeform 491"/>
            <p:cNvSpPr>
              <a:spLocks/>
            </p:cNvSpPr>
            <p:nvPr/>
          </p:nvSpPr>
          <p:spPr bwMode="auto">
            <a:xfrm>
              <a:off x="1949" y="2238"/>
              <a:ext cx="405" cy="1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86" y="0"/>
                </a:cxn>
                <a:cxn ang="0">
                  <a:pos x="395" y="6"/>
                </a:cxn>
                <a:cxn ang="0">
                  <a:pos x="405" y="13"/>
                </a:cxn>
                <a:cxn ang="0">
                  <a:pos x="0" y="13"/>
                </a:cxn>
                <a:cxn ang="0">
                  <a:pos x="10" y="8"/>
                </a:cxn>
                <a:cxn ang="0">
                  <a:pos x="19" y="0"/>
                </a:cxn>
              </a:cxnLst>
              <a:rect l="0" t="0" r="r" b="b"/>
              <a:pathLst>
                <a:path w="405" h="13">
                  <a:moveTo>
                    <a:pt x="19" y="0"/>
                  </a:moveTo>
                  <a:lnTo>
                    <a:pt x="386" y="0"/>
                  </a:lnTo>
                  <a:lnTo>
                    <a:pt x="395" y="6"/>
                  </a:lnTo>
                  <a:lnTo>
                    <a:pt x="405" y="13"/>
                  </a:lnTo>
                  <a:lnTo>
                    <a:pt x="0" y="13"/>
                  </a:lnTo>
                  <a:lnTo>
                    <a:pt x="10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1F8E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8" name="Freeform 492"/>
            <p:cNvSpPr>
              <a:spLocks/>
            </p:cNvSpPr>
            <p:nvPr/>
          </p:nvSpPr>
          <p:spPr bwMode="auto">
            <a:xfrm>
              <a:off x="1938" y="2246"/>
              <a:ext cx="427" cy="1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06" y="0"/>
                </a:cxn>
                <a:cxn ang="0">
                  <a:pos x="416" y="5"/>
                </a:cxn>
                <a:cxn ang="0">
                  <a:pos x="427" y="11"/>
                </a:cxn>
                <a:cxn ang="0">
                  <a:pos x="0" y="11"/>
                </a:cxn>
                <a:cxn ang="0">
                  <a:pos x="11" y="5"/>
                </a:cxn>
                <a:cxn ang="0">
                  <a:pos x="21" y="0"/>
                </a:cxn>
              </a:cxnLst>
              <a:rect l="0" t="0" r="r" b="b"/>
              <a:pathLst>
                <a:path w="427" h="11">
                  <a:moveTo>
                    <a:pt x="21" y="0"/>
                  </a:moveTo>
                  <a:lnTo>
                    <a:pt x="406" y="0"/>
                  </a:lnTo>
                  <a:lnTo>
                    <a:pt x="416" y="5"/>
                  </a:lnTo>
                  <a:lnTo>
                    <a:pt x="427" y="11"/>
                  </a:lnTo>
                  <a:lnTo>
                    <a:pt x="0" y="11"/>
                  </a:lnTo>
                  <a:lnTo>
                    <a:pt x="11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18F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09" name="Freeform 493"/>
            <p:cNvSpPr>
              <a:spLocks/>
            </p:cNvSpPr>
            <p:nvPr/>
          </p:nvSpPr>
          <p:spPr bwMode="auto">
            <a:xfrm>
              <a:off x="1926" y="2251"/>
              <a:ext cx="449" cy="1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28" y="0"/>
                </a:cxn>
                <a:cxn ang="0">
                  <a:pos x="439" y="6"/>
                </a:cxn>
                <a:cxn ang="0">
                  <a:pos x="449" y="12"/>
                </a:cxn>
                <a:cxn ang="0">
                  <a:pos x="0" y="12"/>
                </a:cxn>
                <a:cxn ang="0">
                  <a:pos x="12" y="6"/>
                </a:cxn>
                <a:cxn ang="0">
                  <a:pos x="23" y="0"/>
                </a:cxn>
              </a:cxnLst>
              <a:rect l="0" t="0" r="r" b="b"/>
              <a:pathLst>
                <a:path w="449" h="12">
                  <a:moveTo>
                    <a:pt x="23" y="0"/>
                  </a:moveTo>
                  <a:lnTo>
                    <a:pt x="428" y="0"/>
                  </a:lnTo>
                  <a:lnTo>
                    <a:pt x="439" y="6"/>
                  </a:lnTo>
                  <a:lnTo>
                    <a:pt x="449" y="12"/>
                  </a:lnTo>
                  <a:lnTo>
                    <a:pt x="0" y="12"/>
                  </a:lnTo>
                  <a:lnTo>
                    <a:pt x="12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48F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0" name="Freeform 494"/>
            <p:cNvSpPr>
              <a:spLocks/>
            </p:cNvSpPr>
            <p:nvPr/>
          </p:nvSpPr>
          <p:spPr bwMode="auto">
            <a:xfrm>
              <a:off x="1911" y="2257"/>
              <a:ext cx="474" cy="1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454" y="0"/>
                </a:cxn>
                <a:cxn ang="0">
                  <a:pos x="464" y="6"/>
                </a:cxn>
                <a:cxn ang="0">
                  <a:pos x="474" y="12"/>
                </a:cxn>
                <a:cxn ang="0">
                  <a:pos x="0" y="12"/>
                </a:cxn>
                <a:cxn ang="0">
                  <a:pos x="13" y="6"/>
                </a:cxn>
                <a:cxn ang="0">
                  <a:pos x="27" y="0"/>
                </a:cxn>
              </a:cxnLst>
              <a:rect l="0" t="0" r="r" b="b"/>
              <a:pathLst>
                <a:path w="474" h="12">
                  <a:moveTo>
                    <a:pt x="27" y="0"/>
                  </a:moveTo>
                  <a:lnTo>
                    <a:pt x="454" y="0"/>
                  </a:lnTo>
                  <a:lnTo>
                    <a:pt x="464" y="6"/>
                  </a:lnTo>
                  <a:lnTo>
                    <a:pt x="474" y="12"/>
                  </a:lnTo>
                  <a:lnTo>
                    <a:pt x="0" y="12"/>
                  </a:lnTo>
                  <a:lnTo>
                    <a:pt x="13" y="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38F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1" name="Freeform 495"/>
            <p:cNvSpPr>
              <a:spLocks/>
            </p:cNvSpPr>
            <p:nvPr/>
          </p:nvSpPr>
          <p:spPr bwMode="auto">
            <a:xfrm>
              <a:off x="1893" y="2263"/>
              <a:ext cx="503" cy="11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482" y="0"/>
                </a:cxn>
                <a:cxn ang="0">
                  <a:pos x="492" y="6"/>
                </a:cxn>
                <a:cxn ang="0">
                  <a:pos x="503" y="11"/>
                </a:cxn>
                <a:cxn ang="0">
                  <a:pos x="0" y="11"/>
                </a:cxn>
                <a:cxn ang="0">
                  <a:pos x="2" y="11"/>
                </a:cxn>
                <a:cxn ang="0">
                  <a:pos x="18" y="6"/>
                </a:cxn>
                <a:cxn ang="0">
                  <a:pos x="33" y="0"/>
                </a:cxn>
              </a:cxnLst>
              <a:rect l="0" t="0" r="r" b="b"/>
              <a:pathLst>
                <a:path w="503" h="11">
                  <a:moveTo>
                    <a:pt x="33" y="0"/>
                  </a:moveTo>
                  <a:lnTo>
                    <a:pt x="482" y="0"/>
                  </a:lnTo>
                  <a:lnTo>
                    <a:pt x="492" y="6"/>
                  </a:lnTo>
                  <a:lnTo>
                    <a:pt x="503" y="1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18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590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2" name="Freeform 496"/>
            <p:cNvSpPr>
              <a:spLocks/>
            </p:cNvSpPr>
            <p:nvPr/>
          </p:nvSpPr>
          <p:spPr bwMode="auto">
            <a:xfrm>
              <a:off x="1876" y="2269"/>
              <a:ext cx="530" cy="1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09" y="0"/>
                </a:cxn>
                <a:cxn ang="0">
                  <a:pos x="520" y="5"/>
                </a:cxn>
                <a:cxn ang="0">
                  <a:pos x="530" y="11"/>
                </a:cxn>
                <a:cxn ang="0">
                  <a:pos x="0" y="11"/>
                </a:cxn>
                <a:cxn ang="0">
                  <a:pos x="10" y="7"/>
                </a:cxn>
                <a:cxn ang="0">
                  <a:pos x="19" y="5"/>
                </a:cxn>
                <a:cxn ang="0">
                  <a:pos x="27" y="2"/>
                </a:cxn>
                <a:cxn ang="0">
                  <a:pos x="35" y="0"/>
                </a:cxn>
              </a:cxnLst>
              <a:rect l="0" t="0" r="r" b="b"/>
              <a:pathLst>
                <a:path w="530" h="11">
                  <a:moveTo>
                    <a:pt x="35" y="0"/>
                  </a:moveTo>
                  <a:lnTo>
                    <a:pt x="509" y="0"/>
                  </a:lnTo>
                  <a:lnTo>
                    <a:pt x="520" y="5"/>
                  </a:lnTo>
                  <a:lnTo>
                    <a:pt x="530" y="11"/>
                  </a:lnTo>
                  <a:lnTo>
                    <a:pt x="0" y="11"/>
                  </a:lnTo>
                  <a:lnTo>
                    <a:pt x="10" y="7"/>
                  </a:lnTo>
                  <a:lnTo>
                    <a:pt x="19" y="5"/>
                  </a:lnTo>
                  <a:lnTo>
                    <a:pt x="27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890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3" name="Freeform 497"/>
            <p:cNvSpPr>
              <a:spLocks/>
            </p:cNvSpPr>
            <p:nvPr/>
          </p:nvSpPr>
          <p:spPr bwMode="auto">
            <a:xfrm>
              <a:off x="1861" y="2274"/>
              <a:ext cx="556" cy="1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35" y="0"/>
                </a:cxn>
                <a:cxn ang="0">
                  <a:pos x="545" y="6"/>
                </a:cxn>
                <a:cxn ang="0">
                  <a:pos x="556" y="12"/>
                </a:cxn>
                <a:cxn ang="0">
                  <a:pos x="0" y="12"/>
                </a:cxn>
                <a:cxn ang="0">
                  <a:pos x="15" y="6"/>
                </a:cxn>
                <a:cxn ang="0">
                  <a:pos x="32" y="0"/>
                </a:cxn>
              </a:cxnLst>
              <a:rect l="0" t="0" r="r" b="b"/>
              <a:pathLst>
                <a:path w="556" h="12">
                  <a:moveTo>
                    <a:pt x="32" y="0"/>
                  </a:moveTo>
                  <a:lnTo>
                    <a:pt x="535" y="0"/>
                  </a:lnTo>
                  <a:lnTo>
                    <a:pt x="545" y="6"/>
                  </a:lnTo>
                  <a:lnTo>
                    <a:pt x="556" y="12"/>
                  </a:lnTo>
                  <a:lnTo>
                    <a:pt x="0" y="12"/>
                  </a:lnTo>
                  <a:lnTo>
                    <a:pt x="15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890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4" name="Freeform 498"/>
            <p:cNvSpPr>
              <a:spLocks/>
            </p:cNvSpPr>
            <p:nvPr/>
          </p:nvSpPr>
          <p:spPr bwMode="auto">
            <a:xfrm>
              <a:off x="1849" y="2280"/>
              <a:ext cx="578" cy="1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57" y="0"/>
                </a:cxn>
                <a:cxn ang="0">
                  <a:pos x="568" y="6"/>
                </a:cxn>
                <a:cxn ang="0">
                  <a:pos x="578" y="12"/>
                </a:cxn>
                <a:cxn ang="0">
                  <a:pos x="0" y="12"/>
                </a:cxn>
                <a:cxn ang="0">
                  <a:pos x="12" y="6"/>
                </a:cxn>
                <a:cxn ang="0">
                  <a:pos x="27" y="0"/>
                </a:cxn>
              </a:cxnLst>
              <a:rect l="0" t="0" r="r" b="b"/>
              <a:pathLst>
                <a:path w="578" h="12">
                  <a:moveTo>
                    <a:pt x="27" y="0"/>
                  </a:moveTo>
                  <a:lnTo>
                    <a:pt x="557" y="0"/>
                  </a:lnTo>
                  <a:lnTo>
                    <a:pt x="568" y="6"/>
                  </a:lnTo>
                  <a:lnTo>
                    <a:pt x="578" y="12"/>
                  </a:lnTo>
                  <a:lnTo>
                    <a:pt x="0" y="12"/>
                  </a:lnTo>
                  <a:lnTo>
                    <a:pt x="12" y="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A90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5" name="Freeform 499"/>
            <p:cNvSpPr>
              <a:spLocks/>
            </p:cNvSpPr>
            <p:nvPr/>
          </p:nvSpPr>
          <p:spPr bwMode="auto">
            <a:xfrm>
              <a:off x="1840" y="2286"/>
              <a:ext cx="598" cy="1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577" y="0"/>
                </a:cxn>
                <a:cxn ang="0">
                  <a:pos x="587" y="6"/>
                </a:cxn>
                <a:cxn ang="0">
                  <a:pos x="598" y="11"/>
                </a:cxn>
                <a:cxn ang="0">
                  <a:pos x="0" y="11"/>
                </a:cxn>
                <a:cxn ang="0">
                  <a:pos x="9" y="6"/>
                </a:cxn>
                <a:cxn ang="0">
                  <a:pos x="21" y="0"/>
                </a:cxn>
              </a:cxnLst>
              <a:rect l="0" t="0" r="r" b="b"/>
              <a:pathLst>
                <a:path w="598" h="11">
                  <a:moveTo>
                    <a:pt x="21" y="0"/>
                  </a:moveTo>
                  <a:lnTo>
                    <a:pt x="577" y="0"/>
                  </a:lnTo>
                  <a:lnTo>
                    <a:pt x="587" y="6"/>
                  </a:lnTo>
                  <a:lnTo>
                    <a:pt x="598" y="11"/>
                  </a:lnTo>
                  <a:lnTo>
                    <a:pt x="0" y="11"/>
                  </a:lnTo>
                  <a:lnTo>
                    <a:pt x="9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B90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6" name="Freeform 500"/>
            <p:cNvSpPr>
              <a:spLocks/>
            </p:cNvSpPr>
            <p:nvPr/>
          </p:nvSpPr>
          <p:spPr bwMode="auto">
            <a:xfrm>
              <a:off x="1832" y="2292"/>
              <a:ext cx="616" cy="1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595" y="0"/>
                </a:cxn>
                <a:cxn ang="0">
                  <a:pos x="606" y="5"/>
                </a:cxn>
                <a:cxn ang="0">
                  <a:pos x="616" y="11"/>
                </a:cxn>
                <a:cxn ang="0">
                  <a:pos x="0" y="11"/>
                </a:cxn>
                <a:cxn ang="0">
                  <a:pos x="6" y="5"/>
                </a:cxn>
                <a:cxn ang="0">
                  <a:pos x="17" y="0"/>
                </a:cxn>
              </a:cxnLst>
              <a:rect l="0" t="0" r="r" b="b"/>
              <a:pathLst>
                <a:path w="616" h="11">
                  <a:moveTo>
                    <a:pt x="17" y="0"/>
                  </a:moveTo>
                  <a:lnTo>
                    <a:pt x="595" y="0"/>
                  </a:lnTo>
                  <a:lnTo>
                    <a:pt x="606" y="5"/>
                  </a:lnTo>
                  <a:lnTo>
                    <a:pt x="616" y="11"/>
                  </a:lnTo>
                  <a:lnTo>
                    <a:pt x="0" y="11"/>
                  </a:lnTo>
                  <a:lnTo>
                    <a:pt x="6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B91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7" name="Freeform 501"/>
            <p:cNvSpPr>
              <a:spLocks/>
            </p:cNvSpPr>
            <p:nvPr/>
          </p:nvSpPr>
          <p:spPr bwMode="auto">
            <a:xfrm>
              <a:off x="1824" y="2297"/>
              <a:ext cx="635" cy="1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614" y="0"/>
                </a:cxn>
                <a:cxn ang="0">
                  <a:pos x="624" y="6"/>
                </a:cxn>
                <a:cxn ang="0">
                  <a:pos x="635" y="14"/>
                </a:cxn>
                <a:cxn ang="0">
                  <a:pos x="0" y="14"/>
                </a:cxn>
                <a:cxn ang="0">
                  <a:pos x="6" y="6"/>
                </a:cxn>
                <a:cxn ang="0">
                  <a:pos x="16" y="0"/>
                </a:cxn>
              </a:cxnLst>
              <a:rect l="0" t="0" r="r" b="b"/>
              <a:pathLst>
                <a:path w="635" h="14">
                  <a:moveTo>
                    <a:pt x="16" y="0"/>
                  </a:moveTo>
                  <a:lnTo>
                    <a:pt x="614" y="0"/>
                  </a:lnTo>
                  <a:lnTo>
                    <a:pt x="624" y="6"/>
                  </a:lnTo>
                  <a:lnTo>
                    <a:pt x="635" y="1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D91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8" name="Freeform 502"/>
            <p:cNvSpPr>
              <a:spLocks/>
            </p:cNvSpPr>
            <p:nvPr/>
          </p:nvSpPr>
          <p:spPr bwMode="auto">
            <a:xfrm>
              <a:off x="1821" y="2303"/>
              <a:ext cx="650" cy="1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627" y="0"/>
                </a:cxn>
                <a:cxn ang="0">
                  <a:pos x="638" y="8"/>
                </a:cxn>
                <a:cxn ang="0">
                  <a:pos x="650" y="14"/>
                </a:cxn>
                <a:cxn ang="0">
                  <a:pos x="0" y="14"/>
                </a:cxn>
                <a:cxn ang="0">
                  <a:pos x="3" y="8"/>
                </a:cxn>
                <a:cxn ang="0">
                  <a:pos x="11" y="0"/>
                </a:cxn>
              </a:cxnLst>
              <a:rect l="0" t="0" r="r" b="b"/>
              <a:pathLst>
                <a:path w="650" h="14">
                  <a:moveTo>
                    <a:pt x="11" y="0"/>
                  </a:moveTo>
                  <a:lnTo>
                    <a:pt x="627" y="0"/>
                  </a:lnTo>
                  <a:lnTo>
                    <a:pt x="638" y="8"/>
                  </a:lnTo>
                  <a:lnTo>
                    <a:pt x="650" y="14"/>
                  </a:lnTo>
                  <a:lnTo>
                    <a:pt x="0" y="14"/>
                  </a:lnTo>
                  <a:lnTo>
                    <a:pt x="3" y="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E91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19" name="Freeform 503"/>
            <p:cNvSpPr>
              <a:spLocks/>
            </p:cNvSpPr>
            <p:nvPr/>
          </p:nvSpPr>
          <p:spPr bwMode="auto">
            <a:xfrm>
              <a:off x="1815" y="2311"/>
              <a:ext cx="666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44" y="0"/>
                </a:cxn>
                <a:cxn ang="0">
                  <a:pos x="656" y="6"/>
                </a:cxn>
                <a:cxn ang="0">
                  <a:pos x="666" y="11"/>
                </a:cxn>
                <a:cxn ang="0">
                  <a:pos x="0" y="11"/>
                </a:cxn>
                <a:cxn ang="0">
                  <a:pos x="6" y="6"/>
                </a:cxn>
                <a:cxn ang="0">
                  <a:pos x="9" y="0"/>
                </a:cxn>
              </a:cxnLst>
              <a:rect l="0" t="0" r="r" b="b"/>
              <a:pathLst>
                <a:path w="666" h="11">
                  <a:moveTo>
                    <a:pt x="9" y="0"/>
                  </a:moveTo>
                  <a:lnTo>
                    <a:pt x="644" y="0"/>
                  </a:lnTo>
                  <a:lnTo>
                    <a:pt x="656" y="6"/>
                  </a:lnTo>
                  <a:lnTo>
                    <a:pt x="666" y="11"/>
                  </a:lnTo>
                  <a:lnTo>
                    <a:pt x="0" y="11"/>
                  </a:lnTo>
                  <a:lnTo>
                    <a:pt x="6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E91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0" name="Freeform 504"/>
            <p:cNvSpPr>
              <a:spLocks/>
            </p:cNvSpPr>
            <p:nvPr/>
          </p:nvSpPr>
          <p:spPr bwMode="auto">
            <a:xfrm>
              <a:off x="1809" y="2317"/>
              <a:ext cx="683" cy="1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662" y="0"/>
                </a:cxn>
                <a:cxn ang="0">
                  <a:pos x="672" y="5"/>
                </a:cxn>
                <a:cxn ang="0">
                  <a:pos x="683" y="11"/>
                </a:cxn>
                <a:cxn ang="0">
                  <a:pos x="0" y="11"/>
                </a:cxn>
                <a:cxn ang="0">
                  <a:pos x="6" y="5"/>
                </a:cxn>
                <a:cxn ang="0">
                  <a:pos x="12" y="0"/>
                </a:cxn>
              </a:cxnLst>
              <a:rect l="0" t="0" r="r" b="b"/>
              <a:pathLst>
                <a:path w="683" h="11">
                  <a:moveTo>
                    <a:pt x="12" y="0"/>
                  </a:moveTo>
                  <a:lnTo>
                    <a:pt x="662" y="0"/>
                  </a:lnTo>
                  <a:lnTo>
                    <a:pt x="672" y="5"/>
                  </a:lnTo>
                  <a:lnTo>
                    <a:pt x="683" y="11"/>
                  </a:lnTo>
                  <a:lnTo>
                    <a:pt x="0" y="11"/>
                  </a:lnTo>
                  <a:lnTo>
                    <a:pt x="6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091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1" name="Freeform 505"/>
            <p:cNvSpPr>
              <a:spLocks/>
            </p:cNvSpPr>
            <p:nvPr/>
          </p:nvSpPr>
          <p:spPr bwMode="auto">
            <a:xfrm>
              <a:off x="1801" y="2322"/>
              <a:ext cx="703" cy="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80" y="0"/>
                </a:cxn>
                <a:cxn ang="0">
                  <a:pos x="691" y="6"/>
                </a:cxn>
                <a:cxn ang="0">
                  <a:pos x="703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4" y="0"/>
                </a:cxn>
              </a:cxnLst>
              <a:rect l="0" t="0" r="r" b="b"/>
              <a:pathLst>
                <a:path w="703" h="12">
                  <a:moveTo>
                    <a:pt x="14" y="0"/>
                  </a:moveTo>
                  <a:lnTo>
                    <a:pt x="680" y="0"/>
                  </a:lnTo>
                  <a:lnTo>
                    <a:pt x="691" y="6"/>
                  </a:lnTo>
                  <a:lnTo>
                    <a:pt x="703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2F92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2" name="Freeform 506"/>
            <p:cNvSpPr>
              <a:spLocks/>
            </p:cNvSpPr>
            <p:nvPr/>
          </p:nvSpPr>
          <p:spPr bwMode="auto">
            <a:xfrm>
              <a:off x="1794" y="2328"/>
              <a:ext cx="719" cy="1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98" y="0"/>
                </a:cxn>
                <a:cxn ang="0">
                  <a:pos x="710" y="6"/>
                </a:cxn>
                <a:cxn ang="0">
                  <a:pos x="719" y="12"/>
                </a:cxn>
                <a:cxn ang="0">
                  <a:pos x="0" y="12"/>
                </a:cxn>
                <a:cxn ang="0">
                  <a:pos x="9" y="6"/>
                </a:cxn>
                <a:cxn ang="0">
                  <a:pos x="15" y="0"/>
                </a:cxn>
              </a:cxnLst>
              <a:rect l="0" t="0" r="r" b="b"/>
              <a:pathLst>
                <a:path w="719" h="12">
                  <a:moveTo>
                    <a:pt x="15" y="0"/>
                  </a:moveTo>
                  <a:lnTo>
                    <a:pt x="698" y="0"/>
                  </a:lnTo>
                  <a:lnTo>
                    <a:pt x="710" y="6"/>
                  </a:lnTo>
                  <a:lnTo>
                    <a:pt x="719" y="12"/>
                  </a:lnTo>
                  <a:lnTo>
                    <a:pt x="0" y="12"/>
                  </a:lnTo>
                  <a:lnTo>
                    <a:pt x="9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192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3" name="Freeform 507"/>
            <p:cNvSpPr>
              <a:spLocks/>
            </p:cNvSpPr>
            <p:nvPr/>
          </p:nvSpPr>
          <p:spPr bwMode="auto">
            <a:xfrm>
              <a:off x="1784" y="2334"/>
              <a:ext cx="741" cy="1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720" y="0"/>
                </a:cxn>
                <a:cxn ang="0">
                  <a:pos x="729" y="6"/>
                </a:cxn>
                <a:cxn ang="0">
                  <a:pos x="741" y="11"/>
                </a:cxn>
                <a:cxn ang="0">
                  <a:pos x="0" y="11"/>
                </a:cxn>
                <a:cxn ang="0">
                  <a:pos x="10" y="6"/>
                </a:cxn>
                <a:cxn ang="0">
                  <a:pos x="17" y="0"/>
                </a:cxn>
              </a:cxnLst>
              <a:rect l="0" t="0" r="r" b="b"/>
              <a:pathLst>
                <a:path w="741" h="11">
                  <a:moveTo>
                    <a:pt x="17" y="0"/>
                  </a:moveTo>
                  <a:lnTo>
                    <a:pt x="720" y="0"/>
                  </a:lnTo>
                  <a:lnTo>
                    <a:pt x="729" y="6"/>
                  </a:lnTo>
                  <a:lnTo>
                    <a:pt x="741" y="11"/>
                  </a:lnTo>
                  <a:lnTo>
                    <a:pt x="0" y="11"/>
                  </a:lnTo>
                  <a:lnTo>
                    <a:pt x="10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392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4" name="Freeform 508"/>
            <p:cNvSpPr>
              <a:spLocks/>
            </p:cNvSpPr>
            <p:nvPr/>
          </p:nvSpPr>
          <p:spPr bwMode="auto">
            <a:xfrm>
              <a:off x="1773" y="2340"/>
              <a:ext cx="763" cy="1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740" y="0"/>
                </a:cxn>
                <a:cxn ang="0">
                  <a:pos x="752" y="5"/>
                </a:cxn>
                <a:cxn ang="0">
                  <a:pos x="763" y="11"/>
                </a:cxn>
                <a:cxn ang="0">
                  <a:pos x="0" y="11"/>
                </a:cxn>
                <a:cxn ang="0">
                  <a:pos x="11" y="5"/>
                </a:cxn>
                <a:cxn ang="0">
                  <a:pos x="21" y="0"/>
                </a:cxn>
              </a:cxnLst>
              <a:rect l="0" t="0" r="r" b="b"/>
              <a:pathLst>
                <a:path w="763" h="11">
                  <a:moveTo>
                    <a:pt x="21" y="0"/>
                  </a:moveTo>
                  <a:lnTo>
                    <a:pt x="740" y="0"/>
                  </a:lnTo>
                  <a:lnTo>
                    <a:pt x="752" y="5"/>
                  </a:lnTo>
                  <a:lnTo>
                    <a:pt x="763" y="11"/>
                  </a:lnTo>
                  <a:lnTo>
                    <a:pt x="0" y="11"/>
                  </a:lnTo>
                  <a:lnTo>
                    <a:pt x="11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392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5" name="Freeform 509"/>
            <p:cNvSpPr>
              <a:spLocks/>
            </p:cNvSpPr>
            <p:nvPr/>
          </p:nvSpPr>
          <p:spPr bwMode="auto">
            <a:xfrm>
              <a:off x="1761" y="2345"/>
              <a:ext cx="787" cy="12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764" y="0"/>
                </a:cxn>
                <a:cxn ang="0">
                  <a:pos x="787" y="12"/>
                </a:cxn>
                <a:cxn ang="0">
                  <a:pos x="0" y="12"/>
                </a:cxn>
                <a:cxn ang="0">
                  <a:pos x="13" y="6"/>
                </a:cxn>
                <a:cxn ang="0">
                  <a:pos x="23" y="0"/>
                </a:cxn>
              </a:cxnLst>
              <a:rect l="0" t="0" r="r" b="b"/>
              <a:pathLst>
                <a:path w="787" h="12">
                  <a:moveTo>
                    <a:pt x="23" y="0"/>
                  </a:moveTo>
                  <a:lnTo>
                    <a:pt x="764" y="0"/>
                  </a:lnTo>
                  <a:lnTo>
                    <a:pt x="787" y="12"/>
                  </a:lnTo>
                  <a:lnTo>
                    <a:pt x="0" y="12"/>
                  </a:lnTo>
                  <a:lnTo>
                    <a:pt x="13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492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6" name="Freeform 510"/>
            <p:cNvSpPr>
              <a:spLocks/>
            </p:cNvSpPr>
            <p:nvPr/>
          </p:nvSpPr>
          <p:spPr bwMode="auto">
            <a:xfrm>
              <a:off x="1748" y="2351"/>
              <a:ext cx="809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88" y="0"/>
                </a:cxn>
                <a:cxn ang="0">
                  <a:pos x="809" y="12"/>
                </a:cxn>
                <a:cxn ang="0">
                  <a:pos x="0" y="12"/>
                </a:cxn>
                <a:cxn ang="0">
                  <a:pos x="13" y="6"/>
                </a:cxn>
                <a:cxn ang="0">
                  <a:pos x="25" y="0"/>
                </a:cxn>
              </a:cxnLst>
              <a:rect l="0" t="0" r="r" b="b"/>
              <a:pathLst>
                <a:path w="809" h="12">
                  <a:moveTo>
                    <a:pt x="25" y="0"/>
                  </a:moveTo>
                  <a:lnTo>
                    <a:pt x="788" y="0"/>
                  </a:lnTo>
                  <a:lnTo>
                    <a:pt x="809" y="12"/>
                  </a:lnTo>
                  <a:lnTo>
                    <a:pt x="0" y="12"/>
                  </a:lnTo>
                  <a:lnTo>
                    <a:pt x="13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593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7" name="Freeform 511"/>
            <p:cNvSpPr>
              <a:spLocks/>
            </p:cNvSpPr>
            <p:nvPr/>
          </p:nvSpPr>
          <p:spPr bwMode="auto">
            <a:xfrm>
              <a:off x="1732" y="2357"/>
              <a:ext cx="837" cy="1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816" y="0"/>
                </a:cxn>
                <a:cxn ang="0">
                  <a:pos x="837" y="11"/>
                </a:cxn>
                <a:cxn ang="0">
                  <a:pos x="0" y="11"/>
                </a:cxn>
                <a:cxn ang="0">
                  <a:pos x="16" y="6"/>
                </a:cxn>
                <a:cxn ang="0">
                  <a:pos x="29" y="0"/>
                </a:cxn>
              </a:cxnLst>
              <a:rect l="0" t="0" r="r" b="b"/>
              <a:pathLst>
                <a:path w="837" h="11">
                  <a:moveTo>
                    <a:pt x="29" y="0"/>
                  </a:moveTo>
                  <a:lnTo>
                    <a:pt x="816" y="0"/>
                  </a:lnTo>
                  <a:lnTo>
                    <a:pt x="837" y="11"/>
                  </a:lnTo>
                  <a:lnTo>
                    <a:pt x="0" y="11"/>
                  </a:lnTo>
                  <a:lnTo>
                    <a:pt x="16" y="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5933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8" name="Freeform 512"/>
            <p:cNvSpPr>
              <a:spLocks/>
            </p:cNvSpPr>
            <p:nvPr/>
          </p:nvSpPr>
          <p:spPr bwMode="auto">
            <a:xfrm>
              <a:off x="1717" y="2363"/>
              <a:ext cx="863" cy="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840" y="0"/>
                </a:cxn>
                <a:cxn ang="0">
                  <a:pos x="863" y="13"/>
                </a:cxn>
                <a:cxn ang="0">
                  <a:pos x="0" y="13"/>
                </a:cxn>
                <a:cxn ang="0">
                  <a:pos x="4" y="11"/>
                </a:cxn>
                <a:cxn ang="0">
                  <a:pos x="17" y="5"/>
                </a:cxn>
                <a:cxn ang="0">
                  <a:pos x="31" y="0"/>
                </a:cxn>
              </a:cxnLst>
              <a:rect l="0" t="0" r="r" b="b"/>
              <a:pathLst>
                <a:path w="863" h="13">
                  <a:moveTo>
                    <a:pt x="31" y="0"/>
                  </a:moveTo>
                  <a:lnTo>
                    <a:pt x="840" y="0"/>
                  </a:lnTo>
                  <a:lnTo>
                    <a:pt x="863" y="13"/>
                  </a:lnTo>
                  <a:lnTo>
                    <a:pt x="0" y="13"/>
                  </a:lnTo>
                  <a:lnTo>
                    <a:pt x="4" y="11"/>
                  </a:lnTo>
                  <a:lnTo>
                    <a:pt x="17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793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29" name="Freeform 513"/>
            <p:cNvSpPr>
              <a:spLocks/>
            </p:cNvSpPr>
            <p:nvPr/>
          </p:nvSpPr>
          <p:spPr bwMode="auto">
            <a:xfrm>
              <a:off x="1694" y="2368"/>
              <a:ext cx="898" cy="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875" y="0"/>
                </a:cxn>
                <a:cxn ang="0">
                  <a:pos x="898" y="14"/>
                </a:cxn>
                <a:cxn ang="0">
                  <a:pos x="0" y="14"/>
                </a:cxn>
                <a:cxn ang="0">
                  <a:pos x="13" y="10"/>
                </a:cxn>
                <a:cxn ang="0">
                  <a:pos x="27" y="6"/>
                </a:cxn>
                <a:cxn ang="0">
                  <a:pos x="32" y="4"/>
                </a:cxn>
                <a:cxn ang="0">
                  <a:pos x="38" y="0"/>
                </a:cxn>
              </a:cxnLst>
              <a:rect l="0" t="0" r="r" b="b"/>
              <a:pathLst>
                <a:path w="898" h="14">
                  <a:moveTo>
                    <a:pt x="38" y="0"/>
                  </a:moveTo>
                  <a:lnTo>
                    <a:pt x="875" y="0"/>
                  </a:lnTo>
                  <a:lnTo>
                    <a:pt x="898" y="14"/>
                  </a:lnTo>
                  <a:lnTo>
                    <a:pt x="0" y="14"/>
                  </a:lnTo>
                  <a:lnTo>
                    <a:pt x="13" y="10"/>
                  </a:lnTo>
                  <a:lnTo>
                    <a:pt x="27" y="6"/>
                  </a:lnTo>
                  <a:lnTo>
                    <a:pt x="32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894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0" name="Freeform 514"/>
            <p:cNvSpPr>
              <a:spLocks/>
            </p:cNvSpPr>
            <p:nvPr/>
          </p:nvSpPr>
          <p:spPr bwMode="auto">
            <a:xfrm>
              <a:off x="1679" y="2376"/>
              <a:ext cx="922" cy="1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901" y="0"/>
                </a:cxn>
                <a:cxn ang="0">
                  <a:pos x="913" y="6"/>
                </a:cxn>
                <a:cxn ang="0">
                  <a:pos x="922" y="12"/>
                </a:cxn>
                <a:cxn ang="0">
                  <a:pos x="0" y="12"/>
                </a:cxn>
                <a:cxn ang="0">
                  <a:pos x="19" y="4"/>
                </a:cxn>
                <a:cxn ang="0">
                  <a:pos x="38" y="0"/>
                </a:cxn>
              </a:cxnLst>
              <a:rect l="0" t="0" r="r" b="b"/>
              <a:pathLst>
                <a:path w="922" h="12">
                  <a:moveTo>
                    <a:pt x="38" y="0"/>
                  </a:moveTo>
                  <a:lnTo>
                    <a:pt x="901" y="0"/>
                  </a:lnTo>
                  <a:lnTo>
                    <a:pt x="913" y="6"/>
                  </a:lnTo>
                  <a:lnTo>
                    <a:pt x="922" y="12"/>
                  </a:lnTo>
                  <a:lnTo>
                    <a:pt x="0" y="12"/>
                  </a:lnTo>
                  <a:lnTo>
                    <a:pt x="19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894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1" name="Freeform 515"/>
            <p:cNvSpPr>
              <a:spLocks/>
            </p:cNvSpPr>
            <p:nvPr/>
          </p:nvSpPr>
          <p:spPr bwMode="auto">
            <a:xfrm>
              <a:off x="1665" y="2382"/>
              <a:ext cx="948" cy="1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927" y="0"/>
                </a:cxn>
                <a:cxn ang="0">
                  <a:pos x="936" y="6"/>
                </a:cxn>
                <a:cxn ang="0">
                  <a:pos x="948" y="11"/>
                </a:cxn>
                <a:cxn ang="0">
                  <a:pos x="0" y="11"/>
                </a:cxn>
                <a:cxn ang="0">
                  <a:pos x="15" y="4"/>
                </a:cxn>
                <a:cxn ang="0">
                  <a:pos x="29" y="0"/>
                </a:cxn>
              </a:cxnLst>
              <a:rect l="0" t="0" r="r" b="b"/>
              <a:pathLst>
                <a:path w="948" h="11">
                  <a:moveTo>
                    <a:pt x="29" y="0"/>
                  </a:moveTo>
                  <a:lnTo>
                    <a:pt x="927" y="0"/>
                  </a:lnTo>
                  <a:lnTo>
                    <a:pt x="936" y="6"/>
                  </a:lnTo>
                  <a:lnTo>
                    <a:pt x="948" y="11"/>
                  </a:lnTo>
                  <a:lnTo>
                    <a:pt x="0" y="11"/>
                  </a:lnTo>
                  <a:lnTo>
                    <a:pt x="15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A94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2" name="Freeform 516"/>
            <p:cNvSpPr>
              <a:spLocks/>
            </p:cNvSpPr>
            <p:nvPr/>
          </p:nvSpPr>
          <p:spPr bwMode="auto">
            <a:xfrm>
              <a:off x="1654" y="2388"/>
              <a:ext cx="970" cy="1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47" y="0"/>
                </a:cxn>
                <a:cxn ang="0">
                  <a:pos x="959" y="5"/>
                </a:cxn>
                <a:cxn ang="0">
                  <a:pos x="970" y="11"/>
                </a:cxn>
                <a:cxn ang="0">
                  <a:pos x="0" y="11"/>
                </a:cxn>
                <a:cxn ang="0">
                  <a:pos x="13" y="4"/>
                </a:cxn>
                <a:cxn ang="0">
                  <a:pos x="25" y="0"/>
                </a:cxn>
              </a:cxnLst>
              <a:rect l="0" t="0" r="r" b="b"/>
              <a:pathLst>
                <a:path w="970" h="11">
                  <a:moveTo>
                    <a:pt x="25" y="0"/>
                  </a:moveTo>
                  <a:lnTo>
                    <a:pt x="947" y="0"/>
                  </a:lnTo>
                  <a:lnTo>
                    <a:pt x="959" y="5"/>
                  </a:lnTo>
                  <a:lnTo>
                    <a:pt x="970" y="11"/>
                  </a:lnTo>
                  <a:lnTo>
                    <a:pt x="0" y="11"/>
                  </a:lnTo>
                  <a:lnTo>
                    <a:pt x="13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B95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3" name="Freeform 517"/>
            <p:cNvSpPr>
              <a:spLocks/>
            </p:cNvSpPr>
            <p:nvPr/>
          </p:nvSpPr>
          <p:spPr bwMode="auto">
            <a:xfrm>
              <a:off x="1644" y="2393"/>
              <a:ext cx="990" cy="12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969" y="0"/>
                </a:cxn>
                <a:cxn ang="0">
                  <a:pos x="980" y="6"/>
                </a:cxn>
                <a:cxn ang="0">
                  <a:pos x="99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2" y="6"/>
                </a:cxn>
                <a:cxn ang="0">
                  <a:pos x="21" y="0"/>
                </a:cxn>
              </a:cxnLst>
              <a:rect l="0" t="0" r="r" b="b"/>
              <a:pathLst>
                <a:path w="990" h="12">
                  <a:moveTo>
                    <a:pt x="21" y="0"/>
                  </a:moveTo>
                  <a:lnTo>
                    <a:pt x="969" y="0"/>
                  </a:lnTo>
                  <a:lnTo>
                    <a:pt x="980" y="6"/>
                  </a:lnTo>
                  <a:lnTo>
                    <a:pt x="99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B95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4" name="Freeform 518"/>
            <p:cNvSpPr>
              <a:spLocks/>
            </p:cNvSpPr>
            <p:nvPr/>
          </p:nvSpPr>
          <p:spPr bwMode="auto">
            <a:xfrm>
              <a:off x="1632" y="2399"/>
              <a:ext cx="1014" cy="12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992" y="0"/>
                </a:cxn>
                <a:cxn ang="0">
                  <a:pos x="1002" y="6"/>
                </a:cxn>
                <a:cxn ang="0">
                  <a:pos x="1014" y="12"/>
                </a:cxn>
                <a:cxn ang="0">
                  <a:pos x="0" y="12"/>
                </a:cxn>
                <a:cxn ang="0">
                  <a:pos x="6" y="10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2" y="0"/>
                </a:cxn>
              </a:cxnLst>
              <a:rect l="0" t="0" r="r" b="b"/>
              <a:pathLst>
                <a:path w="1014" h="12">
                  <a:moveTo>
                    <a:pt x="22" y="0"/>
                  </a:moveTo>
                  <a:lnTo>
                    <a:pt x="992" y="0"/>
                  </a:lnTo>
                  <a:lnTo>
                    <a:pt x="1002" y="6"/>
                  </a:lnTo>
                  <a:lnTo>
                    <a:pt x="1014" y="12"/>
                  </a:lnTo>
                  <a:lnTo>
                    <a:pt x="0" y="12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C95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5" name="Freeform 519"/>
            <p:cNvSpPr>
              <a:spLocks/>
            </p:cNvSpPr>
            <p:nvPr/>
          </p:nvSpPr>
          <p:spPr bwMode="auto">
            <a:xfrm>
              <a:off x="1623" y="2405"/>
              <a:ext cx="1032" cy="1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011" y="0"/>
                </a:cxn>
                <a:cxn ang="0">
                  <a:pos x="1023" y="6"/>
                </a:cxn>
                <a:cxn ang="0">
                  <a:pos x="1032" y="11"/>
                </a:cxn>
                <a:cxn ang="0">
                  <a:pos x="0" y="11"/>
                </a:cxn>
                <a:cxn ang="0">
                  <a:pos x="9" y="6"/>
                </a:cxn>
                <a:cxn ang="0">
                  <a:pos x="21" y="0"/>
                </a:cxn>
              </a:cxnLst>
              <a:rect l="0" t="0" r="r" b="b"/>
              <a:pathLst>
                <a:path w="1032" h="11">
                  <a:moveTo>
                    <a:pt x="21" y="0"/>
                  </a:moveTo>
                  <a:lnTo>
                    <a:pt x="1011" y="0"/>
                  </a:lnTo>
                  <a:lnTo>
                    <a:pt x="1023" y="6"/>
                  </a:lnTo>
                  <a:lnTo>
                    <a:pt x="1032" y="11"/>
                  </a:lnTo>
                  <a:lnTo>
                    <a:pt x="0" y="11"/>
                  </a:lnTo>
                  <a:lnTo>
                    <a:pt x="9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D95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6" name="Freeform 520"/>
            <p:cNvSpPr>
              <a:spLocks/>
            </p:cNvSpPr>
            <p:nvPr/>
          </p:nvSpPr>
          <p:spPr bwMode="auto">
            <a:xfrm>
              <a:off x="1613" y="2411"/>
              <a:ext cx="1054" cy="1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33" y="0"/>
                </a:cxn>
                <a:cxn ang="0">
                  <a:pos x="1044" y="5"/>
                </a:cxn>
                <a:cxn ang="0">
                  <a:pos x="1054" y="11"/>
                </a:cxn>
                <a:cxn ang="0">
                  <a:pos x="0" y="11"/>
                </a:cxn>
                <a:cxn ang="0">
                  <a:pos x="10" y="5"/>
                </a:cxn>
                <a:cxn ang="0">
                  <a:pos x="19" y="0"/>
                </a:cxn>
              </a:cxnLst>
              <a:rect l="0" t="0" r="r" b="b"/>
              <a:pathLst>
                <a:path w="1054" h="11">
                  <a:moveTo>
                    <a:pt x="19" y="0"/>
                  </a:moveTo>
                  <a:lnTo>
                    <a:pt x="1033" y="0"/>
                  </a:lnTo>
                  <a:lnTo>
                    <a:pt x="1044" y="5"/>
                  </a:lnTo>
                  <a:lnTo>
                    <a:pt x="1054" y="11"/>
                  </a:lnTo>
                  <a:lnTo>
                    <a:pt x="0" y="11"/>
                  </a:lnTo>
                  <a:lnTo>
                    <a:pt x="10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D95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7" name="Freeform 521"/>
            <p:cNvSpPr>
              <a:spLocks/>
            </p:cNvSpPr>
            <p:nvPr/>
          </p:nvSpPr>
          <p:spPr bwMode="auto">
            <a:xfrm>
              <a:off x="1604" y="2416"/>
              <a:ext cx="1072" cy="1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51" y="0"/>
                </a:cxn>
                <a:cxn ang="0">
                  <a:pos x="1063" y="6"/>
                </a:cxn>
                <a:cxn ang="0">
                  <a:pos x="1072" y="12"/>
                </a:cxn>
                <a:cxn ang="0">
                  <a:pos x="0" y="12"/>
                </a:cxn>
                <a:cxn ang="0">
                  <a:pos x="9" y="6"/>
                </a:cxn>
                <a:cxn ang="0">
                  <a:pos x="19" y="0"/>
                </a:cxn>
              </a:cxnLst>
              <a:rect l="0" t="0" r="r" b="b"/>
              <a:pathLst>
                <a:path w="1072" h="12">
                  <a:moveTo>
                    <a:pt x="19" y="0"/>
                  </a:moveTo>
                  <a:lnTo>
                    <a:pt x="1051" y="0"/>
                  </a:lnTo>
                  <a:lnTo>
                    <a:pt x="1063" y="6"/>
                  </a:lnTo>
                  <a:lnTo>
                    <a:pt x="1072" y="12"/>
                  </a:lnTo>
                  <a:lnTo>
                    <a:pt x="0" y="12"/>
                  </a:lnTo>
                  <a:lnTo>
                    <a:pt x="9" y="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3E96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8" name="Freeform 522"/>
            <p:cNvSpPr>
              <a:spLocks/>
            </p:cNvSpPr>
            <p:nvPr/>
          </p:nvSpPr>
          <p:spPr bwMode="auto">
            <a:xfrm>
              <a:off x="1596" y="2422"/>
              <a:ext cx="1090" cy="1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071" y="0"/>
                </a:cxn>
                <a:cxn ang="0">
                  <a:pos x="1080" y="8"/>
                </a:cxn>
                <a:cxn ang="0">
                  <a:pos x="1090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7" y="0"/>
                </a:cxn>
              </a:cxnLst>
              <a:rect l="0" t="0" r="r" b="b"/>
              <a:pathLst>
                <a:path w="1090" h="12">
                  <a:moveTo>
                    <a:pt x="17" y="0"/>
                  </a:moveTo>
                  <a:lnTo>
                    <a:pt x="1071" y="0"/>
                  </a:lnTo>
                  <a:lnTo>
                    <a:pt x="1080" y="8"/>
                  </a:lnTo>
                  <a:lnTo>
                    <a:pt x="1090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096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39" name="Freeform 523"/>
            <p:cNvSpPr>
              <a:spLocks/>
            </p:cNvSpPr>
            <p:nvPr/>
          </p:nvSpPr>
          <p:spPr bwMode="auto">
            <a:xfrm>
              <a:off x="1586" y="2428"/>
              <a:ext cx="1109" cy="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090" y="0"/>
                </a:cxn>
                <a:cxn ang="0">
                  <a:pos x="1098" y="6"/>
                </a:cxn>
                <a:cxn ang="0">
                  <a:pos x="1106" y="10"/>
                </a:cxn>
                <a:cxn ang="0">
                  <a:pos x="1109" y="13"/>
                </a:cxn>
                <a:cxn ang="0">
                  <a:pos x="0" y="13"/>
                </a:cxn>
                <a:cxn ang="0">
                  <a:pos x="10" y="8"/>
                </a:cxn>
                <a:cxn ang="0">
                  <a:pos x="18" y="0"/>
                </a:cxn>
              </a:cxnLst>
              <a:rect l="0" t="0" r="r" b="b"/>
              <a:pathLst>
                <a:path w="1109" h="13">
                  <a:moveTo>
                    <a:pt x="18" y="0"/>
                  </a:moveTo>
                  <a:lnTo>
                    <a:pt x="1090" y="0"/>
                  </a:lnTo>
                  <a:lnTo>
                    <a:pt x="1098" y="6"/>
                  </a:lnTo>
                  <a:lnTo>
                    <a:pt x="1106" y="10"/>
                  </a:lnTo>
                  <a:lnTo>
                    <a:pt x="1109" y="13"/>
                  </a:lnTo>
                  <a:lnTo>
                    <a:pt x="0" y="13"/>
                  </a:lnTo>
                  <a:lnTo>
                    <a:pt x="10" y="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0963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0" name="Freeform 524"/>
            <p:cNvSpPr>
              <a:spLocks/>
            </p:cNvSpPr>
            <p:nvPr/>
          </p:nvSpPr>
          <p:spPr bwMode="auto">
            <a:xfrm>
              <a:off x="1579" y="2434"/>
              <a:ext cx="1126" cy="1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107" y="0"/>
                </a:cxn>
                <a:cxn ang="0">
                  <a:pos x="1111" y="2"/>
                </a:cxn>
                <a:cxn ang="0">
                  <a:pos x="1113" y="4"/>
                </a:cxn>
                <a:cxn ang="0">
                  <a:pos x="1120" y="7"/>
                </a:cxn>
                <a:cxn ang="0">
                  <a:pos x="1126" y="13"/>
                </a:cxn>
                <a:cxn ang="0">
                  <a:pos x="0" y="13"/>
                </a:cxn>
                <a:cxn ang="0">
                  <a:pos x="7" y="7"/>
                </a:cxn>
                <a:cxn ang="0">
                  <a:pos x="17" y="0"/>
                </a:cxn>
              </a:cxnLst>
              <a:rect l="0" t="0" r="r" b="b"/>
              <a:pathLst>
                <a:path w="1126" h="13">
                  <a:moveTo>
                    <a:pt x="17" y="0"/>
                  </a:moveTo>
                  <a:lnTo>
                    <a:pt x="1107" y="0"/>
                  </a:lnTo>
                  <a:lnTo>
                    <a:pt x="1111" y="2"/>
                  </a:lnTo>
                  <a:lnTo>
                    <a:pt x="1113" y="4"/>
                  </a:lnTo>
                  <a:lnTo>
                    <a:pt x="1120" y="7"/>
                  </a:lnTo>
                  <a:lnTo>
                    <a:pt x="1126" y="13"/>
                  </a:lnTo>
                  <a:lnTo>
                    <a:pt x="0" y="13"/>
                  </a:lnTo>
                  <a:lnTo>
                    <a:pt x="7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196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1" name="Freeform 525"/>
            <p:cNvSpPr>
              <a:spLocks/>
            </p:cNvSpPr>
            <p:nvPr/>
          </p:nvSpPr>
          <p:spPr bwMode="auto">
            <a:xfrm>
              <a:off x="1573" y="2441"/>
              <a:ext cx="1140" cy="1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22" y="0"/>
                </a:cxn>
                <a:cxn ang="0">
                  <a:pos x="1132" y="6"/>
                </a:cxn>
                <a:cxn ang="0">
                  <a:pos x="1140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3" y="0"/>
                </a:cxn>
              </a:cxnLst>
              <a:rect l="0" t="0" r="r" b="b"/>
              <a:pathLst>
                <a:path w="1140" h="12">
                  <a:moveTo>
                    <a:pt x="13" y="0"/>
                  </a:moveTo>
                  <a:lnTo>
                    <a:pt x="1122" y="0"/>
                  </a:lnTo>
                  <a:lnTo>
                    <a:pt x="1132" y="6"/>
                  </a:lnTo>
                  <a:lnTo>
                    <a:pt x="1140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297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2" name="Freeform 526"/>
            <p:cNvSpPr>
              <a:spLocks/>
            </p:cNvSpPr>
            <p:nvPr/>
          </p:nvSpPr>
          <p:spPr bwMode="auto">
            <a:xfrm>
              <a:off x="1565" y="2447"/>
              <a:ext cx="1157" cy="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0" y="0"/>
                </a:cxn>
                <a:cxn ang="0">
                  <a:pos x="1150" y="6"/>
                </a:cxn>
                <a:cxn ang="0">
                  <a:pos x="1157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4" y="0"/>
                </a:cxn>
              </a:cxnLst>
              <a:rect l="0" t="0" r="r" b="b"/>
              <a:pathLst>
                <a:path w="1157" h="12">
                  <a:moveTo>
                    <a:pt x="14" y="0"/>
                  </a:moveTo>
                  <a:lnTo>
                    <a:pt x="1140" y="0"/>
                  </a:lnTo>
                  <a:lnTo>
                    <a:pt x="1150" y="6"/>
                  </a:lnTo>
                  <a:lnTo>
                    <a:pt x="1157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297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3" name="Freeform 527"/>
            <p:cNvSpPr>
              <a:spLocks/>
            </p:cNvSpPr>
            <p:nvPr/>
          </p:nvSpPr>
          <p:spPr bwMode="auto">
            <a:xfrm>
              <a:off x="1560" y="2453"/>
              <a:ext cx="1170" cy="1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53" y="0"/>
                </a:cxn>
                <a:cxn ang="0">
                  <a:pos x="1162" y="6"/>
                </a:cxn>
                <a:cxn ang="0">
                  <a:pos x="1170" y="11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3" y="0"/>
                </a:cxn>
              </a:cxnLst>
              <a:rect l="0" t="0" r="r" b="b"/>
              <a:pathLst>
                <a:path w="1170" h="11">
                  <a:moveTo>
                    <a:pt x="13" y="0"/>
                  </a:moveTo>
                  <a:lnTo>
                    <a:pt x="1153" y="0"/>
                  </a:lnTo>
                  <a:lnTo>
                    <a:pt x="1162" y="6"/>
                  </a:lnTo>
                  <a:lnTo>
                    <a:pt x="1170" y="11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397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4" name="Freeform 528"/>
            <p:cNvSpPr>
              <a:spLocks/>
            </p:cNvSpPr>
            <p:nvPr/>
          </p:nvSpPr>
          <p:spPr bwMode="auto">
            <a:xfrm>
              <a:off x="1554" y="2459"/>
              <a:ext cx="1182" cy="1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68" y="0"/>
                </a:cxn>
                <a:cxn ang="0">
                  <a:pos x="1176" y="5"/>
                </a:cxn>
                <a:cxn ang="0">
                  <a:pos x="1182" y="11"/>
                </a:cxn>
                <a:cxn ang="0">
                  <a:pos x="0" y="11"/>
                </a:cxn>
                <a:cxn ang="0">
                  <a:pos x="6" y="5"/>
                </a:cxn>
                <a:cxn ang="0">
                  <a:pos x="11" y="0"/>
                </a:cxn>
              </a:cxnLst>
              <a:rect l="0" t="0" r="r" b="b"/>
              <a:pathLst>
                <a:path w="1182" h="11">
                  <a:moveTo>
                    <a:pt x="11" y="0"/>
                  </a:moveTo>
                  <a:lnTo>
                    <a:pt x="1168" y="0"/>
                  </a:lnTo>
                  <a:lnTo>
                    <a:pt x="1176" y="5"/>
                  </a:lnTo>
                  <a:lnTo>
                    <a:pt x="1182" y="11"/>
                  </a:lnTo>
                  <a:lnTo>
                    <a:pt x="0" y="11"/>
                  </a:lnTo>
                  <a:lnTo>
                    <a:pt x="6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397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5" name="Freeform 529"/>
            <p:cNvSpPr>
              <a:spLocks/>
            </p:cNvSpPr>
            <p:nvPr/>
          </p:nvSpPr>
          <p:spPr bwMode="auto">
            <a:xfrm>
              <a:off x="1548" y="2464"/>
              <a:ext cx="1192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82" y="0"/>
                </a:cxn>
                <a:cxn ang="0">
                  <a:pos x="1188" y="8"/>
                </a:cxn>
                <a:cxn ang="0">
                  <a:pos x="1192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2" y="0"/>
                </a:cxn>
              </a:cxnLst>
              <a:rect l="0" t="0" r="r" b="b"/>
              <a:pathLst>
                <a:path w="1192" h="12">
                  <a:moveTo>
                    <a:pt x="12" y="0"/>
                  </a:moveTo>
                  <a:lnTo>
                    <a:pt x="1182" y="0"/>
                  </a:lnTo>
                  <a:lnTo>
                    <a:pt x="1188" y="8"/>
                  </a:lnTo>
                  <a:lnTo>
                    <a:pt x="1192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498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6" name="Freeform 530"/>
            <p:cNvSpPr>
              <a:spLocks/>
            </p:cNvSpPr>
            <p:nvPr/>
          </p:nvSpPr>
          <p:spPr bwMode="auto">
            <a:xfrm>
              <a:off x="1542" y="2470"/>
              <a:ext cx="1198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94" y="0"/>
                </a:cxn>
                <a:cxn ang="0">
                  <a:pos x="1198" y="6"/>
                </a:cxn>
                <a:cxn ang="0">
                  <a:pos x="1198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2" y="0"/>
                </a:cxn>
              </a:cxnLst>
              <a:rect l="0" t="0" r="r" b="b"/>
              <a:pathLst>
                <a:path w="1198" h="12">
                  <a:moveTo>
                    <a:pt x="12" y="0"/>
                  </a:moveTo>
                  <a:lnTo>
                    <a:pt x="1194" y="0"/>
                  </a:lnTo>
                  <a:lnTo>
                    <a:pt x="1198" y="6"/>
                  </a:lnTo>
                  <a:lnTo>
                    <a:pt x="1198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598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7" name="Freeform 531"/>
            <p:cNvSpPr>
              <a:spLocks/>
            </p:cNvSpPr>
            <p:nvPr/>
          </p:nvSpPr>
          <p:spPr bwMode="auto">
            <a:xfrm>
              <a:off x="1538" y="2476"/>
              <a:ext cx="1202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02" y="0"/>
                </a:cxn>
                <a:cxn ang="0">
                  <a:pos x="1202" y="6"/>
                </a:cxn>
                <a:cxn ang="0">
                  <a:pos x="1202" y="11"/>
                </a:cxn>
                <a:cxn ang="0">
                  <a:pos x="0" y="11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1202" h="11">
                  <a:moveTo>
                    <a:pt x="10" y="0"/>
                  </a:moveTo>
                  <a:lnTo>
                    <a:pt x="1202" y="0"/>
                  </a:lnTo>
                  <a:lnTo>
                    <a:pt x="1202" y="6"/>
                  </a:lnTo>
                  <a:lnTo>
                    <a:pt x="1202" y="11"/>
                  </a:lnTo>
                  <a:lnTo>
                    <a:pt x="0" y="11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598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8" name="Freeform 532"/>
            <p:cNvSpPr>
              <a:spLocks/>
            </p:cNvSpPr>
            <p:nvPr/>
          </p:nvSpPr>
          <p:spPr bwMode="auto">
            <a:xfrm>
              <a:off x="1535" y="2482"/>
              <a:ext cx="1208" cy="1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205" y="0"/>
                </a:cxn>
                <a:cxn ang="0">
                  <a:pos x="1205" y="5"/>
                </a:cxn>
                <a:cxn ang="0">
                  <a:pos x="1206" y="11"/>
                </a:cxn>
                <a:cxn ang="0">
                  <a:pos x="1206" y="11"/>
                </a:cxn>
                <a:cxn ang="0">
                  <a:pos x="1208" y="11"/>
                </a:cxn>
                <a:cxn ang="0">
                  <a:pos x="0" y="11"/>
                </a:cxn>
                <a:cxn ang="0">
                  <a:pos x="3" y="5"/>
                </a:cxn>
                <a:cxn ang="0">
                  <a:pos x="7" y="0"/>
                </a:cxn>
              </a:cxnLst>
              <a:rect l="0" t="0" r="r" b="b"/>
              <a:pathLst>
                <a:path w="1208" h="11">
                  <a:moveTo>
                    <a:pt x="7" y="0"/>
                  </a:moveTo>
                  <a:lnTo>
                    <a:pt x="1205" y="0"/>
                  </a:lnTo>
                  <a:lnTo>
                    <a:pt x="1205" y="5"/>
                  </a:lnTo>
                  <a:lnTo>
                    <a:pt x="1206" y="11"/>
                  </a:lnTo>
                  <a:lnTo>
                    <a:pt x="1206" y="11"/>
                  </a:lnTo>
                  <a:lnTo>
                    <a:pt x="1208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699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49" name="Freeform 533"/>
            <p:cNvSpPr>
              <a:spLocks/>
            </p:cNvSpPr>
            <p:nvPr/>
          </p:nvSpPr>
          <p:spPr bwMode="auto">
            <a:xfrm>
              <a:off x="1529" y="2487"/>
              <a:ext cx="1222" cy="1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211" y="0"/>
                </a:cxn>
                <a:cxn ang="0">
                  <a:pos x="1212" y="4"/>
                </a:cxn>
                <a:cxn ang="0">
                  <a:pos x="1212" y="6"/>
                </a:cxn>
                <a:cxn ang="0">
                  <a:pos x="1216" y="8"/>
                </a:cxn>
                <a:cxn ang="0">
                  <a:pos x="1222" y="14"/>
                </a:cxn>
                <a:cxn ang="0">
                  <a:pos x="0" y="14"/>
                </a:cxn>
                <a:cxn ang="0">
                  <a:pos x="6" y="6"/>
                </a:cxn>
                <a:cxn ang="0">
                  <a:pos x="9" y="0"/>
                </a:cxn>
              </a:cxnLst>
              <a:rect l="0" t="0" r="r" b="b"/>
              <a:pathLst>
                <a:path w="1222" h="14">
                  <a:moveTo>
                    <a:pt x="9" y="0"/>
                  </a:moveTo>
                  <a:lnTo>
                    <a:pt x="1211" y="0"/>
                  </a:lnTo>
                  <a:lnTo>
                    <a:pt x="1212" y="4"/>
                  </a:lnTo>
                  <a:lnTo>
                    <a:pt x="1212" y="6"/>
                  </a:lnTo>
                  <a:lnTo>
                    <a:pt x="1216" y="8"/>
                  </a:lnTo>
                  <a:lnTo>
                    <a:pt x="1222" y="1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799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0" name="Freeform 534"/>
            <p:cNvSpPr>
              <a:spLocks/>
            </p:cNvSpPr>
            <p:nvPr/>
          </p:nvSpPr>
          <p:spPr bwMode="auto">
            <a:xfrm>
              <a:off x="1525" y="2493"/>
              <a:ext cx="1234" cy="1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18" y="0"/>
                </a:cxn>
                <a:cxn ang="0">
                  <a:pos x="1224" y="6"/>
                </a:cxn>
                <a:cxn ang="0">
                  <a:pos x="1234" y="14"/>
                </a:cxn>
                <a:cxn ang="0">
                  <a:pos x="0" y="14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1234" h="14">
                  <a:moveTo>
                    <a:pt x="10" y="0"/>
                  </a:moveTo>
                  <a:lnTo>
                    <a:pt x="1218" y="0"/>
                  </a:lnTo>
                  <a:lnTo>
                    <a:pt x="1224" y="6"/>
                  </a:lnTo>
                  <a:lnTo>
                    <a:pt x="1234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799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1" name="Freeform 535"/>
            <p:cNvSpPr>
              <a:spLocks/>
            </p:cNvSpPr>
            <p:nvPr/>
          </p:nvSpPr>
          <p:spPr bwMode="auto">
            <a:xfrm>
              <a:off x="1521" y="2501"/>
              <a:ext cx="1245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30" y="0"/>
                </a:cxn>
                <a:cxn ang="0">
                  <a:pos x="1238" y="4"/>
                </a:cxn>
                <a:cxn ang="0">
                  <a:pos x="1245" y="11"/>
                </a:cxn>
                <a:cxn ang="0">
                  <a:pos x="0" y="11"/>
                </a:cxn>
                <a:cxn ang="0">
                  <a:pos x="4" y="6"/>
                </a:cxn>
                <a:cxn ang="0">
                  <a:pos x="8" y="0"/>
                </a:cxn>
              </a:cxnLst>
              <a:rect l="0" t="0" r="r" b="b"/>
              <a:pathLst>
                <a:path w="1245" h="11">
                  <a:moveTo>
                    <a:pt x="8" y="0"/>
                  </a:moveTo>
                  <a:lnTo>
                    <a:pt x="1230" y="0"/>
                  </a:lnTo>
                  <a:lnTo>
                    <a:pt x="1238" y="4"/>
                  </a:lnTo>
                  <a:lnTo>
                    <a:pt x="1245" y="11"/>
                  </a:lnTo>
                  <a:lnTo>
                    <a:pt x="0" y="11"/>
                  </a:lnTo>
                  <a:lnTo>
                    <a:pt x="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899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2" name="Freeform 536"/>
            <p:cNvSpPr>
              <a:spLocks/>
            </p:cNvSpPr>
            <p:nvPr/>
          </p:nvSpPr>
          <p:spPr bwMode="auto">
            <a:xfrm>
              <a:off x="1517" y="2507"/>
              <a:ext cx="1257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42" y="0"/>
                </a:cxn>
                <a:cxn ang="0">
                  <a:pos x="1249" y="3"/>
                </a:cxn>
                <a:cxn ang="0">
                  <a:pos x="1257" y="11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4" y="5"/>
                </a:cxn>
                <a:cxn ang="0">
                  <a:pos x="6" y="2"/>
                </a:cxn>
                <a:cxn ang="0">
                  <a:pos x="8" y="0"/>
                </a:cxn>
              </a:cxnLst>
              <a:rect l="0" t="0" r="r" b="b"/>
              <a:pathLst>
                <a:path w="1257" h="11">
                  <a:moveTo>
                    <a:pt x="8" y="0"/>
                  </a:moveTo>
                  <a:lnTo>
                    <a:pt x="1242" y="0"/>
                  </a:lnTo>
                  <a:lnTo>
                    <a:pt x="1249" y="3"/>
                  </a:lnTo>
                  <a:lnTo>
                    <a:pt x="1257" y="11"/>
                  </a:lnTo>
                  <a:lnTo>
                    <a:pt x="0" y="11"/>
                  </a:lnTo>
                  <a:lnTo>
                    <a:pt x="2" y="7"/>
                  </a:lnTo>
                  <a:lnTo>
                    <a:pt x="4" y="5"/>
                  </a:lnTo>
                  <a:lnTo>
                    <a:pt x="6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9993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3" name="Freeform 537"/>
            <p:cNvSpPr>
              <a:spLocks/>
            </p:cNvSpPr>
            <p:nvPr/>
          </p:nvSpPr>
          <p:spPr bwMode="auto">
            <a:xfrm>
              <a:off x="1512" y="2512"/>
              <a:ext cx="1268" cy="1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254" y="0"/>
                </a:cxn>
                <a:cxn ang="0">
                  <a:pos x="1262" y="6"/>
                </a:cxn>
                <a:cxn ang="0">
                  <a:pos x="1268" y="12"/>
                </a:cxn>
                <a:cxn ang="0">
                  <a:pos x="0" y="12"/>
                </a:cxn>
                <a:cxn ang="0">
                  <a:pos x="5" y="6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268" h="12">
                  <a:moveTo>
                    <a:pt x="9" y="0"/>
                  </a:moveTo>
                  <a:lnTo>
                    <a:pt x="1254" y="0"/>
                  </a:lnTo>
                  <a:lnTo>
                    <a:pt x="1262" y="6"/>
                  </a:lnTo>
                  <a:lnTo>
                    <a:pt x="1268" y="12"/>
                  </a:lnTo>
                  <a:lnTo>
                    <a:pt x="0" y="12"/>
                  </a:lnTo>
                  <a:lnTo>
                    <a:pt x="5" y="6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99A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4" name="Freeform 538"/>
            <p:cNvSpPr>
              <a:spLocks/>
            </p:cNvSpPr>
            <p:nvPr/>
          </p:nvSpPr>
          <p:spPr bwMode="auto">
            <a:xfrm>
              <a:off x="1504" y="2518"/>
              <a:ext cx="1282" cy="1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270" y="0"/>
                </a:cxn>
                <a:cxn ang="0">
                  <a:pos x="1276" y="6"/>
                </a:cxn>
                <a:cxn ang="0">
                  <a:pos x="1282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3" y="0"/>
                </a:cxn>
              </a:cxnLst>
              <a:rect l="0" t="0" r="r" b="b"/>
              <a:pathLst>
                <a:path w="1282" h="12">
                  <a:moveTo>
                    <a:pt x="13" y="0"/>
                  </a:moveTo>
                  <a:lnTo>
                    <a:pt x="1270" y="0"/>
                  </a:lnTo>
                  <a:lnTo>
                    <a:pt x="1276" y="6"/>
                  </a:lnTo>
                  <a:lnTo>
                    <a:pt x="1282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A9A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5" name="Freeform 539"/>
            <p:cNvSpPr>
              <a:spLocks/>
            </p:cNvSpPr>
            <p:nvPr/>
          </p:nvSpPr>
          <p:spPr bwMode="auto">
            <a:xfrm>
              <a:off x="1496" y="2524"/>
              <a:ext cx="1295" cy="1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84" y="0"/>
                </a:cxn>
                <a:cxn ang="0">
                  <a:pos x="1290" y="6"/>
                </a:cxn>
                <a:cxn ang="0">
                  <a:pos x="1295" y="11"/>
                </a:cxn>
                <a:cxn ang="0">
                  <a:pos x="0" y="11"/>
                </a:cxn>
                <a:cxn ang="0">
                  <a:pos x="8" y="6"/>
                </a:cxn>
                <a:cxn ang="0">
                  <a:pos x="16" y="0"/>
                </a:cxn>
              </a:cxnLst>
              <a:rect l="0" t="0" r="r" b="b"/>
              <a:pathLst>
                <a:path w="1295" h="11">
                  <a:moveTo>
                    <a:pt x="16" y="0"/>
                  </a:moveTo>
                  <a:lnTo>
                    <a:pt x="1284" y="0"/>
                  </a:lnTo>
                  <a:lnTo>
                    <a:pt x="1290" y="6"/>
                  </a:lnTo>
                  <a:lnTo>
                    <a:pt x="1295" y="11"/>
                  </a:lnTo>
                  <a:lnTo>
                    <a:pt x="0" y="11"/>
                  </a:lnTo>
                  <a:lnTo>
                    <a:pt x="8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C9A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6" name="Freeform 540"/>
            <p:cNvSpPr>
              <a:spLocks/>
            </p:cNvSpPr>
            <p:nvPr/>
          </p:nvSpPr>
          <p:spPr bwMode="auto">
            <a:xfrm>
              <a:off x="1487" y="2530"/>
              <a:ext cx="1310" cy="1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299" y="0"/>
                </a:cxn>
                <a:cxn ang="0">
                  <a:pos x="1304" y="5"/>
                </a:cxn>
                <a:cxn ang="0">
                  <a:pos x="1310" y="11"/>
                </a:cxn>
                <a:cxn ang="0">
                  <a:pos x="0" y="11"/>
                </a:cxn>
                <a:cxn ang="0">
                  <a:pos x="9" y="5"/>
                </a:cxn>
                <a:cxn ang="0">
                  <a:pos x="17" y="0"/>
                </a:cxn>
              </a:cxnLst>
              <a:rect l="0" t="0" r="r" b="b"/>
              <a:pathLst>
                <a:path w="1310" h="11">
                  <a:moveTo>
                    <a:pt x="17" y="0"/>
                  </a:moveTo>
                  <a:lnTo>
                    <a:pt x="1299" y="0"/>
                  </a:lnTo>
                  <a:lnTo>
                    <a:pt x="1304" y="5"/>
                  </a:lnTo>
                  <a:lnTo>
                    <a:pt x="1310" y="11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C9A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7" name="Freeform 541"/>
            <p:cNvSpPr>
              <a:spLocks/>
            </p:cNvSpPr>
            <p:nvPr/>
          </p:nvSpPr>
          <p:spPr bwMode="auto">
            <a:xfrm>
              <a:off x="1479" y="2535"/>
              <a:ext cx="1324" cy="1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312" y="0"/>
                </a:cxn>
                <a:cxn ang="0">
                  <a:pos x="1318" y="6"/>
                </a:cxn>
                <a:cxn ang="0">
                  <a:pos x="1324" y="12"/>
                </a:cxn>
                <a:cxn ang="0">
                  <a:pos x="0" y="12"/>
                </a:cxn>
                <a:cxn ang="0">
                  <a:pos x="10" y="6"/>
                </a:cxn>
                <a:cxn ang="0">
                  <a:pos x="17" y="0"/>
                </a:cxn>
              </a:cxnLst>
              <a:rect l="0" t="0" r="r" b="b"/>
              <a:pathLst>
                <a:path w="1324" h="12">
                  <a:moveTo>
                    <a:pt x="17" y="0"/>
                  </a:moveTo>
                  <a:lnTo>
                    <a:pt x="1312" y="0"/>
                  </a:lnTo>
                  <a:lnTo>
                    <a:pt x="1318" y="6"/>
                  </a:lnTo>
                  <a:lnTo>
                    <a:pt x="1324" y="12"/>
                  </a:lnTo>
                  <a:lnTo>
                    <a:pt x="0" y="12"/>
                  </a:lnTo>
                  <a:lnTo>
                    <a:pt x="10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D9B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8" name="Freeform 542"/>
            <p:cNvSpPr>
              <a:spLocks/>
            </p:cNvSpPr>
            <p:nvPr/>
          </p:nvSpPr>
          <p:spPr bwMode="auto">
            <a:xfrm>
              <a:off x="1471" y="2541"/>
              <a:ext cx="1338" cy="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26" y="0"/>
                </a:cxn>
                <a:cxn ang="0">
                  <a:pos x="1332" y="6"/>
                </a:cxn>
                <a:cxn ang="0">
                  <a:pos x="1338" y="12"/>
                </a:cxn>
                <a:cxn ang="0">
                  <a:pos x="0" y="12"/>
                </a:cxn>
                <a:cxn ang="0">
                  <a:pos x="8" y="6"/>
                </a:cxn>
                <a:cxn ang="0">
                  <a:pos x="16" y="0"/>
                </a:cxn>
              </a:cxnLst>
              <a:rect l="0" t="0" r="r" b="b"/>
              <a:pathLst>
                <a:path w="1338" h="12">
                  <a:moveTo>
                    <a:pt x="16" y="0"/>
                  </a:moveTo>
                  <a:lnTo>
                    <a:pt x="1326" y="0"/>
                  </a:lnTo>
                  <a:lnTo>
                    <a:pt x="1332" y="6"/>
                  </a:lnTo>
                  <a:lnTo>
                    <a:pt x="1338" y="12"/>
                  </a:lnTo>
                  <a:lnTo>
                    <a:pt x="0" y="12"/>
                  </a:lnTo>
                  <a:lnTo>
                    <a:pt x="8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D9B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59" name="Freeform 543"/>
            <p:cNvSpPr>
              <a:spLocks/>
            </p:cNvSpPr>
            <p:nvPr/>
          </p:nvSpPr>
          <p:spPr bwMode="auto">
            <a:xfrm>
              <a:off x="1464" y="2547"/>
              <a:ext cx="1348" cy="1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39" y="0"/>
                </a:cxn>
                <a:cxn ang="0">
                  <a:pos x="1345" y="6"/>
                </a:cxn>
                <a:cxn ang="0">
                  <a:pos x="1348" y="11"/>
                </a:cxn>
                <a:cxn ang="0">
                  <a:pos x="0" y="11"/>
                </a:cxn>
                <a:cxn ang="0">
                  <a:pos x="7" y="6"/>
                </a:cxn>
                <a:cxn ang="0">
                  <a:pos x="15" y="0"/>
                </a:cxn>
              </a:cxnLst>
              <a:rect l="0" t="0" r="r" b="b"/>
              <a:pathLst>
                <a:path w="1348" h="11">
                  <a:moveTo>
                    <a:pt x="15" y="0"/>
                  </a:moveTo>
                  <a:lnTo>
                    <a:pt x="1339" y="0"/>
                  </a:lnTo>
                  <a:lnTo>
                    <a:pt x="1345" y="6"/>
                  </a:lnTo>
                  <a:lnTo>
                    <a:pt x="1348" y="11"/>
                  </a:lnTo>
                  <a:lnTo>
                    <a:pt x="0" y="11"/>
                  </a:lnTo>
                  <a:lnTo>
                    <a:pt x="7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D9B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0" name="Freeform 544"/>
            <p:cNvSpPr>
              <a:spLocks/>
            </p:cNvSpPr>
            <p:nvPr/>
          </p:nvSpPr>
          <p:spPr bwMode="auto">
            <a:xfrm>
              <a:off x="1456" y="2553"/>
              <a:ext cx="1360" cy="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53" y="0"/>
                </a:cxn>
                <a:cxn ang="0">
                  <a:pos x="1356" y="5"/>
                </a:cxn>
                <a:cxn ang="0">
                  <a:pos x="1360" y="13"/>
                </a:cxn>
                <a:cxn ang="0">
                  <a:pos x="0" y="13"/>
                </a:cxn>
                <a:cxn ang="0">
                  <a:pos x="8" y="5"/>
                </a:cxn>
                <a:cxn ang="0">
                  <a:pos x="15" y="0"/>
                </a:cxn>
              </a:cxnLst>
              <a:rect l="0" t="0" r="r" b="b"/>
              <a:pathLst>
                <a:path w="1360" h="13">
                  <a:moveTo>
                    <a:pt x="15" y="0"/>
                  </a:moveTo>
                  <a:lnTo>
                    <a:pt x="1353" y="0"/>
                  </a:lnTo>
                  <a:lnTo>
                    <a:pt x="1356" y="5"/>
                  </a:lnTo>
                  <a:lnTo>
                    <a:pt x="1360" y="13"/>
                  </a:lnTo>
                  <a:lnTo>
                    <a:pt x="0" y="13"/>
                  </a:lnTo>
                  <a:lnTo>
                    <a:pt x="8" y="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4F9C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1" name="Freeform 545"/>
            <p:cNvSpPr>
              <a:spLocks/>
            </p:cNvSpPr>
            <p:nvPr/>
          </p:nvSpPr>
          <p:spPr bwMode="auto">
            <a:xfrm>
              <a:off x="1450" y="2558"/>
              <a:ext cx="1370" cy="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362" y="0"/>
                </a:cxn>
                <a:cxn ang="0">
                  <a:pos x="1366" y="6"/>
                </a:cxn>
                <a:cxn ang="0">
                  <a:pos x="1370" y="14"/>
                </a:cxn>
                <a:cxn ang="0">
                  <a:pos x="0" y="14"/>
                </a:cxn>
                <a:cxn ang="0">
                  <a:pos x="6" y="6"/>
                </a:cxn>
                <a:cxn ang="0">
                  <a:pos x="14" y="0"/>
                </a:cxn>
              </a:cxnLst>
              <a:rect l="0" t="0" r="r" b="b"/>
              <a:pathLst>
                <a:path w="1370" h="14">
                  <a:moveTo>
                    <a:pt x="14" y="0"/>
                  </a:moveTo>
                  <a:lnTo>
                    <a:pt x="1362" y="0"/>
                  </a:lnTo>
                  <a:lnTo>
                    <a:pt x="1366" y="6"/>
                  </a:lnTo>
                  <a:lnTo>
                    <a:pt x="1370" y="1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09C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2" name="Freeform 546"/>
            <p:cNvSpPr>
              <a:spLocks/>
            </p:cNvSpPr>
            <p:nvPr/>
          </p:nvSpPr>
          <p:spPr bwMode="auto">
            <a:xfrm>
              <a:off x="1443" y="2566"/>
              <a:ext cx="1383" cy="1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73" y="0"/>
                </a:cxn>
                <a:cxn ang="0">
                  <a:pos x="1377" y="6"/>
                </a:cxn>
                <a:cxn ang="0">
                  <a:pos x="1383" y="12"/>
                </a:cxn>
                <a:cxn ang="0">
                  <a:pos x="0" y="12"/>
                </a:cxn>
                <a:cxn ang="0">
                  <a:pos x="7" y="6"/>
                </a:cxn>
                <a:cxn ang="0">
                  <a:pos x="13" y="0"/>
                </a:cxn>
              </a:cxnLst>
              <a:rect l="0" t="0" r="r" b="b"/>
              <a:pathLst>
                <a:path w="1383" h="12">
                  <a:moveTo>
                    <a:pt x="13" y="0"/>
                  </a:moveTo>
                  <a:lnTo>
                    <a:pt x="1373" y="0"/>
                  </a:lnTo>
                  <a:lnTo>
                    <a:pt x="1377" y="6"/>
                  </a:lnTo>
                  <a:lnTo>
                    <a:pt x="1383" y="12"/>
                  </a:lnTo>
                  <a:lnTo>
                    <a:pt x="0" y="12"/>
                  </a:lnTo>
                  <a:lnTo>
                    <a:pt x="7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09C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3" name="Freeform 547"/>
            <p:cNvSpPr>
              <a:spLocks/>
            </p:cNvSpPr>
            <p:nvPr/>
          </p:nvSpPr>
          <p:spPr bwMode="auto">
            <a:xfrm>
              <a:off x="1437" y="2572"/>
              <a:ext cx="1393" cy="1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83" y="0"/>
                </a:cxn>
                <a:cxn ang="0">
                  <a:pos x="1389" y="6"/>
                </a:cxn>
                <a:cxn ang="0">
                  <a:pos x="1393" y="11"/>
                </a:cxn>
                <a:cxn ang="0">
                  <a:pos x="0" y="11"/>
                </a:cxn>
                <a:cxn ang="0">
                  <a:pos x="7" y="6"/>
                </a:cxn>
                <a:cxn ang="0">
                  <a:pos x="13" y="0"/>
                </a:cxn>
              </a:cxnLst>
              <a:rect l="0" t="0" r="r" b="b"/>
              <a:pathLst>
                <a:path w="1393" h="11">
                  <a:moveTo>
                    <a:pt x="13" y="0"/>
                  </a:moveTo>
                  <a:lnTo>
                    <a:pt x="1383" y="0"/>
                  </a:lnTo>
                  <a:lnTo>
                    <a:pt x="1389" y="6"/>
                  </a:lnTo>
                  <a:lnTo>
                    <a:pt x="1393" y="11"/>
                  </a:lnTo>
                  <a:lnTo>
                    <a:pt x="0" y="11"/>
                  </a:lnTo>
                  <a:lnTo>
                    <a:pt x="7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09D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4" name="Freeform 548"/>
            <p:cNvSpPr>
              <a:spLocks/>
            </p:cNvSpPr>
            <p:nvPr/>
          </p:nvSpPr>
          <p:spPr bwMode="auto">
            <a:xfrm>
              <a:off x="1433" y="2578"/>
              <a:ext cx="1399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93" y="0"/>
                </a:cxn>
                <a:cxn ang="0">
                  <a:pos x="1397" y="5"/>
                </a:cxn>
                <a:cxn ang="0">
                  <a:pos x="1399" y="11"/>
                </a:cxn>
                <a:cxn ang="0">
                  <a:pos x="0" y="11"/>
                </a:cxn>
                <a:cxn ang="0">
                  <a:pos x="6" y="5"/>
                </a:cxn>
                <a:cxn ang="0">
                  <a:pos x="10" y="0"/>
                </a:cxn>
              </a:cxnLst>
              <a:rect l="0" t="0" r="r" b="b"/>
              <a:pathLst>
                <a:path w="1399" h="11">
                  <a:moveTo>
                    <a:pt x="10" y="0"/>
                  </a:moveTo>
                  <a:lnTo>
                    <a:pt x="1393" y="0"/>
                  </a:lnTo>
                  <a:lnTo>
                    <a:pt x="1397" y="5"/>
                  </a:lnTo>
                  <a:lnTo>
                    <a:pt x="1399" y="11"/>
                  </a:lnTo>
                  <a:lnTo>
                    <a:pt x="0" y="11"/>
                  </a:lnTo>
                  <a:lnTo>
                    <a:pt x="6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09D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5" name="Freeform 549"/>
            <p:cNvSpPr>
              <a:spLocks/>
            </p:cNvSpPr>
            <p:nvPr/>
          </p:nvSpPr>
          <p:spPr bwMode="auto">
            <a:xfrm>
              <a:off x="1427" y="2583"/>
              <a:ext cx="1408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403" y="0"/>
                </a:cxn>
                <a:cxn ang="0">
                  <a:pos x="1405" y="6"/>
                </a:cxn>
                <a:cxn ang="0">
                  <a:pos x="1408" y="12"/>
                </a:cxn>
                <a:cxn ang="0">
                  <a:pos x="0" y="12"/>
                </a:cxn>
                <a:cxn ang="0">
                  <a:pos x="6" y="6"/>
                </a:cxn>
                <a:cxn ang="0">
                  <a:pos x="10" y="0"/>
                </a:cxn>
              </a:cxnLst>
              <a:rect l="0" t="0" r="r" b="b"/>
              <a:pathLst>
                <a:path w="1408" h="12">
                  <a:moveTo>
                    <a:pt x="10" y="0"/>
                  </a:moveTo>
                  <a:lnTo>
                    <a:pt x="1403" y="0"/>
                  </a:lnTo>
                  <a:lnTo>
                    <a:pt x="1405" y="6"/>
                  </a:lnTo>
                  <a:lnTo>
                    <a:pt x="1408" y="12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19D3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6" name="Freeform 550"/>
            <p:cNvSpPr>
              <a:spLocks/>
            </p:cNvSpPr>
            <p:nvPr/>
          </p:nvSpPr>
          <p:spPr bwMode="auto">
            <a:xfrm>
              <a:off x="1423" y="2589"/>
              <a:ext cx="1416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409" y="0"/>
                </a:cxn>
                <a:cxn ang="0">
                  <a:pos x="1412" y="6"/>
                </a:cxn>
                <a:cxn ang="0">
                  <a:pos x="1416" y="12"/>
                </a:cxn>
                <a:cxn ang="0">
                  <a:pos x="0" y="12"/>
                </a:cxn>
                <a:cxn ang="0">
                  <a:pos x="4" y="6"/>
                </a:cxn>
                <a:cxn ang="0">
                  <a:pos x="10" y="0"/>
                </a:cxn>
              </a:cxnLst>
              <a:rect l="0" t="0" r="r" b="b"/>
              <a:pathLst>
                <a:path w="1416" h="12">
                  <a:moveTo>
                    <a:pt x="10" y="0"/>
                  </a:moveTo>
                  <a:lnTo>
                    <a:pt x="1409" y="0"/>
                  </a:lnTo>
                  <a:lnTo>
                    <a:pt x="1412" y="6"/>
                  </a:lnTo>
                  <a:lnTo>
                    <a:pt x="1416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29D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7" name="Freeform 551"/>
            <p:cNvSpPr>
              <a:spLocks/>
            </p:cNvSpPr>
            <p:nvPr/>
          </p:nvSpPr>
          <p:spPr bwMode="auto">
            <a:xfrm>
              <a:off x="1418" y="2595"/>
              <a:ext cx="1423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17" y="0"/>
                </a:cxn>
                <a:cxn ang="0">
                  <a:pos x="1421" y="6"/>
                </a:cxn>
                <a:cxn ang="0">
                  <a:pos x="1423" y="11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9" y="0"/>
                </a:cxn>
              </a:cxnLst>
              <a:rect l="0" t="0" r="r" b="b"/>
              <a:pathLst>
                <a:path w="1423" h="11">
                  <a:moveTo>
                    <a:pt x="9" y="0"/>
                  </a:moveTo>
                  <a:lnTo>
                    <a:pt x="1417" y="0"/>
                  </a:lnTo>
                  <a:lnTo>
                    <a:pt x="1421" y="6"/>
                  </a:lnTo>
                  <a:lnTo>
                    <a:pt x="1423" y="11"/>
                  </a:lnTo>
                  <a:lnTo>
                    <a:pt x="0" y="11"/>
                  </a:lnTo>
                  <a:lnTo>
                    <a:pt x="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29D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8" name="Freeform 552"/>
            <p:cNvSpPr>
              <a:spLocks/>
            </p:cNvSpPr>
            <p:nvPr/>
          </p:nvSpPr>
          <p:spPr bwMode="auto">
            <a:xfrm>
              <a:off x="1414" y="2601"/>
              <a:ext cx="1431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425" y="0"/>
                </a:cxn>
                <a:cxn ang="0">
                  <a:pos x="1427" y="5"/>
                </a:cxn>
                <a:cxn ang="0">
                  <a:pos x="1431" y="11"/>
                </a:cxn>
                <a:cxn ang="0">
                  <a:pos x="0" y="11"/>
                </a:cxn>
                <a:cxn ang="0">
                  <a:pos x="4" y="5"/>
                </a:cxn>
                <a:cxn ang="0">
                  <a:pos x="9" y="0"/>
                </a:cxn>
              </a:cxnLst>
              <a:rect l="0" t="0" r="r" b="b"/>
              <a:pathLst>
                <a:path w="1431" h="11">
                  <a:moveTo>
                    <a:pt x="9" y="0"/>
                  </a:moveTo>
                  <a:lnTo>
                    <a:pt x="1425" y="0"/>
                  </a:lnTo>
                  <a:lnTo>
                    <a:pt x="1427" y="5"/>
                  </a:lnTo>
                  <a:lnTo>
                    <a:pt x="1431" y="11"/>
                  </a:lnTo>
                  <a:lnTo>
                    <a:pt x="0" y="11"/>
                  </a:lnTo>
                  <a:lnTo>
                    <a:pt x="4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39D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69" name="Freeform 553"/>
            <p:cNvSpPr>
              <a:spLocks/>
            </p:cNvSpPr>
            <p:nvPr/>
          </p:nvSpPr>
          <p:spPr bwMode="auto">
            <a:xfrm>
              <a:off x="1410" y="2606"/>
              <a:ext cx="1437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431" y="0"/>
                </a:cxn>
                <a:cxn ang="0">
                  <a:pos x="1435" y="6"/>
                </a:cxn>
                <a:cxn ang="0">
                  <a:pos x="1437" y="12"/>
                </a:cxn>
                <a:cxn ang="0">
                  <a:pos x="0" y="12"/>
                </a:cxn>
                <a:cxn ang="0">
                  <a:pos x="4" y="6"/>
                </a:cxn>
                <a:cxn ang="0">
                  <a:pos x="8" y="0"/>
                </a:cxn>
              </a:cxnLst>
              <a:rect l="0" t="0" r="r" b="b"/>
              <a:pathLst>
                <a:path w="1437" h="12">
                  <a:moveTo>
                    <a:pt x="8" y="0"/>
                  </a:moveTo>
                  <a:lnTo>
                    <a:pt x="1431" y="0"/>
                  </a:lnTo>
                  <a:lnTo>
                    <a:pt x="1435" y="6"/>
                  </a:lnTo>
                  <a:lnTo>
                    <a:pt x="1437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49E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0" name="Freeform 554"/>
            <p:cNvSpPr>
              <a:spLocks/>
            </p:cNvSpPr>
            <p:nvPr/>
          </p:nvSpPr>
          <p:spPr bwMode="auto">
            <a:xfrm>
              <a:off x="1406" y="2612"/>
              <a:ext cx="1445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439" y="0"/>
                </a:cxn>
                <a:cxn ang="0">
                  <a:pos x="1441" y="6"/>
                </a:cxn>
                <a:cxn ang="0">
                  <a:pos x="1445" y="12"/>
                </a:cxn>
                <a:cxn ang="0">
                  <a:pos x="0" y="12"/>
                </a:cxn>
                <a:cxn ang="0">
                  <a:pos x="4" y="6"/>
                </a:cxn>
                <a:cxn ang="0">
                  <a:pos x="8" y="0"/>
                </a:cxn>
              </a:cxnLst>
              <a:rect l="0" t="0" r="r" b="b"/>
              <a:pathLst>
                <a:path w="1445" h="12">
                  <a:moveTo>
                    <a:pt x="8" y="0"/>
                  </a:moveTo>
                  <a:lnTo>
                    <a:pt x="1439" y="0"/>
                  </a:lnTo>
                  <a:lnTo>
                    <a:pt x="1441" y="6"/>
                  </a:lnTo>
                  <a:lnTo>
                    <a:pt x="1445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49E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1" name="Freeform 555"/>
            <p:cNvSpPr>
              <a:spLocks/>
            </p:cNvSpPr>
            <p:nvPr/>
          </p:nvSpPr>
          <p:spPr bwMode="auto">
            <a:xfrm>
              <a:off x="1404" y="2618"/>
              <a:ext cx="1449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43" y="0"/>
                </a:cxn>
                <a:cxn ang="0">
                  <a:pos x="1447" y="6"/>
                </a:cxn>
                <a:cxn ang="0">
                  <a:pos x="1449" y="13"/>
                </a:cxn>
                <a:cxn ang="0">
                  <a:pos x="0" y="13"/>
                </a:cxn>
                <a:cxn ang="0">
                  <a:pos x="4" y="6"/>
                </a:cxn>
                <a:cxn ang="0">
                  <a:pos x="6" y="0"/>
                </a:cxn>
              </a:cxnLst>
              <a:rect l="0" t="0" r="r" b="b"/>
              <a:pathLst>
                <a:path w="1449" h="13">
                  <a:moveTo>
                    <a:pt x="6" y="0"/>
                  </a:moveTo>
                  <a:lnTo>
                    <a:pt x="1443" y="0"/>
                  </a:lnTo>
                  <a:lnTo>
                    <a:pt x="1447" y="6"/>
                  </a:lnTo>
                  <a:lnTo>
                    <a:pt x="1449" y="13"/>
                  </a:lnTo>
                  <a:lnTo>
                    <a:pt x="0" y="13"/>
                  </a:lnTo>
                  <a:lnTo>
                    <a:pt x="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59F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2" name="Freeform 556"/>
            <p:cNvSpPr>
              <a:spLocks/>
            </p:cNvSpPr>
            <p:nvPr/>
          </p:nvSpPr>
          <p:spPr bwMode="auto">
            <a:xfrm>
              <a:off x="1400" y="2624"/>
              <a:ext cx="1455" cy="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51" y="0"/>
                </a:cxn>
                <a:cxn ang="0">
                  <a:pos x="1453" y="7"/>
                </a:cxn>
                <a:cxn ang="0">
                  <a:pos x="1455" y="13"/>
                </a:cxn>
                <a:cxn ang="0">
                  <a:pos x="0" y="13"/>
                </a:cxn>
                <a:cxn ang="0">
                  <a:pos x="4" y="7"/>
                </a:cxn>
                <a:cxn ang="0">
                  <a:pos x="6" y="0"/>
                </a:cxn>
              </a:cxnLst>
              <a:rect l="0" t="0" r="r" b="b"/>
              <a:pathLst>
                <a:path w="1455" h="13">
                  <a:moveTo>
                    <a:pt x="6" y="0"/>
                  </a:moveTo>
                  <a:lnTo>
                    <a:pt x="1451" y="0"/>
                  </a:lnTo>
                  <a:lnTo>
                    <a:pt x="1453" y="7"/>
                  </a:lnTo>
                  <a:lnTo>
                    <a:pt x="1455" y="13"/>
                  </a:lnTo>
                  <a:lnTo>
                    <a:pt x="0" y="13"/>
                  </a:lnTo>
                  <a:lnTo>
                    <a:pt x="4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69F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3" name="Freeform 557"/>
            <p:cNvSpPr>
              <a:spLocks/>
            </p:cNvSpPr>
            <p:nvPr/>
          </p:nvSpPr>
          <p:spPr bwMode="auto">
            <a:xfrm>
              <a:off x="1398" y="2631"/>
              <a:ext cx="1459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55" y="0"/>
                </a:cxn>
                <a:cxn ang="0">
                  <a:pos x="1457" y="6"/>
                </a:cxn>
                <a:cxn ang="0">
                  <a:pos x="1459" y="12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0"/>
                </a:cxn>
              </a:cxnLst>
              <a:rect l="0" t="0" r="r" b="b"/>
              <a:pathLst>
                <a:path w="1459" h="12">
                  <a:moveTo>
                    <a:pt x="6" y="0"/>
                  </a:moveTo>
                  <a:lnTo>
                    <a:pt x="1455" y="0"/>
                  </a:lnTo>
                  <a:lnTo>
                    <a:pt x="1457" y="6"/>
                  </a:lnTo>
                  <a:lnTo>
                    <a:pt x="1459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69F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4" name="Freeform 558"/>
            <p:cNvSpPr>
              <a:spLocks/>
            </p:cNvSpPr>
            <p:nvPr/>
          </p:nvSpPr>
          <p:spPr bwMode="auto">
            <a:xfrm>
              <a:off x="1395" y="2637"/>
              <a:ext cx="1463" cy="1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60" y="0"/>
                </a:cxn>
                <a:cxn ang="0">
                  <a:pos x="1462" y="6"/>
                </a:cxn>
                <a:cxn ang="0">
                  <a:pos x="1463" y="12"/>
                </a:cxn>
                <a:cxn ang="0">
                  <a:pos x="0" y="12"/>
                </a:cxn>
                <a:cxn ang="0">
                  <a:pos x="3" y="6"/>
                </a:cxn>
                <a:cxn ang="0">
                  <a:pos x="5" y="0"/>
                </a:cxn>
              </a:cxnLst>
              <a:rect l="0" t="0" r="r" b="b"/>
              <a:pathLst>
                <a:path w="1463" h="12">
                  <a:moveTo>
                    <a:pt x="5" y="0"/>
                  </a:moveTo>
                  <a:lnTo>
                    <a:pt x="1460" y="0"/>
                  </a:lnTo>
                  <a:lnTo>
                    <a:pt x="1462" y="6"/>
                  </a:lnTo>
                  <a:lnTo>
                    <a:pt x="1463" y="12"/>
                  </a:lnTo>
                  <a:lnTo>
                    <a:pt x="0" y="12"/>
                  </a:lnTo>
                  <a:lnTo>
                    <a:pt x="3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7A0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5" name="Freeform 559"/>
            <p:cNvSpPr>
              <a:spLocks/>
            </p:cNvSpPr>
            <p:nvPr/>
          </p:nvSpPr>
          <p:spPr bwMode="auto">
            <a:xfrm>
              <a:off x="1393" y="2643"/>
              <a:ext cx="1467" cy="1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64" y="0"/>
                </a:cxn>
                <a:cxn ang="0">
                  <a:pos x="1465" y="6"/>
                </a:cxn>
                <a:cxn ang="0">
                  <a:pos x="1467" y="11"/>
                </a:cxn>
                <a:cxn ang="0">
                  <a:pos x="0" y="11"/>
                </a:cxn>
                <a:cxn ang="0">
                  <a:pos x="2" y="6"/>
                </a:cxn>
                <a:cxn ang="0">
                  <a:pos x="5" y="0"/>
                </a:cxn>
              </a:cxnLst>
              <a:rect l="0" t="0" r="r" b="b"/>
              <a:pathLst>
                <a:path w="1467" h="11">
                  <a:moveTo>
                    <a:pt x="5" y="0"/>
                  </a:moveTo>
                  <a:lnTo>
                    <a:pt x="1464" y="0"/>
                  </a:lnTo>
                  <a:lnTo>
                    <a:pt x="1465" y="6"/>
                  </a:lnTo>
                  <a:lnTo>
                    <a:pt x="1467" y="11"/>
                  </a:lnTo>
                  <a:lnTo>
                    <a:pt x="0" y="11"/>
                  </a:lnTo>
                  <a:lnTo>
                    <a:pt x="2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8A0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6" name="Freeform 560"/>
            <p:cNvSpPr>
              <a:spLocks/>
            </p:cNvSpPr>
            <p:nvPr/>
          </p:nvSpPr>
          <p:spPr bwMode="auto">
            <a:xfrm>
              <a:off x="1389" y="2649"/>
              <a:ext cx="1473" cy="1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69" y="0"/>
                </a:cxn>
                <a:cxn ang="0">
                  <a:pos x="1471" y="5"/>
                </a:cxn>
                <a:cxn ang="0">
                  <a:pos x="1473" y="11"/>
                </a:cxn>
                <a:cxn ang="0">
                  <a:pos x="1473" y="11"/>
                </a:cxn>
                <a:cxn ang="0">
                  <a:pos x="0" y="11"/>
                </a:cxn>
                <a:cxn ang="0">
                  <a:pos x="4" y="5"/>
                </a:cxn>
                <a:cxn ang="0">
                  <a:pos x="6" y="0"/>
                </a:cxn>
              </a:cxnLst>
              <a:rect l="0" t="0" r="r" b="b"/>
              <a:pathLst>
                <a:path w="1473" h="11">
                  <a:moveTo>
                    <a:pt x="6" y="0"/>
                  </a:moveTo>
                  <a:lnTo>
                    <a:pt x="1469" y="0"/>
                  </a:lnTo>
                  <a:lnTo>
                    <a:pt x="1471" y="5"/>
                  </a:lnTo>
                  <a:lnTo>
                    <a:pt x="1473" y="11"/>
                  </a:lnTo>
                  <a:lnTo>
                    <a:pt x="1473" y="11"/>
                  </a:lnTo>
                  <a:lnTo>
                    <a:pt x="0" y="11"/>
                  </a:lnTo>
                  <a:lnTo>
                    <a:pt x="4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8A03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1387" y="2654"/>
              <a:ext cx="1477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73" y="0"/>
                </a:cxn>
                <a:cxn ang="0">
                  <a:pos x="1475" y="4"/>
                </a:cxn>
                <a:cxn ang="0">
                  <a:pos x="1475" y="6"/>
                </a:cxn>
                <a:cxn ang="0">
                  <a:pos x="1475" y="10"/>
                </a:cxn>
                <a:cxn ang="0">
                  <a:pos x="1477" y="12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0"/>
                </a:cxn>
              </a:cxnLst>
              <a:rect l="0" t="0" r="r" b="b"/>
              <a:pathLst>
                <a:path w="1477" h="12">
                  <a:moveTo>
                    <a:pt x="6" y="0"/>
                  </a:moveTo>
                  <a:lnTo>
                    <a:pt x="1473" y="0"/>
                  </a:lnTo>
                  <a:lnTo>
                    <a:pt x="1475" y="4"/>
                  </a:lnTo>
                  <a:lnTo>
                    <a:pt x="1475" y="6"/>
                  </a:lnTo>
                  <a:lnTo>
                    <a:pt x="1475" y="10"/>
                  </a:lnTo>
                  <a:lnTo>
                    <a:pt x="1477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9A0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8" name="Freeform 562"/>
            <p:cNvSpPr>
              <a:spLocks/>
            </p:cNvSpPr>
            <p:nvPr/>
          </p:nvSpPr>
          <p:spPr bwMode="auto">
            <a:xfrm>
              <a:off x="1385" y="2660"/>
              <a:ext cx="1479" cy="1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77" y="0"/>
                </a:cxn>
                <a:cxn ang="0">
                  <a:pos x="1479" y="6"/>
                </a:cxn>
                <a:cxn ang="0">
                  <a:pos x="1479" y="12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0"/>
                </a:cxn>
              </a:cxnLst>
              <a:rect l="0" t="0" r="r" b="b"/>
              <a:pathLst>
                <a:path w="1479" h="12">
                  <a:moveTo>
                    <a:pt x="4" y="0"/>
                  </a:moveTo>
                  <a:lnTo>
                    <a:pt x="1477" y="0"/>
                  </a:lnTo>
                  <a:lnTo>
                    <a:pt x="1479" y="6"/>
                  </a:lnTo>
                  <a:lnTo>
                    <a:pt x="1479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AA0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79" name="Freeform 563"/>
            <p:cNvSpPr>
              <a:spLocks/>
            </p:cNvSpPr>
            <p:nvPr/>
          </p:nvSpPr>
          <p:spPr bwMode="auto">
            <a:xfrm>
              <a:off x="1383" y="2666"/>
              <a:ext cx="1483" cy="1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81" y="0"/>
                </a:cxn>
                <a:cxn ang="0">
                  <a:pos x="1481" y="6"/>
                </a:cxn>
                <a:cxn ang="0">
                  <a:pos x="1483" y="11"/>
                </a:cxn>
                <a:cxn ang="0">
                  <a:pos x="0" y="11"/>
                </a:cxn>
                <a:cxn ang="0">
                  <a:pos x="2" y="6"/>
                </a:cxn>
                <a:cxn ang="0">
                  <a:pos x="4" y="0"/>
                </a:cxn>
              </a:cxnLst>
              <a:rect l="0" t="0" r="r" b="b"/>
              <a:pathLst>
                <a:path w="1483" h="11">
                  <a:moveTo>
                    <a:pt x="4" y="0"/>
                  </a:moveTo>
                  <a:lnTo>
                    <a:pt x="1481" y="0"/>
                  </a:lnTo>
                  <a:lnTo>
                    <a:pt x="1481" y="6"/>
                  </a:lnTo>
                  <a:lnTo>
                    <a:pt x="1483" y="11"/>
                  </a:lnTo>
                  <a:lnTo>
                    <a:pt x="0" y="11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9A1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0" name="Freeform 564"/>
            <p:cNvSpPr>
              <a:spLocks/>
            </p:cNvSpPr>
            <p:nvPr/>
          </p:nvSpPr>
          <p:spPr bwMode="auto">
            <a:xfrm>
              <a:off x="1381" y="2672"/>
              <a:ext cx="1487" cy="1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83" y="0"/>
                </a:cxn>
                <a:cxn ang="0">
                  <a:pos x="1485" y="5"/>
                </a:cxn>
                <a:cxn ang="0">
                  <a:pos x="1487" y="11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4" y="0"/>
                </a:cxn>
              </a:cxnLst>
              <a:rect l="0" t="0" r="r" b="b"/>
              <a:pathLst>
                <a:path w="1487" h="11">
                  <a:moveTo>
                    <a:pt x="4" y="0"/>
                  </a:moveTo>
                  <a:lnTo>
                    <a:pt x="1483" y="0"/>
                  </a:lnTo>
                  <a:lnTo>
                    <a:pt x="1485" y="5"/>
                  </a:lnTo>
                  <a:lnTo>
                    <a:pt x="1487" y="11"/>
                  </a:lnTo>
                  <a:lnTo>
                    <a:pt x="0" y="11"/>
                  </a:lnTo>
                  <a:lnTo>
                    <a:pt x="2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BA1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1" name="Freeform 565"/>
            <p:cNvSpPr>
              <a:spLocks/>
            </p:cNvSpPr>
            <p:nvPr/>
          </p:nvSpPr>
          <p:spPr bwMode="auto">
            <a:xfrm>
              <a:off x="1379" y="2677"/>
              <a:ext cx="1489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87" y="0"/>
                </a:cxn>
                <a:cxn ang="0">
                  <a:pos x="1489" y="6"/>
                </a:cxn>
                <a:cxn ang="0">
                  <a:pos x="1489" y="14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0"/>
                </a:cxn>
              </a:cxnLst>
              <a:rect l="0" t="0" r="r" b="b"/>
              <a:pathLst>
                <a:path w="1489" h="14">
                  <a:moveTo>
                    <a:pt x="4" y="0"/>
                  </a:moveTo>
                  <a:lnTo>
                    <a:pt x="1487" y="0"/>
                  </a:lnTo>
                  <a:lnTo>
                    <a:pt x="1489" y="6"/>
                  </a:lnTo>
                  <a:lnTo>
                    <a:pt x="1489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CA2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2" name="Freeform 566"/>
            <p:cNvSpPr>
              <a:spLocks/>
            </p:cNvSpPr>
            <p:nvPr/>
          </p:nvSpPr>
          <p:spPr bwMode="auto">
            <a:xfrm>
              <a:off x="1377" y="2683"/>
              <a:ext cx="1493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91" y="0"/>
                </a:cxn>
                <a:cxn ang="0">
                  <a:pos x="1491" y="8"/>
                </a:cxn>
                <a:cxn ang="0">
                  <a:pos x="1493" y="14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</a:cxnLst>
              <a:rect l="0" t="0" r="r" b="b"/>
              <a:pathLst>
                <a:path w="1493" h="14">
                  <a:moveTo>
                    <a:pt x="4" y="0"/>
                  </a:moveTo>
                  <a:lnTo>
                    <a:pt x="1491" y="0"/>
                  </a:lnTo>
                  <a:lnTo>
                    <a:pt x="1491" y="8"/>
                  </a:lnTo>
                  <a:lnTo>
                    <a:pt x="1493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CA2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3" name="Freeform 567"/>
            <p:cNvSpPr>
              <a:spLocks/>
            </p:cNvSpPr>
            <p:nvPr/>
          </p:nvSpPr>
          <p:spPr bwMode="auto">
            <a:xfrm>
              <a:off x="1377" y="2691"/>
              <a:ext cx="1493" cy="1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91" y="0"/>
                </a:cxn>
                <a:cxn ang="0">
                  <a:pos x="1493" y="6"/>
                </a:cxn>
                <a:cxn ang="0">
                  <a:pos x="1493" y="11"/>
                </a:cxn>
                <a:cxn ang="0">
                  <a:pos x="0" y="11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493" h="11">
                  <a:moveTo>
                    <a:pt x="2" y="0"/>
                  </a:moveTo>
                  <a:lnTo>
                    <a:pt x="1491" y="0"/>
                  </a:lnTo>
                  <a:lnTo>
                    <a:pt x="1493" y="6"/>
                  </a:lnTo>
                  <a:lnTo>
                    <a:pt x="1493" y="11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DA2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4" name="Freeform 568"/>
            <p:cNvSpPr>
              <a:spLocks/>
            </p:cNvSpPr>
            <p:nvPr/>
          </p:nvSpPr>
          <p:spPr bwMode="auto">
            <a:xfrm>
              <a:off x="1375" y="2697"/>
              <a:ext cx="1497" cy="1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95" y="0"/>
                </a:cxn>
                <a:cxn ang="0">
                  <a:pos x="1495" y="5"/>
                </a:cxn>
                <a:cxn ang="0">
                  <a:pos x="1497" y="11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2" y="0"/>
                </a:cxn>
              </a:cxnLst>
              <a:rect l="0" t="0" r="r" b="b"/>
              <a:pathLst>
                <a:path w="1497" h="11">
                  <a:moveTo>
                    <a:pt x="2" y="0"/>
                  </a:moveTo>
                  <a:lnTo>
                    <a:pt x="1495" y="0"/>
                  </a:lnTo>
                  <a:lnTo>
                    <a:pt x="1495" y="5"/>
                  </a:lnTo>
                  <a:lnTo>
                    <a:pt x="1497" y="11"/>
                  </a:lnTo>
                  <a:lnTo>
                    <a:pt x="0" y="11"/>
                  </a:lnTo>
                  <a:lnTo>
                    <a:pt x="2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EA2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5" name="Freeform 569"/>
            <p:cNvSpPr>
              <a:spLocks/>
            </p:cNvSpPr>
            <p:nvPr/>
          </p:nvSpPr>
          <p:spPr bwMode="auto">
            <a:xfrm>
              <a:off x="1375" y="2702"/>
              <a:ext cx="1497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95" y="0"/>
                </a:cxn>
                <a:cxn ang="0">
                  <a:pos x="1497" y="6"/>
                </a:cxn>
                <a:cxn ang="0">
                  <a:pos x="1497" y="12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1497" h="12">
                  <a:moveTo>
                    <a:pt x="2" y="0"/>
                  </a:moveTo>
                  <a:lnTo>
                    <a:pt x="1495" y="0"/>
                  </a:lnTo>
                  <a:lnTo>
                    <a:pt x="1497" y="6"/>
                  </a:lnTo>
                  <a:lnTo>
                    <a:pt x="1497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DA33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6" name="Freeform 570"/>
            <p:cNvSpPr>
              <a:spLocks/>
            </p:cNvSpPr>
            <p:nvPr/>
          </p:nvSpPr>
          <p:spPr bwMode="auto">
            <a:xfrm>
              <a:off x="1375" y="2708"/>
              <a:ext cx="149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7" y="0"/>
                </a:cxn>
                <a:cxn ang="0">
                  <a:pos x="1497" y="6"/>
                </a:cxn>
                <a:cxn ang="0">
                  <a:pos x="1497" y="12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497" h="12">
                  <a:moveTo>
                    <a:pt x="0" y="0"/>
                  </a:moveTo>
                  <a:lnTo>
                    <a:pt x="1497" y="0"/>
                  </a:lnTo>
                  <a:lnTo>
                    <a:pt x="1497" y="6"/>
                  </a:lnTo>
                  <a:lnTo>
                    <a:pt x="1497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FA3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7" name="Freeform 571"/>
            <p:cNvSpPr>
              <a:spLocks/>
            </p:cNvSpPr>
            <p:nvPr/>
          </p:nvSpPr>
          <p:spPr bwMode="auto">
            <a:xfrm>
              <a:off x="1375" y="2714"/>
              <a:ext cx="149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7" y="0"/>
                </a:cxn>
                <a:cxn ang="0">
                  <a:pos x="1497" y="6"/>
                </a:cxn>
                <a:cxn ang="0">
                  <a:pos x="1497" y="11"/>
                </a:cxn>
                <a:cxn ang="0">
                  <a:pos x="0" y="11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497" h="11">
                  <a:moveTo>
                    <a:pt x="0" y="0"/>
                  </a:moveTo>
                  <a:lnTo>
                    <a:pt x="1497" y="0"/>
                  </a:lnTo>
                  <a:lnTo>
                    <a:pt x="1497" y="6"/>
                  </a:lnTo>
                  <a:lnTo>
                    <a:pt x="1497" y="11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5FA3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8" name="Freeform 572"/>
            <p:cNvSpPr>
              <a:spLocks/>
            </p:cNvSpPr>
            <p:nvPr/>
          </p:nvSpPr>
          <p:spPr bwMode="auto">
            <a:xfrm>
              <a:off x="1375" y="2720"/>
              <a:ext cx="149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7" y="0"/>
                </a:cxn>
                <a:cxn ang="0">
                  <a:pos x="1497" y="5"/>
                </a:cxn>
                <a:cxn ang="0">
                  <a:pos x="1497" y="11"/>
                </a:cxn>
                <a:cxn ang="0">
                  <a:pos x="0" y="11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1497" h="11">
                  <a:moveTo>
                    <a:pt x="0" y="0"/>
                  </a:moveTo>
                  <a:lnTo>
                    <a:pt x="1497" y="0"/>
                  </a:lnTo>
                  <a:lnTo>
                    <a:pt x="1497" y="5"/>
                  </a:lnTo>
                  <a:lnTo>
                    <a:pt x="1497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0A3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89" name="Freeform 573"/>
            <p:cNvSpPr>
              <a:spLocks/>
            </p:cNvSpPr>
            <p:nvPr/>
          </p:nvSpPr>
          <p:spPr bwMode="auto">
            <a:xfrm>
              <a:off x="1375" y="2725"/>
              <a:ext cx="149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7" y="0"/>
                </a:cxn>
                <a:cxn ang="0">
                  <a:pos x="1497" y="6"/>
                </a:cxn>
                <a:cxn ang="0">
                  <a:pos x="1497" y="12"/>
                </a:cxn>
                <a:cxn ang="0">
                  <a:pos x="2" y="12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497" h="12">
                  <a:moveTo>
                    <a:pt x="0" y="0"/>
                  </a:moveTo>
                  <a:lnTo>
                    <a:pt x="1497" y="0"/>
                  </a:lnTo>
                  <a:lnTo>
                    <a:pt x="1497" y="6"/>
                  </a:lnTo>
                  <a:lnTo>
                    <a:pt x="1497" y="12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1A4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0" name="Freeform 574"/>
            <p:cNvSpPr>
              <a:spLocks/>
            </p:cNvSpPr>
            <p:nvPr/>
          </p:nvSpPr>
          <p:spPr bwMode="auto">
            <a:xfrm>
              <a:off x="1375" y="2731"/>
              <a:ext cx="149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7" y="0"/>
                </a:cxn>
                <a:cxn ang="0">
                  <a:pos x="1497" y="6"/>
                </a:cxn>
                <a:cxn ang="0">
                  <a:pos x="1497" y="12"/>
                </a:cxn>
                <a:cxn ang="0">
                  <a:pos x="2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97" h="12">
                  <a:moveTo>
                    <a:pt x="0" y="0"/>
                  </a:moveTo>
                  <a:lnTo>
                    <a:pt x="1497" y="0"/>
                  </a:lnTo>
                  <a:lnTo>
                    <a:pt x="1497" y="6"/>
                  </a:lnTo>
                  <a:lnTo>
                    <a:pt x="1497" y="12"/>
                  </a:lnTo>
                  <a:lnTo>
                    <a:pt x="2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0A4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1" name="Freeform 575"/>
            <p:cNvSpPr>
              <a:spLocks/>
            </p:cNvSpPr>
            <p:nvPr/>
          </p:nvSpPr>
          <p:spPr bwMode="auto">
            <a:xfrm>
              <a:off x="1377" y="2737"/>
              <a:ext cx="1495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5" y="0"/>
                </a:cxn>
                <a:cxn ang="0">
                  <a:pos x="1495" y="6"/>
                </a:cxn>
                <a:cxn ang="0">
                  <a:pos x="1495" y="11"/>
                </a:cxn>
                <a:cxn ang="0">
                  <a:pos x="2" y="11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495" h="11">
                  <a:moveTo>
                    <a:pt x="0" y="0"/>
                  </a:moveTo>
                  <a:lnTo>
                    <a:pt x="1495" y="0"/>
                  </a:lnTo>
                  <a:lnTo>
                    <a:pt x="1495" y="6"/>
                  </a:lnTo>
                  <a:lnTo>
                    <a:pt x="1495" y="11"/>
                  </a:lnTo>
                  <a:lnTo>
                    <a:pt x="2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1A5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2" name="Freeform 576"/>
            <p:cNvSpPr>
              <a:spLocks/>
            </p:cNvSpPr>
            <p:nvPr/>
          </p:nvSpPr>
          <p:spPr bwMode="auto">
            <a:xfrm>
              <a:off x="1377" y="2743"/>
              <a:ext cx="1495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5" y="0"/>
                </a:cxn>
                <a:cxn ang="0">
                  <a:pos x="1495" y="5"/>
                </a:cxn>
                <a:cxn ang="0">
                  <a:pos x="1495" y="13"/>
                </a:cxn>
                <a:cxn ang="0">
                  <a:pos x="4" y="13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495" h="13">
                  <a:moveTo>
                    <a:pt x="0" y="0"/>
                  </a:moveTo>
                  <a:lnTo>
                    <a:pt x="1495" y="0"/>
                  </a:lnTo>
                  <a:lnTo>
                    <a:pt x="1495" y="5"/>
                  </a:lnTo>
                  <a:lnTo>
                    <a:pt x="1495" y="13"/>
                  </a:lnTo>
                  <a:lnTo>
                    <a:pt x="4" y="13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2A5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3" name="Freeform 577"/>
            <p:cNvSpPr>
              <a:spLocks/>
            </p:cNvSpPr>
            <p:nvPr/>
          </p:nvSpPr>
          <p:spPr bwMode="auto">
            <a:xfrm>
              <a:off x="1379" y="2748"/>
              <a:ext cx="1493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3" y="0"/>
                </a:cxn>
                <a:cxn ang="0">
                  <a:pos x="1493" y="8"/>
                </a:cxn>
                <a:cxn ang="0">
                  <a:pos x="1493" y="14"/>
                </a:cxn>
                <a:cxn ang="0">
                  <a:pos x="4" y="14"/>
                </a:cxn>
                <a:cxn ang="0">
                  <a:pos x="2" y="8"/>
                </a:cxn>
                <a:cxn ang="0">
                  <a:pos x="0" y="0"/>
                </a:cxn>
              </a:cxnLst>
              <a:rect l="0" t="0" r="r" b="b"/>
              <a:pathLst>
                <a:path w="1493" h="14">
                  <a:moveTo>
                    <a:pt x="0" y="0"/>
                  </a:moveTo>
                  <a:lnTo>
                    <a:pt x="1493" y="0"/>
                  </a:lnTo>
                  <a:lnTo>
                    <a:pt x="1493" y="8"/>
                  </a:lnTo>
                  <a:lnTo>
                    <a:pt x="1493" y="14"/>
                  </a:lnTo>
                  <a:lnTo>
                    <a:pt x="4" y="14"/>
                  </a:lnTo>
                  <a:lnTo>
                    <a:pt x="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2A5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4" name="Freeform 578"/>
            <p:cNvSpPr>
              <a:spLocks/>
            </p:cNvSpPr>
            <p:nvPr/>
          </p:nvSpPr>
          <p:spPr bwMode="auto">
            <a:xfrm>
              <a:off x="1381" y="2756"/>
              <a:ext cx="149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1" y="0"/>
                </a:cxn>
                <a:cxn ang="0">
                  <a:pos x="1491" y="6"/>
                </a:cxn>
                <a:cxn ang="0">
                  <a:pos x="1489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91" h="12">
                  <a:moveTo>
                    <a:pt x="0" y="0"/>
                  </a:moveTo>
                  <a:lnTo>
                    <a:pt x="1491" y="0"/>
                  </a:lnTo>
                  <a:lnTo>
                    <a:pt x="1491" y="6"/>
                  </a:lnTo>
                  <a:lnTo>
                    <a:pt x="1489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3A53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5" name="Freeform 579"/>
            <p:cNvSpPr>
              <a:spLocks/>
            </p:cNvSpPr>
            <p:nvPr/>
          </p:nvSpPr>
          <p:spPr bwMode="auto">
            <a:xfrm>
              <a:off x="1383" y="2762"/>
              <a:ext cx="148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9" y="0"/>
                </a:cxn>
                <a:cxn ang="0">
                  <a:pos x="1487" y="6"/>
                </a:cxn>
                <a:cxn ang="0">
                  <a:pos x="1487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89" h="11">
                  <a:moveTo>
                    <a:pt x="0" y="0"/>
                  </a:moveTo>
                  <a:lnTo>
                    <a:pt x="1489" y="0"/>
                  </a:lnTo>
                  <a:lnTo>
                    <a:pt x="1487" y="6"/>
                  </a:lnTo>
                  <a:lnTo>
                    <a:pt x="1487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4A6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6" name="Freeform 580"/>
            <p:cNvSpPr>
              <a:spLocks/>
            </p:cNvSpPr>
            <p:nvPr/>
          </p:nvSpPr>
          <p:spPr bwMode="auto">
            <a:xfrm>
              <a:off x="1385" y="2768"/>
              <a:ext cx="1485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5" y="0"/>
                </a:cxn>
                <a:cxn ang="0">
                  <a:pos x="1485" y="5"/>
                </a:cxn>
                <a:cxn ang="0">
                  <a:pos x="1485" y="11"/>
                </a:cxn>
                <a:cxn ang="0">
                  <a:pos x="4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485" h="11">
                  <a:moveTo>
                    <a:pt x="0" y="0"/>
                  </a:moveTo>
                  <a:lnTo>
                    <a:pt x="1485" y="0"/>
                  </a:lnTo>
                  <a:lnTo>
                    <a:pt x="1485" y="5"/>
                  </a:lnTo>
                  <a:lnTo>
                    <a:pt x="1485" y="11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4A6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7" name="Freeform 581"/>
            <p:cNvSpPr>
              <a:spLocks/>
            </p:cNvSpPr>
            <p:nvPr/>
          </p:nvSpPr>
          <p:spPr bwMode="auto">
            <a:xfrm>
              <a:off x="1387" y="2773"/>
              <a:ext cx="148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3" y="0"/>
                </a:cxn>
                <a:cxn ang="0">
                  <a:pos x="1483" y="6"/>
                </a:cxn>
                <a:cxn ang="0">
                  <a:pos x="1481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83" h="12">
                  <a:moveTo>
                    <a:pt x="0" y="0"/>
                  </a:moveTo>
                  <a:lnTo>
                    <a:pt x="1483" y="0"/>
                  </a:lnTo>
                  <a:lnTo>
                    <a:pt x="1483" y="6"/>
                  </a:lnTo>
                  <a:lnTo>
                    <a:pt x="1481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5A6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8" name="Freeform 582"/>
            <p:cNvSpPr>
              <a:spLocks/>
            </p:cNvSpPr>
            <p:nvPr/>
          </p:nvSpPr>
          <p:spPr bwMode="auto">
            <a:xfrm>
              <a:off x="1389" y="2779"/>
              <a:ext cx="148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1" y="0"/>
                </a:cxn>
                <a:cxn ang="0">
                  <a:pos x="1479" y="6"/>
                </a:cxn>
                <a:cxn ang="0">
                  <a:pos x="1477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81" h="12">
                  <a:moveTo>
                    <a:pt x="0" y="0"/>
                  </a:moveTo>
                  <a:lnTo>
                    <a:pt x="1481" y="0"/>
                  </a:lnTo>
                  <a:lnTo>
                    <a:pt x="1479" y="6"/>
                  </a:lnTo>
                  <a:lnTo>
                    <a:pt x="1477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5A7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799" name="Freeform 583"/>
            <p:cNvSpPr>
              <a:spLocks/>
            </p:cNvSpPr>
            <p:nvPr/>
          </p:nvSpPr>
          <p:spPr bwMode="auto">
            <a:xfrm>
              <a:off x="1391" y="2785"/>
              <a:ext cx="147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7" y="0"/>
                </a:cxn>
                <a:cxn ang="0">
                  <a:pos x="1475" y="6"/>
                </a:cxn>
                <a:cxn ang="0">
                  <a:pos x="1475" y="11"/>
                </a:cxn>
                <a:cxn ang="0">
                  <a:pos x="5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77" h="11">
                  <a:moveTo>
                    <a:pt x="0" y="0"/>
                  </a:moveTo>
                  <a:lnTo>
                    <a:pt x="1477" y="0"/>
                  </a:lnTo>
                  <a:lnTo>
                    <a:pt x="1475" y="6"/>
                  </a:lnTo>
                  <a:lnTo>
                    <a:pt x="1475" y="11"/>
                  </a:lnTo>
                  <a:lnTo>
                    <a:pt x="5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5A7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0" name="Freeform 584"/>
            <p:cNvSpPr>
              <a:spLocks/>
            </p:cNvSpPr>
            <p:nvPr/>
          </p:nvSpPr>
          <p:spPr bwMode="auto">
            <a:xfrm>
              <a:off x="1393" y="2791"/>
              <a:ext cx="147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3" y="0"/>
                </a:cxn>
                <a:cxn ang="0">
                  <a:pos x="1473" y="5"/>
                </a:cxn>
                <a:cxn ang="0">
                  <a:pos x="1471" y="11"/>
                </a:cxn>
                <a:cxn ang="0">
                  <a:pos x="5" y="11"/>
                </a:cxn>
                <a:cxn ang="0">
                  <a:pos x="3" y="5"/>
                </a:cxn>
                <a:cxn ang="0">
                  <a:pos x="0" y="0"/>
                </a:cxn>
              </a:cxnLst>
              <a:rect l="0" t="0" r="r" b="b"/>
              <a:pathLst>
                <a:path w="1473" h="11">
                  <a:moveTo>
                    <a:pt x="0" y="0"/>
                  </a:moveTo>
                  <a:lnTo>
                    <a:pt x="1473" y="0"/>
                  </a:lnTo>
                  <a:lnTo>
                    <a:pt x="1473" y="5"/>
                  </a:lnTo>
                  <a:lnTo>
                    <a:pt x="1471" y="11"/>
                  </a:lnTo>
                  <a:lnTo>
                    <a:pt x="5" y="11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6A7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1" name="Freeform 585"/>
            <p:cNvSpPr>
              <a:spLocks/>
            </p:cNvSpPr>
            <p:nvPr/>
          </p:nvSpPr>
          <p:spPr bwMode="auto">
            <a:xfrm>
              <a:off x="1396" y="2796"/>
              <a:ext cx="1470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70" y="0"/>
                </a:cxn>
                <a:cxn ang="0">
                  <a:pos x="1468" y="6"/>
                </a:cxn>
                <a:cxn ang="0">
                  <a:pos x="1466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70" h="12">
                  <a:moveTo>
                    <a:pt x="0" y="0"/>
                  </a:moveTo>
                  <a:lnTo>
                    <a:pt x="1470" y="0"/>
                  </a:lnTo>
                  <a:lnTo>
                    <a:pt x="1468" y="6"/>
                  </a:lnTo>
                  <a:lnTo>
                    <a:pt x="1466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7A8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2" name="Freeform 586"/>
            <p:cNvSpPr>
              <a:spLocks/>
            </p:cNvSpPr>
            <p:nvPr/>
          </p:nvSpPr>
          <p:spPr bwMode="auto">
            <a:xfrm>
              <a:off x="1398" y="2802"/>
              <a:ext cx="1466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6" y="0"/>
                </a:cxn>
                <a:cxn ang="0">
                  <a:pos x="1464" y="6"/>
                </a:cxn>
                <a:cxn ang="0">
                  <a:pos x="1462" y="12"/>
                </a:cxn>
                <a:cxn ang="0">
                  <a:pos x="6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66" h="12">
                  <a:moveTo>
                    <a:pt x="0" y="0"/>
                  </a:moveTo>
                  <a:lnTo>
                    <a:pt x="1466" y="0"/>
                  </a:lnTo>
                  <a:lnTo>
                    <a:pt x="1464" y="6"/>
                  </a:lnTo>
                  <a:lnTo>
                    <a:pt x="1462" y="12"/>
                  </a:lnTo>
                  <a:lnTo>
                    <a:pt x="6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7A83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3" name="Freeform 587"/>
            <p:cNvSpPr>
              <a:spLocks/>
            </p:cNvSpPr>
            <p:nvPr/>
          </p:nvSpPr>
          <p:spPr bwMode="auto">
            <a:xfrm>
              <a:off x="1400" y="2808"/>
              <a:ext cx="1462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2" y="0"/>
                </a:cxn>
                <a:cxn ang="0">
                  <a:pos x="1460" y="8"/>
                </a:cxn>
                <a:cxn ang="0">
                  <a:pos x="1458" y="13"/>
                </a:cxn>
                <a:cxn ang="0">
                  <a:pos x="6" y="13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462" h="13">
                  <a:moveTo>
                    <a:pt x="0" y="0"/>
                  </a:moveTo>
                  <a:lnTo>
                    <a:pt x="1462" y="0"/>
                  </a:lnTo>
                  <a:lnTo>
                    <a:pt x="1460" y="8"/>
                  </a:lnTo>
                  <a:lnTo>
                    <a:pt x="1458" y="13"/>
                  </a:lnTo>
                  <a:lnTo>
                    <a:pt x="6" y="13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8A8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4" name="Freeform 588"/>
            <p:cNvSpPr>
              <a:spLocks/>
            </p:cNvSpPr>
            <p:nvPr/>
          </p:nvSpPr>
          <p:spPr bwMode="auto">
            <a:xfrm>
              <a:off x="1404" y="2814"/>
              <a:ext cx="1456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6" y="0"/>
                </a:cxn>
                <a:cxn ang="0">
                  <a:pos x="1454" y="7"/>
                </a:cxn>
                <a:cxn ang="0">
                  <a:pos x="1453" y="13"/>
                </a:cxn>
                <a:cxn ang="0">
                  <a:pos x="6" y="13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1456" h="13">
                  <a:moveTo>
                    <a:pt x="0" y="0"/>
                  </a:moveTo>
                  <a:lnTo>
                    <a:pt x="1456" y="0"/>
                  </a:lnTo>
                  <a:lnTo>
                    <a:pt x="1454" y="7"/>
                  </a:lnTo>
                  <a:lnTo>
                    <a:pt x="1453" y="13"/>
                  </a:lnTo>
                  <a:lnTo>
                    <a:pt x="6" y="13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9A8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5" name="Freeform 589"/>
            <p:cNvSpPr>
              <a:spLocks/>
            </p:cNvSpPr>
            <p:nvPr/>
          </p:nvSpPr>
          <p:spPr bwMode="auto">
            <a:xfrm>
              <a:off x="1406" y="2821"/>
              <a:ext cx="1452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2" y="0"/>
                </a:cxn>
                <a:cxn ang="0">
                  <a:pos x="1451" y="6"/>
                </a:cxn>
                <a:cxn ang="0">
                  <a:pos x="1449" y="12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452" h="12">
                  <a:moveTo>
                    <a:pt x="0" y="0"/>
                  </a:moveTo>
                  <a:lnTo>
                    <a:pt x="1452" y="0"/>
                  </a:lnTo>
                  <a:lnTo>
                    <a:pt x="1451" y="6"/>
                  </a:lnTo>
                  <a:lnTo>
                    <a:pt x="1449" y="12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9A8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6" name="Freeform 590"/>
            <p:cNvSpPr>
              <a:spLocks/>
            </p:cNvSpPr>
            <p:nvPr/>
          </p:nvSpPr>
          <p:spPr bwMode="auto">
            <a:xfrm>
              <a:off x="1410" y="2827"/>
              <a:ext cx="144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7" y="0"/>
                </a:cxn>
                <a:cxn ang="0">
                  <a:pos x="1445" y="6"/>
                </a:cxn>
                <a:cxn ang="0">
                  <a:pos x="1443" y="12"/>
                </a:cxn>
                <a:cxn ang="0">
                  <a:pos x="6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47" h="12">
                  <a:moveTo>
                    <a:pt x="0" y="0"/>
                  </a:moveTo>
                  <a:lnTo>
                    <a:pt x="1447" y="0"/>
                  </a:lnTo>
                  <a:lnTo>
                    <a:pt x="1445" y="6"/>
                  </a:lnTo>
                  <a:lnTo>
                    <a:pt x="1443" y="12"/>
                  </a:lnTo>
                  <a:lnTo>
                    <a:pt x="6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AA9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7" name="Freeform 591"/>
            <p:cNvSpPr>
              <a:spLocks/>
            </p:cNvSpPr>
            <p:nvPr/>
          </p:nvSpPr>
          <p:spPr bwMode="auto">
            <a:xfrm>
              <a:off x="1412" y="2833"/>
              <a:ext cx="144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3" y="0"/>
                </a:cxn>
                <a:cxn ang="0">
                  <a:pos x="1441" y="6"/>
                </a:cxn>
                <a:cxn ang="0">
                  <a:pos x="1439" y="11"/>
                </a:cxn>
                <a:cxn ang="0">
                  <a:pos x="6" y="11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443" h="11">
                  <a:moveTo>
                    <a:pt x="0" y="0"/>
                  </a:moveTo>
                  <a:lnTo>
                    <a:pt x="1443" y="0"/>
                  </a:lnTo>
                  <a:lnTo>
                    <a:pt x="1441" y="6"/>
                  </a:lnTo>
                  <a:lnTo>
                    <a:pt x="1439" y="11"/>
                  </a:lnTo>
                  <a:lnTo>
                    <a:pt x="6" y="11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AA9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8" name="Freeform 592"/>
            <p:cNvSpPr>
              <a:spLocks/>
            </p:cNvSpPr>
            <p:nvPr/>
          </p:nvSpPr>
          <p:spPr bwMode="auto">
            <a:xfrm>
              <a:off x="1416" y="2839"/>
              <a:ext cx="143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7" y="0"/>
                </a:cxn>
                <a:cxn ang="0">
                  <a:pos x="1435" y="5"/>
                </a:cxn>
                <a:cxn ang="0">
                  <a:pos x="1431" y="11"/>
                </a:cxn>
                <a:cxn ang="0">
                  <a:pos x="5" y="11"/>
                </a:cxn>
                <a:cxn ang="0">
                  <a:pos x="0" y="0"/>
                </a:cxn>
              </a:cxnLst>
              <a:rect l="0" t="0" r="r" b="b"/>
              <a:pathLst>
                <a:path w="1437" h="11">
                  <a:moveTo>
                    <a:pt x="0" y="0"/>
                  </a:moveTo>
                  <a:lnTo>
                    <a:pt x="1437" y="0"/>
                  </a:lnTo>
                  <a:lnTo>
                    <a:pt x="1435" y="5"/>
                  </a:lnTo>
                  <a:lnTo>
                    <a:pt x="1431" y="11"/>
                  </a:lnTo>
                  <a:lnTo>
                    <a:pt x="5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BAA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09" name="Freeform 593"/>
            <p:cNvSpPr>
              <a:spLocks/>
            </p:cNvSpPr>
            <p:nvPr/>
          </p:nvSpPr>
          <p:spPr bwMode="auto">
            <a:xfrm>
              <a:off x="1418" y="2844"/>
              <a:ext cx="143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3" y="0"/>
                </a:cxn>
                <a:cxn ang="0">
                  <a:pos x="1429" y="6"/>
                </a:cxn>
                <a:cxn ang="0">
                  <a:pos x="1427" y="12"/>
                </a:cxn>
                <a:cxn ang="0">
                  <a:pos x="5" y="12"/>
                </a:cxn>
                <a:cxn ang="0">
                  <a:pos x="0" y="0"/>
                </a:cxn>
              </a:cxnLst>
              <a:rect l="0" t="0" r="r" b="b"/>
              <a:pathLst>
                <a:path w="1433" h="12">
                  <a:moveTo>
                    <a:pt x="0" y="0"/>
                  </a:moveTo>
                  <a:lnTo>
                    <a:pt x="1433" y="0"/>
                  </a:lnTo>
                  <a:lnTo>
                    <a:pt x="1429" y="6"/>
                  </a:lnTo>
                  <a:lnTo>
                    <a:pt x="1427" y="12"/>
                  </a:lnTo>
                  <a:lnTo>
                    <a:pt x="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CAA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0" name="Freeform 594"/>
            <p:cNvSpPr>
              <a:spLocks/>
            </p:cNvSpPr>
            <p:nvPr/>
          </p:nvSpPr>
          <p:spPr bwMode="auto">
            <a:xfrm>
              <a:off x="1421" y="2850"/>
              <a:ext cx="1426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26" y="0"/>
                </a:cxn>
                <a:cxn ang="0">
                  <a:pos x="1424" y="6"/>
                </a:cxn>
                <a:cxn ang="0">
                  <a:pos x="1420" y="12"/>
                </a:cxn>
                <a:cxn ang="0">
                  <a:pos x="6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26" h="12">
                  <a:moveTo>
                    <a:pt x="0" y="0"/>
                  </a:moveTo>
                  <a:lnTo>
                    <a:pt x="1426" y="0"/>
                  </a:lnTo>
                  <a:lnTo>
                    <a:pt x="1424" y="6"/>
                  </a:lnTo>
                  <a:lnTo>
                    <a:pt x="1420" y="12"/>
                  </a:lnTo>
                  <a:lnTo>
                    <a:pt x="6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CAA31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1" name="Freeform 595"/>
            <p:cNvSpPr>
              <a:spLocks/>
            </p:cNvSpPr>
            <p:nvPr/>
          </p:nvSpPr>
          <p:spPr bwMode="auto">
            <a:xfrm>
              <a:off x="1423" y="2856"/>
              <a:ext cx="142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22" y="0"/>
                </a:cxn>
                <a:cxn ang="0">
                  <a:pos x="1418" y="6"/>
                </a:cxn>
                <a:cxn ang="0">
                  <a:pos x="1416" y="11"/>
                </a:cxn>
                <a:cxn ang="0">
                  <a:pos x="6" y="11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422" h="11">
                  <a:moveTo>
                    <a:pt x="0" y="0"/>
                  </a:moveTo>
                  <a:lnTo>
                    <a:pt x="1422" y="0"/>
                  </a:lnTo>
                  <a:lnTo>
                    <a:pt x="1418" y="6"/>
                  </a:lnTo>
                  <a:lnTo>
                    <a:pt x="1416" y="11"/>
                  </a:lnTo>
                  <a:lnTo>
                    <a:pt x="6" y="11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CAB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2" name="Freeform 596"/>
            <p:cNvSpPr>
              <a:spLocks/>
            </p:cNvSpPr>
            <p:nvPr/>
          </p:nvSpPr>
          <p:spPr bwMode="auto">
            <a:xfrm>
              <a:off x="1427" y="2862"/>
              <a:ext cx="1414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14" y="0"/>
                </a:cxn>
                <a:cxn ang="0">
                  <a:pos x="1412" y="5"/>
                </a:cxn>
                <a:cxn ang="0">
                  <a:pos x="1408" y="11"/>
                </a:cxn>
                <a:cxn ang="0">
                  <a:pos x="6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414" h="11">
                  <a:moveTo>
                    <a:pt x="0" y="0"/>
                  </a:moveTo>
                  <a:lnTo>
                    <a:pt x="1414" y="0"/>
                  </a:lnTo>
                  <a:lnTo>
                    <a:pt x="1412" y="5"/>
                  </a:lnTo>
                  <a:lnTo>
                    <a:pt x="1408" y="11"/>
                  </a:lnTo>
                  <a:lnTo>
                    <a:pt x="6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DAB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3" name="Freeform 597"/>
            <p:cNvSpPr>
              <a:spLocks/>
            </p:cNvSpPr>
            <p:nvPr/>
          </p:nvSpPr>
          <p:spPr bwMode="auto">
            <a:xfrm>
              <a:off x="1429" y="2867"/>
              <a:ext cx="1410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10" y="0"/>
                </a:cxn>
                <a:cxn ang="0">
                  <a:pos x="1406" y="6"/>
                </a:cxn>
                <a:cxn ang="0">
                  <a:pos x="1405" y="14"/>
                </a:cxn>
                <a:cxn ang="0">
                  <a:pos x="6" y="14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410" h="14">
                  <a:moveTo>
                    <a:pt x="0" y="0"/>
                  </a:moveTo>
                  <a:lnTo>
                    <a:pt x="1410" y="0"/>
                  </a:lnTo>
                  <a:lnTo>
                    <a:pt x="1406" y="6"/>
                  </a:lnTo>
                  <a:lnTo>
                    <a:pt x="1405" y="14"/>
                  </a:lnTo>
                  <a:lnTo>
                    <a:pt x="6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DAB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4" name="Freeform 598"/>
            <p:cNvSpPr>
              <a:spLocks/>
            </p:cNvSpPr>
            <p:nvPr/>
          </p:nvSpPr>
          <p:spPr bwMode="auto">
            <a:xfrm>
              <a:off x="1433" y="2873"/>
              <a:ext cx="1402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2" y="0"/>
                </a:cxn>
                <a:cxn ang="0">
                  <a:pos x="1401" y="8"/>
                </a:cxn>
                <a:cxn ang="0">
                  <a:pos x="1397" y="14"/>
                </a:cxn>
                <a:cxn ang="0">
                  <a:pos x="6" y="14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402" h="14">
                  <a:moveTo>
                    <a:pt x="0" y="0"/>
                  </a:moveTo>
                  <a:lnTo>
                    <a:pt x="1402" y="0"/>
                  </a:lnTo>
                  <a:lnTo>
                    <a:pt x="1401" y="8"/>
                  </a:lnTo>
                  <a:lnTo>
                    <a:pt x="1397" y="14"/>
                  </a:lnTo>
                  <a:lnTo>
                    <a:pt x="6" y="14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EAB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5" name="Freeform 599"/>
            <p:cNvSpPr>
              <a:spLocks/>
            </p:cNvSpPr>
            <p:nvPr/>
          </p:nvSpPr>
          <p:spPr bwMode="auto">
            <a:xfrm>
              <a:off x="1435" y="2881"/>
              <a:ext cx="139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9" y="0"/>
                </a:cxn>
                <a:cxn ang="0">
                  <a:pos x="1395" y="6"/>
                </a:cxn>
                <a:cxn ang="0">
                  <a:pos x="1393" y="11"/>
                </a:cxn>
                <a:cxn ang="0">
                  <a:pos x="6" y="11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399" h="11">
                  <a:moveTo>
                    <a:pt x="0" y="0"/>
                  </a:moveTo>
                  <a:lnTo>
                    <a:pt x="1399" y="0"/>
                  </a:lnTo>
                  <a:lnTo>
                    <a:pt x="1395" y="6"/>
                  </a:lnTo>
                  <a:lnTo>
                    <a:pt x="1393" y="11"/>
                  </a:lnTo>
                  <a:lnTo>
                    <a:pt x="6" y="11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FAC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6" name="Freeform 600"/>
            <p:cNvSpPr>
              <a:spLocks/>
            </p:cNvSpPr>
            <p:nvPr/>
          </p:nvSpPr>
          <p:spPr bwMode="auto">
            <a:xfrm>
              <a:off x="1439" y="2887"/>
              <a:ext cx="139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1" y="0"/>
                </a:cxn>
                <a:cxn ang="0">
                  <a:pos x="1389" y="5"/>
                </a:cxn>
                <a:cxn ang="0">
                  <a:pos x="1385" y="11"/>
                </a:cxn>
                <a:cxn ang="0">
                  <a:pos x="5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391" h="11">
                  <a:moveTo>
                    <a:pt x="0" y="0"/>
                  </a:moveTo>
                  <a:lnTo>
                    <a:pt x="1391" y="0"/>
                  </a:lnTo>
                  <a:lnTo>
                    <a:pt x="1389" y="5"/>
                  </a:lnTo>
                  <a:lnTo>
                    <a:pt x="1385" y="11"/>
                  </a:lnTo>
                  <a:lnTo>
                    <a:pt x="5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6FAC30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7" name="Freeform 601"/>
            <p:cNvSpPr>
              <a:spLocks/>
            </p:cNvSpPr>
            <p:nvPr/>
          </p:nvSpPr>
          <p:spPr bwMode="auto">
            <a:xfrm>
              <a:off x="1441" y="2892"/>
              <a:ext cx="138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87" y="0"/>
                </a:cxn>
                <a:cxn ang="0">
                  <a:pos x="1383" y="6"/>
                </a:cxn>
                <a:cxn ang="0">
                  <a:pos x="1379" y="12"/>
                </a:cxn>
                <a:cxn ang="0">
                  <a:pos x="5" y="12"/>
                </a:cxn>
                <a:cxn ang="0">
                  <a:pos x="3" y="6"/>
                </a:cxn>
                <a:cxn ang="0">
                  <a:pos x="0" y="0"/>
                </a:cxn>
              </a:cxnLst>
              <a:rect l="0" t="0" r="r" b="b"/>
              <a:pathLst>
                <a:path w="1387" h="12">
                  <a:moveTo>
                    <a:pt x="0" y="0"/>
                  </a:moveTo>
                  <a:lnTo>
                    <a:pt x="1387" y="0"/>
                  </a:lnTo>
                  <a:lnTo>
                    <a:pt x="1383" y="6"/>
                  </a:lnTo>
                  <a:lnTo>
                    <a:pt x="1379" y="12"/>
                  </a:lnTo>
                  <a:lnTo>
                    <a:pt x="5" y="12"/>
                  </a:lnTo>
                  <a:lnTo>
                    <a:pt x="3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0AD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8" name="Freeform 602"/>
            <p:cNvSpPr>
              <a:spLocks/>
            </p:cNvSpPr>
            <p:nvPr/>
          </p:nvSpPr>
          <p:spPr bwMode="auto">
            <a:xfrm>
              <a:off x="1444" y="2898"/>
              <a:ext cx="1380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80" y="0"/>
                </a:cxn>
                <a:cxn ang="0">
                  <a:pos x="1376" y="6"/>
                </a:cxn>
                <a:cxn ang="0">
                  <a:pos x="1374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80" h="12">
                  <a:moveTo>
                    <a:pt x="0" y="0"/>
                  </a:moveTo>
                  <a:lnTo>
                    <a:pt x="1380" y="0"/>
                  </a:lnTo>
                  <a:lnTo>
                    <a:pt x="1376" y="6"/>
                  </a:lnTo>
                  <a:lnTo>
                    <a:pt x="1374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1AD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19" name="Freeform 603"/>
            <p:cNvSpPr>
              <a:spLocks/>
            </p:cNvSpPr>
            <p:nvPr/>
          </p:nvSpPr>
          <p:spPr bwMode="auto">
            <a:xfrm>
              <a:off x="1446" y="2904"/>
              <a:ext cx="1374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74" y="0"/>
                </a:cxn>
                <a:cxn ang="0">
                  <a:pos x="1372" y="6"/>
                </a:cxn>
                <a:cxn ang="0">
                  <a:pos x="1368" y="11"/>
                </a:cxn>
                <a:cxn ang="0">
                  <a:pos x="6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74" h="11">
                  <a:moveTo>
                    <a:pt x="0" y="0"/>
                  </a:moveTo>
                  <a:lnTo>
                    <a:pt x="1374" y="0"/>
                  </a:lnTo>
                  <a:lnTo>
                    <a:pt x="1372" y="6"/>
                  </a:lnTo>
                  <a:lnTo>
                    <a:pt x="1368" y="11"/>
                  </a:lnTo>
                  <a:lnTo>
                    <a:pt x="6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1AD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0" name="Freeform 604"/>
            <p:cNvSpPr>
              <a:spLocks/>
            </p:cNvSpPr>
            <p:nvPr/>
          </p:nvSpPr>
          <p:spPr bwMode="auto">
            <a:xfrm>
              <a:off x="1448" y="2910"/>
              <a:ext cx="1370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70" y="0"/>
                </a:cxn>
                <a:cxn ang="0">
                  <a:pos x="1366" y="5"/>
                </a:cxn>
                <a:cxn ang="0">
                  <a:pos x="1363" y="11"/>
                </a:cxn>
                <a:cxn ang="0">
                  <a:pos x="6" y="11"/>
                </a:cxn>
                <a:cxn ang="0">
                  <a:pos x="4" y="5"/>
                </a:cxn>
                <a:cxn ang="0">
                  <a:pos x="0" y="0"/>
                </a:cxn>
              </a:cxnLst>
              <a:rect l="0" t="0" r="r" b="b"/>
              <a:pathLst>
                <a:path w="1370" h="11">
                  <a:moveTo>
                    <a:pt x="0" y="0"/>
                  </a:moveTo>
                  <a:lnTo>
                    <a:pt x="1370" y="0"/>
                  </a:lnTo>
                  <a:lnTo>
                    <a:pt x="1366" y="5"/>
                  </a:lnTo>
                  <a:lnTo>
                    <a:pt x="1363" y="11"/>
                  </a:lnTo>
                  <a:lnTo>
                    <a:pt x="6" y="11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2AD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1" name="Freeform 605"/>
            <p:cNvSpPr>
              <a:spLocks/>
            </p:cNvSpPr>
            <p:nvPr/>
          </p:nvSpPr>
          <p:spPr bwMode="auto">
            <a:xfrm>
              <a:off x="1452" y="2915"/>
              <a:ext cx="1362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62" y="0"/>
                </a:cxn>
                <a:cxn ang="0">
                  <a:pos x="1355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62" h="12">
                  <a:moveTo>
                    <a:pt x="0" y="0"/>
                  </a:moveTo>
                  <a:lnTo>
                    <a:pt x="1362" y="0"/>
                  </a:lnTo>
                  <a:lnTo>
                    <a:pt x="1355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3AE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2" name="Freeform 606"/>
            <p:cNvSpPr>
              <a:spLocks/>
            </p:cNvSpPr>
            <p:nvPr/>
          </p:nvSpPr>
          <p:spPr bwMode="auto">
            <a:xfrm>
              <a:off x="1454" y="2921"/>
              <a:ext cx="135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57" y="0"/>
                </a:cxn>
                <a:cxn ang="0">
                  <a:pos x="1351" y="12"/>
                </a:cxn>
                <a:cxn ang="0">
                  <a:pos x="6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57" h="12">
                  <a:moveTo>
                    <a:pt x="0" y="0"/>
                  </a:moveTo>
                  <a:lnTo>
                    <a:pt x="1357" y="0"/>
                  </a:lnTo>
                  <a:lnTo>
                    <a:pt x="1351" y="12"/>
                  </a:lnTo>
                  <a:lnTo>
                    <a:pt x="6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3AE2F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3" name="Freeform 607"/>
            <p:cNvSpPr>
              <a:spLocks/>
            </p:cNvSpPr>
            <p:nvPr/>
          </p:nvSpPr>
          <p:spPr bwMode="auto">
            <a:xfrm>
              <a:off x="1456" y="2927"/>
              <a:ext cx="135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51" y="0"/>
                </a:cxn>
                <a:cxn ang="0">
                  <a:pos x="1349" y="6"/>
                </a:cxn>
                <a:cxn ang="0">
                  <a:pos x="1345" y="11"/>
                </a:cxn>
                <a:cxn ang="0">
                  <a:pos x="6" y="11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351" h="11">
                  <a:moveTo>
                    <a:pt x="0" y="0"/>
                  </a:moveTo>
                  <a:lnTo>
                    <a:pt x="1351" y="0"/>
                  </a:lnTo>
                  <a:lnTo>
                    <a:pt x="1349" y="6"/>
                  </a:lnTo>
                  <a:lnTo>
                    <a:pt x="1345" y="11"/>
                  </a:lnTo>
                  <a:lnTo>
                    <a:pt x="6" y="11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3AE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4" name="Freeform 608"/>
            <p:cNvSpPr>
              <a:spLocks/>
            </p:cNvSpPr>
            <p:nvPr/>
          </p:nvSpPr>
          <p:spPr bwMode="auto">
            <a:xfrm>
              <a:off x="1460" y="2933"/>
              <a:ext cx="1345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45" y="0"/>
                </a:cxn>
                <a:cxn ang="0">
                  <a:pos x="1341" y="5"/>
                </a:cxn>
                <a:cxn ang="0">
                  <a:pos x="1337" y="13"/>
                </a:cxn>
                <a:cxn ang="0">
                  <a:pos x="4" y="13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345" h="13">
                  <a:moveTo>
                    <a:pt x="0" y="0"/>
                  </a:moveTo>
                  <a:lnTo>
                    <a:pt x="1345" y="0"/>
                  </a:lnTo>
                  <a:lnTo>
                    <a:pt x="1341" y="5"/>
                  </a:lnTo>
                  <a:lnTo>
                    <a:pt x="1337" y="13"/>
                  </a:lnTo>
                  <a:lnTo>
                    <a:pt x="4" y="13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4AF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5" name="Freeform 609"/>
            <p:cNvSpPr>
              <a:spLocks/>
            </p:cNvSpPr>
            <p:nvPr/>
          </p:nvSpPr>
          <p:spPr bwMode="auto">
            <a:xfrm>
              <a:off x="1462" y="2938"/>
              <a:ext cx="1339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39" y="0"/>
                </a:cxn>
                <a:cxn ang="0">
                  <a:pos x="1335" y="8"/>
                </a:cxn>
                <a:cxn ang="0">
                  <a:pos x="1333" y="14"/>
                </a:cxn>
                <a:cxn ang="0">
                  <a:pos x="5" y="14"/>
                </a:cxn>
                <a:cxn ang="0">
                  <a:pos x="2" y="8"/>
                </a:cxn>
                <a:cxn ang="0">
                  <a:pos x="0" y="0"/>
                </a:cxn>
              </a:cxnLst>
              <a:rect l="0" t="0" r="r" b="b"/>
              <a:pathLst>
                <a:path w="1339" h="14">
                  <a:moveTo>
                    <a:pt x="0" y="0"/>
                  </a:moveTo>
                  <a:lnTo>
                    <a:pt x="1339" y="0"/>
                  </a:lnTo>
                  <a:lnTo>
                    <a:pt x="1335" y="8"/>
                  </a:lnTo>
                  <a:lnTo>
                    <a:pt x="1333" y="14"/>
                  </a:lnTo>
                  <a:lnTo>
                    <a:pt x="5" y="14"/>
                  </a:lnTo>
                  <a:lnTo>
                    <a:pt x="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4AF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6" name="Freeform 610"/>
            <p:cNvSpPr>
              <a:spLocks/>
            </p:cNvSpPr>
            <p:nvPr/>
          </p:nvSpPr>
          <p:spPr bwMode="auto">
            <a:xfrm>
              <a:off x="1464" y="2946"/>
              <a:ext cx="133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33" y="0"/>
                </a:cxn>
                <a:cxn ang="0">
                  <a:pos x="1331" y="6"/>
                </a:cxn>
                <a:cxn ang="0">
                  <a:pos x="1327" y="12"/>
                </a:cxn>
                <a:cxn ang="0">
                  <a:pos x="5" y="12"/>
                </a:cxn>
                <a:cxn ang="0">
                  <a:pos x="3" y="6"/>
                </a:cxn>
                <a:cxn ang="0">
                  <a:pos x="0" y="0"/>
                </a:cxn>
              </a:cxnLst>
              <a:rect l="0" t="0" r="r" b="b"/>
              <a:pathLst>
                <a:path w="1333" h="12">
                  <a:moveTo>
                    <a:pt x="0" y="0"/>
                  </a:moveTo>
                  <a:lnTo>
                    <a:pt x="1333" y="0"/>
                  </a:lnTo>
                  <a:lnTo>
                    <a:pt x="1331" y="6"/>
                  </a:lnTo>
                  <a:lnTo>
                    <a:pt x="1327" y="12"/>
                  </a:lnTo>
                  <a:lnTo>
                    <a:pt x="5" y="12"/>
                  </a:lnTo>
                  <a:lnTo>
                    <a:pt x="3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5AF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7" name="Freeform 611"/>
            <p:cNvSpPr>
              <a:spLocks/>
            </p:cNvSpPr>
            <p:nvPr/>
          </p:nvSpPr>
          <p:spPr bwMode="auto">
            <a:xfrm>
              <a:off x="1467" y="2952"/>
              <a:ext cx="1328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28" y="0"/>
                </a:cxn>
                <a:cxn ang="0">
                  <a:pos x="1324" y="6"/>
                </a:cxn>
                <a:cxn ang="0">
                  <a:pos x="1320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28" h="11">
                  <a:moveTo>
                    <a:pt x="0" y="0"/>
                  </a:moveTo>
                  <a:lnTo>
                    <a:pt x="1328" y="0"/>
                  </a:lnTo>
                  <a:lnTo>
                    <a:pt x="1324" y="6"/>
                  </a:lnTo>
                  <a:lnTo>
                    <a:pt x="1320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5B0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8" name="Freeform 612"/>
            <p:cNvSpPr>
              <a:spLocks/>
            </p:cNvSpPr>
            <p:nvPr/>
          </p:nvSpPr>
          <p:spPr bwMode="auto">
            <a:xfrm>
              <a:off x="1469" y="2958"/>
              <a:ext cx="132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22" y="0"/>
                </a:cxn>
                <a:cxn ang="0">
                  <a:pos x="1318" y="5"/>
                </a:cxn>
                <a:cxn ang="0">
                  <a:pos x="1317" y="11"/>
                </a:cxn>
                <a:cxn ang="0">
                  <a:pos x="4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322" h="11">
                  <a:moveTo>
                    <a:pt x="0" y="0"/>
                  </a:moveTo>
                  <a:lnTo>
                    <a:pt x="1322" y="0"/>
                  </a:lnTo>
                  <a:lnTo>
                    <a:pt x="1318" y="5"/>
                  </a:lnTo>
                  <a:lnTo>
                    <a:pt x="1317" y="11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6B0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29" name="Freeform 613"/>
            <p:cNvSpPr>
              <a:spLocks/>
            </p:cNvSpPr>
            <p:nvPr/>
          </p:nvSpPr>
          <p:spPr bwMode="auto">
            <a:xfrm>
              <a:off x="1471" y="2963"/>
              <a:ext cx="1316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16" y="0"/>
                </a:cxn>
                <a:cxn ang="0">
                  <a:pos x="1315" y="6"/>
                </a:cxn>
                <a:cxn ang="0">
                  <a:pos x="1311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16" h="12">
                  <a:moveTo>
                    <a:pt x="0" y="0"/>
                  </a:moveTo>
                  <a:lnTo>
                    <a:pt x="1316" y="0"/>
                  </a:lnTo>
                  <a:lnTo>
                    <a:pt x="1315" y="6"/>
                  </a:lnTo>
                  <a:lnTo>
                    <a:pt x="1311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7B0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0" name="Freeform 614"/>
            <p:cNvSpPr>
              <a:spLocks/>
            </p:cNvSpPr>
            <p:nvPr/>
          </p:nvSpPr>
          <p:spPr bwMode="auto">
            <a:xfrm>
              <a:off x="1473" y="2969"/>
              <a:ext cx="131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13" y="0"/>
                </a:cxn>
                <a:cxn ang="0">
                  <a:pos x="1309" y="6"/>
                </a:cxn>
                <a:cxn ang="0">
                  <a:pos x="1307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13" h="12">
                  <a:moveTo>
                    <a:pt x="0" y="0"/>
                  </a:moveTo>
                  <a:lnTo>
                    <a:pt x="1313" y="0"/>
                  </a:lnTo>
                  <a:lnTo>
                    <a:pt x="1309" y="6"/>
                  </a:lnTo>
                  <a:lnTo>
                    <a:pt x="1307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7B02E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1" name="Freeform 615"/>
            <p:cNvSpPr>
              <a:spLocks/>
            </p:cNvSpPr>
            <p:nvPr/>
          </p:nvSpPr>
          <p:spPr bwMode="auto">
            <a:xfrm>
              <a:off x="1475" y="2975"/>
              <a:ext cx="130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7" y="0"/>
                </a:cxn>
                <a:cxn ang="0">
                  <a:pos x="1305" y="6"/>
                </a:cxn>
                <a:cxn ang="0">
                  <a:pos x="1301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307" h="11">
                  <a:moveTo>
                    <a:pt x="0" y="0"/>
                  </a:moveTo>
                  <a:lnTo>
                    <a:pt x="1307" y="0"/>
                  </a:lnTo>
                  <a:lnTo>
                    <a:pt x="1305" y="6"/>
                  </a:lnTo>
                  <a:lnTo>
                    <a:pt x="1301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8B02D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2" name="Freeform 616"/>
            <p:cNvSpPr>
              <a:spLocks/>
            </p:cNvSpPr>
            <p:nvPr/>
          </p:nvSpPr>
          <p:spPr bwMode="auto">
            <a:xfrm>
              <a:off x="1477" y="2981"/>
              <a:ext cx="130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3" y="0"/>
                </a:cxn>
                <a:cxn ang="0">
                  <a:pos x="1299" y="5"/>
                </a:cxn>
                <a:cxn ang="0">
                  <a:pos x="1297" y="11"/>
                </a:cxn>
                <a:cxn ang="0">
                  <a:pos x="6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303" h="11">
                  <a:moveTo>
                    <a:pt x="0" y="0"/>
                  </a:moveTo>
                  <a:lnTo>
                    <a:pt x="1303" y="0"/>
                  </a:lnTo>
                  <a:lnTo>
                    <a:pt x="1299" y="5"/>
                  </a:lnTo>
                  <a:lnTo>
                    <a:pt x="1297" y="11"/>
                  </a:lnTo>
                  <a:lnTo>
                    <a:pt x="6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9B12D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3" name="Freeform 617"/>
            <p:cNvSpPr>
              <a:spLocks/>
            </p:cNvSpPr>
            <p:nvPr/>
          </p:nvSpPr>
          <p:spPr bwMode="auto">
            <a:xfrm>
              <a:off x="1479" y="2986"/>
              <a:ext cx="129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7" y="0"/>
                </a:cxn>
                <a:cxn ang="0">
                  <a:pos x="1295" y="6"/>
                </a:cxn>
                <a:cxn ang="0">
                  <a:pos x="1293" y="12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</a:cxnLst>
              <a:rect l="0" t="0" r="r" b="b"/>
              <a:pathLst>
                <a:path w="1297" h="12">
                  <a:moveTo>
                    <a:pt x="0" y="0"/>
                  </a:moveTo>
                  <a:lnTo>
                    <a:pt x="1297" y="0"/>
                  </a:lnTo>
                  <a:lnTo>
                    <a:pt x="1295" y="6"/>
                  </a:lnTo>
                  <a:lnTo>
                    <a:pt x="1293" y="12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9B12D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4" name="Freeform 618"/>
            <p:cNvSpPr>
              <a:spLocks/>
            </p:cNvSpPr>
            <p:nvPr/>
          </p:nvSpPr>
          <p:spPr bwMode="auto">
            <a:xfrm>
              <a:off x="1483" y="2992"/>
              <a:ext cx="129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1" y="0"/>
                </a:cxn>
                <a:cxn ang="0">
                  <a:pos x="1289" y="6"/>
                </a:cxn>
                <a:cxn ang="0">
                  <a:pos x="1287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91" h="12">
                  <a:moveTo>
                    <a:pt x="0" y="0"/>
                  </a:moveTo>
                  <a:lnTo>
                    <a:pt x="1291" y="0"/>
                  </a:lnTo>
                  <a:lnTo>
                    <a:pt x="1289" y="6"/>
                  </a:lnTo>
                  <a:lnTo>
                    <a:pt x="1287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AB22D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5" name="Freeform 619"/>
            <p:cNvSpPr>
              <a:spLocks/>
            </p:cNvSpPr>
            <p:nvPr/>
          </p:nvSpPr>
          <p:spPr bwMode="auto">
            <a:xfrm>
              <a:off x="1485" y="2998"/>
              <a:ext cx="1287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87" y="0"/>
                </a:cxn>
                <a:cxn ang="0">
                  <a:pos x="1285" y="6"/>
                </a:cxn>
                <a:cxn ang="0">
                  <a:pos x="1281" y="13"/>
                </a:cxn>
                <a:cxn ang="0">
                  <a:pos x="4" y="13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87" h="13">
                  <a:moveTo>
                    <a:pt x="0" y="0"/>
                  </a:moveTo>
                  <a:lnTo>
                    <a:pt x="1287" y="0"/>
                  </a:lnTo>
                  <a:lnTo>
                    <a:pt x="1285" y="6"/>
                  </a:lnTo>
                  <a:lnTo>
                    <a:pt x="1281" y="13"/>
                  </a:lnTo>
                  <a:lnTo>
                    <a:pt x="4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BB22C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6" name="Freeform 620"/>
            <p:cNvSpPr>
              <a:spLocks/>
            </p:cNvSpPr>
            <p:nvPr/>
          </p:nvSpPr>
          <p:spPr bwMode="auto">
            <a:xfrm>
              <a:off x="1487" y="3004"/>
              <a:ext cx="1283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83" y="0"/>
                </a:cxn>
                <a:cxn ang="0">
                  <a:pos x="1279" y="7"/>
                </a:cxn>
                <a:cxn ang="0">
                  <a:pos x="1277" y="13"/>
                </a:cxn>
                <a:cxn ang="0">
                  <a:pos x="4" y="13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1283" h="13">
                  <a:moveTo>
                    <a:pt x="0" y="0"/>
                  </a:moveTo>
                  <a:lnTo>
                    <a:pt x="1283" y="0"/>
                  </a:lnTo>
                  <a:lnTo>
                    <a:pt x="1279" y="7"/>
                  </a:lnTo>
                  <a:lnTo>
                    <a:pt x="1277" y="13"/>
                  </a:lnTo>
                  <a:lnTo>
                    <a:pt x="4" y="13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BB22C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7" name="Freeform 621"/>
            <p:cNvSpPr>
              <a:spLocks/>
            </p:cNvSpPr>
            <p:nvPr/>
          </p:nvSpPr>
          <p:spPr bwMode="auto">
            <a:xfrm>
              <a:off x="1489" y="3011"/>
              <a:ext cx="127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77" y="0"/>
                </a:cxn>
                <a:cxn ang="0">
                  <a:pos x="1275" y="6"/>
                </a:cxn>
                <a:cxn ang="0">
                  <a:pos x="1275" y="12"/>
                </a:cxn>
                <a:cxn ang="0">
                  <a:pos x="3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77" h="12">
                  <a:moveTo>
                    <a:pt x="0" y="0"/>
                  </a:moveTo>
                  <a:lnTo>
                    <a:pt x="1277" y="0"/>
                  </a:lnTo>
                  <a:lnTo>
                    <a:pt x="1275" y="6"/>
                  </a:lnTo>
                  <a:lnTo>
                    <a:pt x="1275" y="12"/>
                  </a:lnTo>
                  <a:lnTo>
                    <a:pt x="3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CB22C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8" name="Freeform 622"/>
            <p:cNvSpPr>
              <a:spLocks/>
            </p:cNvSpPr>
            <p:nvPr/>
          </p:nvSpPr>
          <p:spPr bwMode="auto">
            <a:xfrm>
              <a:off x="1491" y="3017"/>
              <a:ext cx="127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73" y="0"/>
                </a:cxn>
                <a:cxn ang="0">
                  <a:pos x="1273" y="6"/>
                </a:cxn>
                <a:cxn ang="0">
                  <a:pos x="1272" y="12"/>
                </a:cxn>
                <a:cxn ang="0">
                  <a:pos x="3" y="12"/>
                </a:cxn>
                <a:cxn ang="0">
                  <a:pos x="1" y="6"/>
                </a:cxn>
                <a:cxn ang="0">
                  <a:pos x="0" y="0"/>
                </a:cxn>
              </a:cxnLst>
              <a:rect l="0" t="0" r="r" b="b"/>
              <a:pathLst>
                <a:path w="1273" h="12">
                  <a:moveTo>
                    <a:pt x="0" y="0"/>
                  </a:moveTo>
                  <a:lnTo>
                    <a:pt x="1273" y="0"/>
                  </a:lnTo>
                  <a:lnTo>
                    <a:pt x="1273" y="6"/>
                  </a:lnTo>
                  <a:lnTo>
                    <a:pt x="1272" y="12"/>
                  </a:lnTo>
                  <a:lnTo>
                    <a:pt x="3" y="12"/>
                  </a:lnTo>
                  <a:lnTo>
                    <a:pt x="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CB32C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39" name="Freeform 623"/>
            <p:cNvSpPr>
              <a:spLocks/>
            </p:cNvSpPr>
            <p:nvPr/>
          </p:nvSpPr>
          <p:spPr bwMode="auto">
            <a:xfrm>
              <a:off x="1492" y="3023"/>
              <a:ext cx="12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72" y="0"/>
                </a:cxn>
                <a:cxn ang="0">
                  <a:pos x="1271" y="6"/>
                </a:cxn>
                <a:cxn ang="0">
                  <a:pos x="1269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72" h="11">
                  <a:moveTo>
                    <a:pt x="0" y="0"/>
                  </a:moveTo>
                  <a:lnTo>
                    <a:pt x="1272" y="0"/>
                  </a:lnTo>
                  <a:lnTo>
                    <a:pt x="1271" y="6"/>
                  </a:lnTo>
                  <a:lnTo>
                    <a:pt x="1269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CB32C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0" name="Freeform 624"/>
            <p:cNvSpPr>
              <a:spLocks/>
            </p:cNvSpPr>
            <p:nvPr/>
          </p:nvSpPr>
          <p:spPr bwMode="auto">
            <a:xfrm>
              <a:off x="1494" y="3029"/>
              <a:ext cx="126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69" y="0"/>
                </a:cxn>
                <a:cxn ang="0">
                  <a:pos x="1267" y="3"/>
                </a:cxn>
                <a:cxn ang="0">
                  <a:pos x="1267" y="9"/>
                </a:cxn>
                <a:cxn ang="0">
                  <a:pos x="1265" y="11"/>
                </a:cxn>
                <a:cxn ang="0">
                  <a:pos x="2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269" h="11">
                  <a:moveTo>
                    <a:pt x="0" y="0"/>
                  </a:moveTo>
                  <a:lnTo>
                    <a:pt x="1269" y="0"/>
                  </a:lnTo>
                  <a:lnTo>
                    <a:pt x="1267" y="3"/>
                  </a:lnTo>
                  <a:lnTo>
                    <a:pt x="1267" y="9"/>
                  </a:lnTo>
                  <a:lnTo>
                    <a:pt x="1265" y="11"/>
                  </a:lnTo>
                  <a:lnTo>
                    <a:pt x="2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DB42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1" name="Freeform 625"/>
            <p:cNvSpPr>
              <a:spLocks/>
            </p:cNvSpPr>
            <p:nvPr/>
          </p:nvSpPr>
          <p:spPr bwMode="auto">
            <a:xfrm>
              <a:off x="1496" y="3034"/>
              <a:ext cx="1265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65" y="0"/>
                </a:cxn>
                <a:cxn ang="0">
                  <a:pos x="1265" y="2"/>
                </a:cxn>
                <a:cxn ang="0">
                  <a:pos x="1265" y="4"/>
                </a:cxn>
                <a:cxn ang="0">
                  <a:pos x="1263" y="8"/>
                </a:cxn>
                <a:cxn ang="0">
                  <a:pos x="1263" y="12"/>
                </a:cxn>
                <a:cxn ang="0">
                  <a:pos x="2" y="12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265" h="12">
                  <a:moveTo>
                    <a:pt x="0" y="0"/>
                  </a:moveTo>
                  <a:lnTo>
                    <a:pt x="1265" y="0"/>
                  </a:lnTo>
                  <a:lnTo>
                    <a:pt x="1265" y="2"/>
                  </a:lnTo>
                  <a:lnTo>
                    <a:pt x="1265" y="4"/>
                  </a:lnTo>
                  <a:lnTo>
                    <a:pt x="1263" y="8"/>
                  </a:lnTo>
                  <a:lnTo>
                    <a:pt x="1263" y="12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EB42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2" name="Freeform 626"/>
            <p:cNvSpPr>
              <a:spLocks/>
            </p:cNvSpPr>
            <p:nvPr/>
          </p:nvSpPr>
          <p:spPr bwMode="auto">
            <a:xfrm>
              <a:off x="1496" y="3040"/>
              <a:ext cx="126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63" y="0"/>
                </a:cxn>
                <a:cxn ang="0">
                  <a:pos x="1263" y="6"/>
                </a:cxn>
                <a:cxn ang="0">
                  <a:pos x="1261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63" h="12">
                  <a:moveTo>
                    <a:pt x="0" y="0"/>
                  </a:moveTo>
                  <a:lnTo>
                    <a:pt x="1263" y="0"/>
                  </a:lnTo>
                  <a:lnTo>
                    <a:pt x="1263" y="6"/>
                  </a:lnTo>
                  <a:lnTo>
                    <a:pt x="1261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EB42B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3" name="Freeform 627"/>
            <p:cNvSpPr>
              <a:spLocks/>
            </p:cNvSpPr>
            <p:nvPr/>
          </p:nvSpPr>
          <p:spPr bwMode="auto">
            <a:xfrm>
              <a:off x="1498" y="3046"/>
              <a:ext cx="126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61" y="0"/>
                </a:cxn>
                <a:cxn ang="0">
                  <a:pos x="1259" y="6"/>
                </a:cxn>
                <a:cxn ang="0">
                  <a:pos x="1257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61" h="11">
                  <a:moveTo>
                    <a:pt x="0" y="0"/>
                  </a:moveTo>
                  <a:lnTo>
                    <a:pt x="1261" y="0"/>
                  </a:lnTo>
                  <a:lnTo>
                    <a:pt x="1259" y="6"/>
                  </a:lnTo>
                  <a:lnTo>
                    <a:pt x="1257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7FB52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4" name="Freeform 628"/>
            <p:cNvSpPr>
              <a:spLocks/>
            </p:cNvSpPr>
            <p:nvPr/>
          </p:nvSpPr>
          <p:spPr bwMode="auto">
            <a:xfrm>
              <a:off x="1500" y="3052"/>
              <a:ext cx="125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57" y="0"/>
                </a:cxn>
                <a:cxn ang="0">
                  <a:pos x="1255" y="5"/>
                </a:cxn>
                <a:cxn ang="0">
                  <a:pos x="1253" y="11"/>
                </a:cxn>
                <a:cxn ang="0">
                  <a:pos x="4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257" h="11">
                  <a:moveTo>
                    <a:pt x="0" y="0"/>
                  </a:moveTo>
                  <a:lnTo>
                    <a:pt x="1257" y="0"/>
                  </a:lnTo>
                  <a:lnTo>
                    <a:pt x="1255" y="5"/>
                  </a:lnTo>
                  <a:lnTo>
                    <a:pt x="1253" y="11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0B52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5" name="Freeform 629"/>
            <p:cNvSpPr>
              <a:spLocks/>
            </p:cNvSpPr>
            <p:nvPr/>
          </p:nvSpPr>
          <p:spPr bwMode="auto">
            <a:xfrm>
              <a:off x="1502" y="3057"/>
              <a:ext cx="1253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53" y="0"/>
                </a:cxn>
                <a:cxn ang="0">
                  <a:pos x="1251" y="6"/>
                </a:cxn>
                <a:cxn ang="0">
                  <a:pos x="1251" y="14"/>
                </a:cxn>
                <a:cxn ang="0">
                  <a:pos x="4" y="14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53" h="14">
                  <a:moveTo>
                    <a:pt x="0" y="0"/>
                  </a:moveTo>
                  <a:lnTo>
                    <a:pt x="1253" y="0"/>
                  </a:lnTo>
                  <a:lnTo>
                    <a:pt x="1251" y="6"/>
                  </a:lnTo>
                  <a:lnTo>
                    <a:pt x="1251" y="14"/>
                  </a:lnTo>
                  <a:lnTo>
                    <a:pt x="4" y="14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0B52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6" name="Freeform 630"/>
            <p:cNvSpPr>
              <a:spLocks/>
            </p:cNvSpPr>
            <p:nvPr/>
          </p:nvSpPr>
          <p:spPr bwMode="auto">
            <a:xfrm>
              <a:off x="1504" y="3063"/>
              <a:ext cx="1249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9" y="0"/>
                </a:cxn>
                <a:cxn ang="0">
                  <a:pos x="1249" y="8"/>
                </a:cxn>
                <a:cxn ang="0">
                  <a:pos x="1247" y="13"/>
                </a:cxn>
                <a:cxn ang="0">
                  <a:pos x="2" y="13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49" h="13">
                  <a:moveTo>
                    <a:pt x="0" y="0"/>
                  </a:moveTo>
                  <a:lnTo>
                    <a:pt x="1249" y="0"/>
                  </a:lnTo>
                  <a:lnTo>
                    <a:pt x="1249" y="8"/>
                  </a:lnTo>
                  <a:lnTo>
                    <a:pt x="1247" y="13"/>
                  </a:lnTo>
                  <a:lnTo>
                    <a:pt x="2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1B62A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7" name="Freeform 631"/>
            <p:cNvSpPr>
              <a:spLocks/>
            </p:cNvSpPr>
            <p:nvPr/>
          </p:nvSpPr>
          <p:spPr bwMode="auto">
            <a:xfrm>
              <a:off x="1506" y="3071"/>
              <a:ext cx="124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7" y="0"/>
                </a:cxn>
                <a:cxn ang="0">
                  <a:pos x="1245" y="5"/>
                </a:cxn>
                <a:cxn ang="0">
                  <a:pos x="1243" y="11"/>
                </a:cxn>
                <a:cxn ang="0">
                  <a:pos x="2" y="11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1247" h="11">
                  <a:moveTo>
                    <a:pt x="0" y="0"/>
                  </a:moveTo>
                  <a:lnTo>
                    <a:pt x="1247" y="0"/>
                  </a:lnTo>
                  <a:lnTo>
                    <a:pt x="1245" y="5"/>
                  </a:lnTo>
                  <a:lnTo>
                    <a:pt x="1243" y="11"/>
                  </a:lnTo>
                  <a:lnTo>
                    <a:pt x="2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2B62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8" name="Freeform 632"/>
            <p:cNvSpPr>
              <a:spLocks/>
            </p:cNvSpPr>
            <p:nvPr/>
          </p:nvSpPr>
          <p:spPr bwMode="auto">
            <a:xfrm>
              <a:off x="1506" y="3076"/>
              <a:ext cx="1245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5" y="0"/>
                </a:cxn>
                <a:cxn ang="0">
                  <a:pos x="1243" y="6"/>
                </a:cxn>
                <a:cxn ang="0">
                  <a:pos x="1241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45" h="12">
                  <a:moveTo>
                    <a:pt x="0" y="0"/>
                  </a:moveTo>
                  <a:lnTo>
                    <a:pt x="1245" y="0"/>
                  </a:lnTo>
                  <a:lnTo>
                    <a:pt x="1243" y="6"/>
                  </a:lnTo>
                  <a:lnTo>
                    <a:pt x="1241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2B72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49" name="Freeform 633"/>
            <p:cNvSpPr>
              <a:spLocks/>
            </p:cNvSpPr>
            <p:nvPr/>
          </p:nvSpPr>
          <p:spPr bwMode="auto">
            <a:xfrm>
              <a:off x="1508" y="3082"/>
              <a:ext cx="124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1" y="0"/>
                </a:cxn>
                <a:cxn ang="0">
                  <a:pos x="1239" y="6"/>
                </a:cxn>
                <a:cxn ang="0">
                  <a:pos x="1237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241" h="12">
                  <a:moveTo>
                    <a:pt x="0" y="0"/>
                  </a:moveTo>
                  <a:lnTo>
                    <a:pt x="1241" y="0"/>
                  </a:lnTo>
                  <a:lnTo>
                    <a:pt x="1239" y="6"/>
                  </a:lnTo>
                  <a:lnTo>
                    <a:pt x="1237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3B72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0" name="Freeform 634"/>
            <p:cNvSpPr>
              <a:spLocks/>
            </p:cNvSpPr>
            <p:nvPr/>
          </p:nvSpPr>
          <p:spPr bwMode="auto">
            <a:xfrm>
              <a:off x="1510" y="3088"/>
              <a:ext cx="123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7" y="0"/>
                </a:cxn>
                <a:cxn ang="0">
                  <a:pos x="1235" y="6"/>
                </a:cxn>
                <a:cxn ang="0">
                  <a:pos x="1233" y="12"/>
                </a:cxn>
                <a:cxn ang="0">
                  <a:pos x="2" y="12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237" h="12">
                  <a:moveTo>
                    <a:pt x="0" y="0"/>
                  </a:moveTo>
                  <a:lnTo>
                    <a:pt x="1237" y="0"/>
                  </a:lnTo>
                  <a:lnTo>
                    <a:pt x="1235" y="6"/>
                  </a:lnTo>
                  <a:lnTo>
                    <a:pt x="1233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3B72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1" name="Freeform 635"/>
            <p:cNvSpPr>
              <a:spLocks/>
            </p:cNvSpPr>
            <p:nvPr/>
          </p:nvSpPr>
          <p:spPr bwMode="auto">
            <a:xfrm>
              <a:off x="1512" y="3094"/>
              <a:ext cx="123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3" y="0"/>
                </a:cxn>
                <a:cxn ang="0">
                  <a:pos x="1231" y="6"/>
                </a:cxn>
                <a:cxn ang="0">
                  <a:pos x="1229" y="11"/>
                </a:cxn>
                <a:cxn ang="0">
                  <a:pos x="2" y="11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233" h="11">
                  <a:moveTo>
                    <a:pt x="0" y="0"/>
                  </a:moveTo>
                  <a:lnTo>
                    <a:pt x="1233" y="0"/>
                  </a:lnTo>
                  <a:lnTo>
                    <a:pt x="1231" y="6"/>
                  </a:lnTo>
                  <a:lnTo>
                    <a:pt x="1229" y="11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3B729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2" name="Freeform 636"/>
            <p:cNvSpPr>
              <a:spLocks/>
            </p:cNvSpPr>
            <p:nvPr/>
          </p:nvSpPr>
          <p:spPr bwMode="auto">
            <a:xfrm>
              <a:off x="1512" y="3100"/>
              <a:ext cx="123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1" y="0"/>
                </a:cxn>
                <a:cxn ang="0">
                  <a:pos x="1229" y="5"/>
                </a:cxn>
                <a:cxn ang="0">
                  <a:pos x="1228" y="11"/>
                </a:cxn>
                <a:cxn ang="0">
                  <a:pos x="3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231" h="11">
                  <a:moveTo>
                    <a:pt x="0" y="0"/>
                  </a:moveTo>
                  <a:lnTo>
                    <a:pt x="1231" y="0"/>
                  </a:lnTo>
                  <a:lnTo>
                    <a:pt x="1229" y="5"/>
                  </a:lnTo>
                  <a:lnTo>
                    <a:pt x="1228" y="11"/>
                  </a:lnTo>
                  <a:lnTo>
                    <a:pt x="3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4B82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3" name="Freeform 637"/>
            <p:cNvSpPr>
              <a:spLocks/>
            </p:cNvSpPr>
            <p:nvPr/>
          </p:nvSpPr>
          <p:spPr bwMode="auto">
            <a:xfrm>
              <a:off x="1514" y="3105"/>
              <a:ext cx="122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7" y="0"/>
                </a:cxn>
                <a:cxn ang="0">
                  <a:pos x="1226" y="6"/>
                </a:cxn>
                <a:cxn ang="0">
                  <a:pos x="1224" y="12"/>
                </a:cxn>
                <a:cxn ang="0">
                  <a:pos x="1" y="12"/>
                </a:cxn>
                <a:cxn ang="0">
                  <a:pos x="1" y="6"/>
                </a:cxn>
                <a:cxn ang="0">
                  <a:pos x="0" y="0"/>
                </a:cxn>
              </a:cxnLst>
              <a:rect l="0" t="0" r="r" b="b"/>
              <a:pathLst>
                <a:path w="1227" h="12">
                  <a:moveTo>
                    <a:pt x="0" y="0"/>
                  </a:moveTo>
                  <a:lnTo>
                    <a:pt x="1227" y="0"/>
                  </a:lnTo>
                  <a:lnTo>
                    <a:pt x="1226" y="6"/>
                  </a:lnTo>
                  <a:lnTo>
                    <a:pt x="1224" y="12"/>
                  </a:lnTo>
                  <a:lnTo>
                    <a:pt x="1" y="12"/>
                  </a:lnTo>
                  <a:lnTo>
                    <a:pt x="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4B82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4" name="Freeform 638"/>
            <p:cNvSpPr>
              <a:spLocks/>
            </p:cNvSpPr>
            <p:nvPr/>
          </p:nvSpPr>
          <p:spPr bwMode="auto">
            <a:xfrm>
              <a:off x="1515" y="3111"/>
              <a:ext cx="1225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5" y="0"/>
                </a:cxn>
                <a:cxn ang="0">
                  <a:pos x="1223" y="6"/>
                </a:cxn>
                <a:cxn ang="0">
                  <a:pos x="1219" y="12"/>
                </a:cxn>
                <a:cxn ang="0">
                  <a:pos x="2" y="12"/>
                </a:cxn>
                <a:cxn ang="0">
                  <a:pos x="0" y="0"/>
                </a:cxn>
              </a:cxnLst>
              <a:rect l="0" t="0" r="r" b="b"/>
              <a:pathLst>
                <a:path w="1225" h="12">
                  <a:moveTo>
                    <a:pt x="0" y="0"/>
                  </a:moveTo>
                  <a:lnTo>
                    <a:pt x="1225" y="0"/>
                  </a:lnTo>
                  <a:lnTo>
                    <a:pt x="1223" y="6"/>
                  </a:lnTo>
                  <a:lnTo>
                    <a:pt x="1219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5B92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5" name="Freeform 639"/>
            <p:cNvSpPr>
              <a:spLocks/>
            </p:cNvSpPr>
            <p:nvPr/>
          </p:nvSpPr>
          <p:spPr bwMode="auto">
            <a:xfrm>
              <a:off x="1515" y="3117"/>
              <a:ext cx="1223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3" y="0"/>
                </a:cxn>
                <a:cxn ang="0">
                  <a:pos x="1219" y="6"/>
                </a:cxn>
                <a:cxn ang="0">
                  <a:pos x="1217" y="11"/>
                </a:cxn>
                <a:cxn ang="0">
                  <a:pos x="4" y="11"/>
                </a:cxn>
                <a:cxn ang="0">
                  <a:pos x="0" y="0"/>
                </a:cxn>
              </a:cxnLst>
              <a:rect l="0" t="0" r="r" b="b"/>
              <a:pathLst>
                <a:path w="1223" h="11">
                  <a:moveTo>
                    <a:pt x="0" y="0"/>
                  </a:moveTo>
                  <a:lnTo>
                    <a:pt x="1223" y="0"/>
                  </a:lnTo>
                  <a:lnTo>
                    <a:pt x="1219" y="6"/>
                  </a:lnTo>
                  <a:lnTo>
                    <a:pt x="1217" y="11"/>
                  </a:lnTo>
                  <a:lnTo>
                    <a:pt x="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6B92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6" name="Freeform 640"/>
            <p:cNvSpPr>
              <a:spLocks/>
            </p:cNvSpPr>
            <p:nvPr/>
          </p:nvSpPr>
          <p:spPr bwMode="auto">
            <a:xfrm>
              <a:off x="1517" y="3123"/>
              <a:ext cx="1217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17" y="0"/>
                </a:cxn>
                <a:cxn ang="0">
                  <a:pos x="1215" y="5"/>
                </a:cxn>
                <a:cxn ang="0">
                  <a:pos x="1213" y="13"/>
                </a:cxn>
                <a:cxn ang="0">
                  <a:pos x="4" y="13"/>
                </a:cxn>
                <a:cxn ang="0">
                  <a:pos x="0" y="0"/>
                </a:cxn>
              </a:cxnLst>
              <a:rect l="0" t="0" r="r" b="b"/>
              <a:pathLst>
                <a:path w="1217" h="13">
                  <a:moveTo>
                    <a:pt x="0" y="0"/>
                  </a:moveTo>
                  <a:lnTo>
                    <a:pt x="1217" y="0"/>
                  </a:lnTo>
                  <a:lnTo>
                    <a:pt x="1215" y="5"/>
                  </a:lnTo>
                  <a:lnTo>
                    <a:pt x="1213" y="13"/>
                  </a:lnTo>
                  <a:lnTo>
                    <a:pt x="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6B928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7" name="Freeform 641"/>
            <p:cNvSpPr>
              <a:spLocks/>
            </p:cNvSpPr>
            <p:nvPr/>
          </p:nvSpPr>
          <p:spPr bwMode="auto">
            <a:xfrm>
              <a:off x="1519" y="3128"/>
              <a:ext cx="1213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13" y="0"/>
                </a:cxn>
                <a:cxn ang="0">
                  <a:pos x="1211" y="8"/>
                </a:cxn>
                <a:cxn ang="0">
                  <a:pos x="1209" y="14"/>
                </a:cxn>
                <a:cxn ang="0">
                  <a:pos x="2" y="14"/>
                </a:cxn>
                <a:cxn ang="0">
                  <a:pos x="0" y="0"/>
                </a:cxn>
              </a:cxnLst>
              <a:rect l="0" t="0" r="r" b="b"/>
              <a:pathLst>
                <a:path w="1213" h="14">
                  <a:moveTo>
                    <a:pt x="0" y="0"/>
                  </a:moveTo>
                  <a:lnTo>
                    <a:pt x="1213" y="0"/>
                  </a:lnTo>
                  <a:lnTo>
                    <a:pt x="1211" y="8"/>
                  </a:lnTo>
                  <a:lnTo>
                    <a:pt x="1209" y="14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7BA2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8" name="Freeform 642"/>
            <p:cNvSpPr>
              <a:spLocks/>
            </p:cNvSpPr>
            <p:nvPr/>
          </p:nvSpPr>
          <p:spPr bwMode="auto">
            <a:xfrm>
              <a:off x="1521" y="3136"/>
              <a:ext cx="120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9" y="0"/>
                </a:cxn>
                <a:cxn ang="0">
                  <a:pos x="1207" y="6"/>
                </a:cxn>
                <a:cxn ang="0">
                  <a:pos x="1205" y="11"/>
                </a:cxn>
                <a:cxn ang="0">
                  <a:pos x="2" y="11"/>
                </a:cxn>
                <a:cxn ang="0">
                  <a:pos x="0" y="0"/>
                </a:cxn>
              </a:cxnLst>
              <a:rect l="0" t="0" r="r" b="b"/>
              <a:pathLst>
                <a:path w="1209" h="11">
                  <a:moveTo>
                    <a:pt x="0" y="0"/>
                  </a:moveTo>
                  <a:lnTo>
                    <a:pt x="1209" y="0"/>
                  </a:lnTo>
                  <a:lnTo>
                    <a:pt x="1207" y="6"/>
                  </a:lnTo>
                  <a:lnTo>
                    <a:pt x="1205" y="11"/>
                  </a:lnTo>
                  <a:lnTo>
                    <a:pt x="2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8BA2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59" name="Freeform 643"/>
            <p:cNvSpPr>
              <a:spLocks/>
            </p:cNvSpPr>
            <p:nvPr/>
          </p:nvSpPr>
          <p:spPr bwMode="auto">
            <a:xfrm>
              <a:off x="1521" y="3142"/>
              <a:ext cx="120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7" y="0"/>
                </a:cxn>
                <a:cxn ang="0">
                  <a:pos x="1205" y="5"/>
                </a:cxn>
                <a:cxn ang="0">
                  <a:pos x="1201" y="11"/>
                </a:cxn>
                <a:cxn ang="0">
                  <a:pos x="4" y="11"/>
                </a:cxn>
                <a:cxn ang="0">
                  <a:pos x="0" y="0"/>
                </a:cxn>
              </a:cxnLst>
              <a:rect l="0" t="0" r="r" b="b"/>
              <a:pathLst>
                <a:path w="1207" h="11">
                  <a:moveTo>
                    <a:pt x="0" y="0"/>
                  </a:moveTo>
                  <a:lnTo>
                    <a:pt x="1207" y="0"/>
                  </a:lnTo>
                  <a:lnTo>
                    <a:pt x="1205" y="5"/>
                  </a:lnTo>
                  <a:lnTo>
                    <a:pt x="1201" y="11"/>
                  </a:lnTo>
                  <a:lnTo>
                    <a:pt x="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8BB27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0" name="Freeform 644"/>
            <p:cNvSpPr>
              <a:spLocks/>
            </p:cNvSpPr>
            <p:nvPr/>
          </p:nvSpPr>
          <p:spPr bwMode="auto">
            <a:xfrm>
              <a:off x="1523" y="3147"/>
              <a:ext cx="120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03" y="0"/>
                </a:cxn>
                <a:cxn ang="0">
                  <a:pos x="1199" y="6"/>
                </a:cxn>
                <a:cxn ang="0">
                  <a:pos x="1197" y="12"/>
                </a:cxn>
                <a:cxn ang="0">
                  <a:pos x="4" y="12"/>
                </a:cxn>
                <a:cxn ang="0">
                  <a:pos x="0" y="0"/>
                </a:cxn>
              </a:cxnLst>
              <a:rect l="0" t="0" r="r" b="b"/>
              <a:pathLst>
                <a:path w="1203" h="12">
                  <a:moveTo>
                    <a:pt x="0" y="0"/>
                  </a:moveTo>
                  <a:lnTo>
                    <a:pt x="1203" y="0"/>
                  </a:lnTo>
                  <a:lnTo>
                    <a:pt x="1199" y="6"/>
                  </a:lnTo>
                  <a:lnTo>
                    <a:pt x="1197" y="12"/>
                  </a:lnTo>
                  <a:lnTo>
                    <a:pt x="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9BB2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1" name="Freeform 645"/>
            <p:cNvSpPr>
              <a:spLocks/>
            </p:cNvSpPr>
            <p:nvPr/>
          </p:nvSpPr>
          <p:spPr bwMode="auto">
            <a:xfrm>
              <a:off x="1525" y="3153"/>
              <a:ext cx="1197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97" y="0"/>
                </a:cxn>
                <a:cxn ang="0">
                  <a:pos x="1195" y="6"/>
                </a:cxn>
                <a:cxn ang="0">
                  <a:pos x="1193" y="12"/>
                </a:cxn>
                <a:cxn ang="0">
                  <a:pos x="2" y="12"/>
                </a:cxn>
                <a:cxn ang="0">
                  <a:pos x="0" y="0"/>
                </a:cxn>
              </a:cxnLst>
              <a:rect l="0" t="0" r="r" b="b"/>
              <a:pathLst>
                <a:path w="1197" h="12">
                  <a:moveTo>
                    <a:pt x="0" y="0"/>
                  </a:moveTo>
                  <a:lnTo>
                    <a:pt x="1197" y="0"/>
                  </a:lnTo>
                  <a:lnTo>
                    <a:pt x="1195" y="6"/>
                  </a:lnTo>
                  <a:lnTo>
                    <a:pt x="1193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ABB2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2" name="Freeform 646"/>
            <p:cNvSpPr>
              <a:spLocks/>
            </p:cNvSpPr>
            <p:nvPr/>
          </p:nvSpPr>
          <p:spPr bwMode="auto">
            <a:xfrm>
              <a:off x="1527" y="3159"/>
              <a:ext cx="119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93" y="0"/>
                </a:cxn>
                <a:cxn ang="0">
                  <a:pos x="1191" y="6"/>
                </a:cxn>
                <a:cxn ang="0">
                  <a:pos x="1189" y="12"/>
                </a:cxn>
                <a:cxn ang="0">
                  <a:pos x="2" y="12"/>
                </a:cxn>
                <a:cxn ang="0">
                  <a:pos x="0" y="0"/>
                </a:cxn>
              </a:cxnLst>
              <a:rect l="0" t="0" r="r" b="b"/>
              <a:pathLst>
                <a:path w="1193" h="12">
                  <a:moveTo>
                    <a:pt x="0" y="0"/>
                  </a:moveTo>
                  <a:lnTo>
                    <a:pt x="1193" y="0"/>
                  </a:lnTo>
                  <a:lnTo>
                    <a:pt x="1191" y="6"/>
                  </a:lnTo>
                  <a:lnTo>
                    <a:pt x="1189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ABB26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3" name="Freeform 647"/>
            <p:cNvSpPr>
              <a:spLocks/>
            </p:cNvSpPr>
            <p:nvPr/>
          </p:nvSpPr>
          <p:spPr bwMode="auto">
            <a:xfrm>
              <a:off x="1527" y="3165"/>
              <a:ext cx="119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91" y="0"/>
                </a:cxn>
                <a:cxn ang="0">
                  <a:pos x="1189" y="6"/>
                </a:cxn>
                <a:cxn ang="0">
                  <a:pos x="1188" y="11"/>
                </a:cxn>
                <a:cxn ang="0">
                  <a:pos x="4" y="11"/>
                </a:cxn>
                <a:cxn ang="0">
                  <a:pos x="0" y="0"/>
                </a:cxn>
              </a:cxnLst>
              <a:rect l="0" t="0" r="r" b="b"/>
              <a:pathLst>
                <a:path w="1191" h="11">
                  <a:moveTo>
                    <a:pt x="0" y="0"/>
                  </a:moveTo>
                  <a:lnTo>
                    <a:pt x="1191" y="0"/>
                  </a:lnTo>
                  <a:lnTo>
                    <a:pt x="1189" y="6"/>
                  </a:lnTo>
                  <a:lnTo>
                    <a:pt x="1188" y="11"/>
                  </a:lnTo>
                  <a:lnTo>
                    <a:pt x="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BBC2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4" name="Freeform 648"/>
            <p:cNvSpPr>
              <a:spLocks/>
            </p:cNvSpPr>
            <p:nvPr/>
          </p:nvSpPr>
          <p:spPr bwMode="auto">
            <a:xfrm>
              <a:off x="1529" y="3171"/>
              <a:ext cx="118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87" y="0"/>
                </a:cxn>
                <a:cxn ang="0">
                  <a:pos x="1186" y="5"/>
                </a:cxn>
                <a:cxn ang="0">
                  <a:pos x="1184" y="11"/>
                </a:cxn>
                <a:cxn ang="0">
                  <a:pos x="4" y="11"/>
                </a:cxn>
                <a:cxn ang="0">
                  <a:pos x="0" y="0"/>
                </a:cxn>
              </a:cxnLst>
              <a:rect l="0" t="0" r="r" b="b"/>
              <a:pathLst>
                <a:path w="1187" h="11">
                  <a:moveTo>
                    <a:pt x="0" y="0"/>
                  </a:moveTo>
                  <a:lnTo>
                    <a:pt x="1187" y="0"/>
                  </a:lnTo>
                  <a:lnTo>
                    <a:pt x="1186" y="5"/>
                  </a:lnTo>
                  <a:lnTo>
                    <a:pt x="1184" y="11"/>
                  </a:lnTo>
                  <a:lnTo>
                    <a:pt x="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CBD2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5" name="Freeform 649"/>
            <p:cNvSpPr>
              <a:spLocks/>
            </p:cNvSpPr>
            <p:nvPr/>
          </p:nvSpPr>
          <p:spPr bwMode="auto">
            <a:xfrm>
              <a:off x="1531" y="3176"/>
              <a:ext cx="1184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84" y="0"/>
                </a:cxn>
                <a:cxn ang="0">
                  <a:pos x="1182" y="6"/>
                </a:cxn>
                <a:cxn ang="0">
                  <a:pos x="1180" y="12"/>
                </a:cxn>
                <a:cxn ang="0">
                  <a:pos x="2" y="12"/>
                </a:cxn>
                <a:cxn ang="0">
                  <a:pos x="0" y="0"/>
                </a:cxn>
              </a:cxnLst>
              <a:rect l="0" t="0" r="r" b="b"/>
              <a:pathLst>
                <a:path w="1184" h="12">
                  <a:moveTo>
                    <a:pt x="0" y="0"/>
                  </a:moveTo>
                  <a:lnTo>
                    <a:pt x="1184" y="0"/>
                  </a:lnTo>
                  <a:lnTo>
                    <a:pt x="1182" y="6"/>
                  </a:lnTo>
                  <a:lnTo>
                    <a:pt x="1180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CBD25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6" name="Freeform 650"/>
            <p:cNvSpPr>
              <a:spLocks/>
            </p:cNvSpPr>
            <p:nvPr/>
          </p:nvSpPr>
          <p:spPr bwMode="auto">
            <a:xfrm>
              <a:off x="1533" y="3182"/>
              <a:ext cx="1180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80" y="0"/>
                </a:cxn>
                <a:cxn ang="0">
                  <a:pos x="1178" y="6"/>
                </a:cxn>
                <a:cxn ang="0">
                  <a:pos x="1176" y="12"/>
                </a:cxn>
                <a:cxn ang="0">
                  <a:pos x="2" y="12"/>
                </a:cxn>
                <a:cxn ang="0">
                  <a:pos x="0" y="0"/>
                </a:cxn>
              </a:cxnLst>
              <a:rect l="0" t="0" r="r" b="b"/>
              <a:pathLst>
                <a:path w="1180" h="12">
                  <a:moveTo>
                    <a:pt x="0" y="0"/>
                  </a:moveTo>
                  <a:lnTo>
                    <a:pt x="1180" y="0"/>
                  </a:lnTo>
                  <a:lnTo>
                    <a:pt x="1178" y="6"/>
                  </a:lnTo>
                  <a:lnTo>
                    <a:pt x="1176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DBD2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7" name="Freeform 651"/>
            <p:cNvSpPr>
              <a:spLocks/>
            </p:cNvSpPr>
            <p:nvPr/>
          </p:nvSpPr>
          <p:spPr bwMode="auto">
            <a:xfrm>
              <a:off x="1533" y="3188"/>
              <a:ext cx="1178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8" y="0"/>
                </a:cxn>
                <a:cxn ang="0">
                  <a:pos x="1176" y="6"/>
                </a:cxn>
                <a:cxn ang="0">
                  <a:pos x="1174" y="13"/>
                </a:cxn>
                <a:cxn ang="0">
                  <a:pos x="4" y="13"/>
                </a:cxn>
                <a:cxn ang="0">
                  <a:pos x="0" y="0"/>
                </a:cxn>
              </a:cxnLst>
              <a:rect l="0" t="0" r="r" b="b"/>
              <a:pathLst>
                <a:path w="1178" h="13">
                  <a:moveTo>
                    <a:pt x="0" y="0"/>
                  </a:moveTo>
                  <a:lnTo>
                    <a:pt x="1178" y="0"/>
                  </a:lnTo>
                  <a:lnTo>
                    <a:pt x="1176" y="6"/>
                  </a:lnTo>
                  <a:lnTo>
                    <a:pt x="1174" y="13"/>
                  </a:lnTo>
                  <a:lnTo>
                    <a:pt x="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EBE2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8" name="Freeform 652"/>
            <p:cNvSpPr>
              <a:spLocks/>
            </p:cNvSpPr>
            <p:nvPr/>
          </p:nvSpPr>
          <p:spPr bwMode="auto">
            <a:xfrm>
              <a:off x="1535" y="3194"/>
              <a:ext cx="117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4" y="0"/>
                </a:cxn>
                <a:cxn ang="0">
                  <a:pos x="1172" y="7"/>
                </a:cxn>
                <a:cxn ang="0">
                  <a:pos x="1172" y="13"/>
                </a:cxn>
                <a:cxn ang="0">
                  <a:pos x="2" y="13"/>
                </a:cxn>
                <a:cxn ang="0">
                  <a:pos x="0" y="0"/>
                </a:cxn>
              </a:cxnLst>
              <a:rect l="0" t="0" r="r" b="b"/>
              <a:pathLst>
                <a:path w="1174" h="13">
                  <a:moveTo>
                    <a:pt x="0" y="0"/>
                  </a:moveTo>
                  <a:lnTo>
                    <a:pt x="1174" y="0"/>
                  </a:lnTo>
                  <a:lnTo>
                    <a:pt x="1172" y="7"/>
                  </a:lnTo>
                  <a:lnTo>
                    <a:pt x="1172" y="13"/>
                  </a:lnTo>
                  <a:lnTo>
                    <a:pt x="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EBE2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69" name="Freeform 653"/>
            <p:cNvSpPr>
              <a:spLocks/>
            </p:cNvSpPr>
            <p:nvPr/>
          </p:nvSpPr>
          <p:spPr bwMode="auto">
            <a:xfrm>
              <a:off x="1537" y="3201"/>
              <a:ext cx="1170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0" y="0"/>
                </a:cxn>
                <a:cxn ang="0">
                  <a:pos x="1170" y="6"/>
                </a:cxn>
                <a:cxn ang="0">
                  <a:pos x="1168" y="12"/>
                </a:cxn>
                <a:cxn ang="0">
                  <a:pos x="1" y="12"/>
                </a:cxn>
                <a:cxn ang="0">
                  <a:pos x="0" y="0"/>
                </a:cxn>
              </a:cxnLst>
              <a:rect l="0" t="0" r="r" b="b"/>
              <a:pathLst>
                <a:path w="1170" h="12">
                  <a:moveTo>
                    <a:pt x="0" y="0"/>
                  </a:moveTo>
                  <a:lnTo>
                    <a:pt x="1170" y="0"/>
                  </a:lnTo>
                  <a:lnTo>
                    <a:pt x="1170" y="6"/>
                  </a:lnTo>
                  <a:lnTo>
                    <a:pt x="1168" y="12"/>
                  </a:lnTo>
                  <a:lnTo>
                    <a:pt x="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FBE2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0" name="Freeform 654"/>
            <p:cNvSpPr>
              <a:spLocks/>
            </p:cNvSpPr>
            <p:nvPr/>
          </p:nvSpPr>
          <p:spPr bwMode="auto">
            <a:xfrm>
              <a:off x="1537" y="3207"/>
              <a:ext cx="1170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0" y="0"/>
                </a:cxn>
                <a:cxn ang="0">
                  <a:pos x="1168" y="6"/>
                </a:cxn>
                <a:cxn ang="0">
                  <a:pos x="1166" y="11"/>
                </a:cxn>
                <a:cxn ang="0">
                  <a:pos x="3" y="11"/>
                </a:cxn>
                <a:cxn ang="0">
                  <a:pos x="1" y="6"/>
                </a:cxn>
                <a:cxn ang="0">
                  <a:pos x="0" y="0"/>
                </a:cxn>
              </a:cxnLst>
              <a:rect l="0" t="0" r="r" b="b"/>
              <a:pathLst>
                <a:path w="1170" h="11">
                  <a:moveTo>
                    <a:pt x="0" y="0"/>
                  </a:moveTo>
                  <a:lnTo>
                    <a:pt x="1170" y="0"/>
                  </a:lnTo>
                  <a:lnTo>
                    <a:pt x="1168" y="6"/>
                  </a:lnTo>
                  <a:lnTo>
                    <a:pt x="1166" y="11"/>
                  </a:lnTo>
                  <a:lnTo>
                    <a:pt x="3" y="11"/>
                  </a:lnTo>
                  <a:lnTo>
                    <a:pt x="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8FBF24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1" name="Freeform 655"/>
            <p:cNvSpPr>
              <a:spLocks/>
            </p:cNvSpPr>
            <p:nvPr/>
          </p:nvSpPr>
          <p:spPr bwMode="auto">
            <a:xfrm>
              <a:off x="1538" y="3213"/>
              <a:ext cx="1167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7" y="0"/>
                </a:cxn>
                <a:cxn ang="0">
                  <a:pos x="1165" y="5"/>
                </a:cxn>
                <a:cxn ang="0">
                  <a:pos x="1163" y="11"/>
                </a:cxn>
                <a:cxn ang="0">
                  <a:pos x="4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167" h="11">
                  <a:moveTo>
                    <a:pt x="0" y="0"/>
                  </a:moveTo>
                  <a:lnTo>
                    <a:pt x="1167" y="0"/>
                  </a:lnTo>
                  <a:lnTo>
                    <a:pt x="1165" y="5"/>
                  </a:lnTo>
                  <a:lnTo>
                    <a:pt x="1163" y="11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90BF2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2" name="Freeform 656"/>
            <p:cNvSpPr>
              <a:spLocks/>
            </p:cNvSpPr>
            <p:nvPr/>
          </p:nvSpPr>
          <p:spPr bwMode="auto">
            <a:xfrm>
              <a:off x="1540" y="3218"/>
              <a:ext cx="116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3" y="0"/>
                </a:cxn>
                <a:cxn ang="0">
                  <a:pos x="1161" y="6"/>
                </a:cxn>
                <a:cxn ang="0">
                  <a:pos x="1161" y="12"/>
                </a:cxn>
                <a:cxn ang="0">
                  <a:pos x="2" y="12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163" h="12">
                  <a:moveTo>
                    <a:pt x="0" y="0"/>
                  </a:moveTo>
                  <a:lnTo>
                    <a:pt x="1163" y="0"/>
                  </a:lnTo>
                  <a:lnTo>
                    <a:pt x="1161" y="6"/>
                  </a:lnTo>
                  <a:lnTo>
                    <a:pt x="1161" y="12"/>
                  </a:lnTo>
                  <a:lnTo>
                    <a:pt x="2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91C02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3" name="Freeform 657"/>
            <p:cNvSpPr>
              <a:spLocks/>
            </p:cNvSpPr>
            <p:nvPr/>
          </p:nvSpPr>
          <p:spPr bwMode="auto">
            <a:xfrm>
              <a:off x="1542" y="3224"/>
              <a:ext cx="1159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59" y="0"/>
                </a:cxn>
                <a:cxn ang="0">
                  <a:pos x="1159" y="6"/>
                </a:cxn>
                <a:cxn ang="0">
                  <a:pos x="1157" y="12"/>
                </a:cxn>
                <a:cxn ang="0">
                  <a:pos x="2" y="12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1159" h="12">
                  <a:moveTo>
                    <a:pt x="0" y="0"/>
                  </a:moveTo>
                  <a:lnTo>
                    <a:pt x="1159" y="0"/>
                  </a:lnTo>
                  <a:lnTo>
                    <a:pt x="1159" y="6"/>
                  </a:lnTo>
                  <a:lnTo>
                    <a:pt x="1157" y="12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91C023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4" name="Freeform 658"/>
            <p:cNvSpPr>
              <a:spLocks/>
            </p:cNvSpPr>
            <p:nvPr/>
          </p:nvSpPr>
          <p:spPr bwMode="auto">
            <a:xfrm>
              <a:off x="1542" y="3230"/>
              <a:ext cx="115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59" y="0"/>
                </a:cxn>
                <a:cxn ang="0">
                  <a:pos x="1157" y="6"/>
                </a:cxn>
                <a:cxn ang="0">
                  <a:pos x="1157" y="11"/>
                </a:cxn>
                <a:cxn ang="0">
                  <a:pos x="4" y="11"/>
                </a:cxn>
                <a:cxn ang="0">
                  <a:pos x="2" y="6"/>
                </a:cxn>
                <a:cxn ang="0">
                  <a:pos x="0" y="0"/>
                </a:cxn>
              </a:cxnLst>
              <a:rect l="0" t="0" r="r" b="b"/>
              <a:pathLst>
                <a:path w="1159" h="11">
                  <a:moveTo>
                    <a:pt x="0" y="0"/>
                  </a:moveTo>
                  <a:lnTo>
                    <a:pt x="1159" y="0"/>
                  </a:lnTo>
                  <a:lnTo>
                    <a:pt x="1157" y="6"/>
                  </a:lnTo>
                  <a:lnTo>
                    <a:pt x="1157" y="11"/>
                  </a:lnTo>
                  <a:lnTo>
                    <a:pt x="4" y="11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92C02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9875" name="Freeform 659"/>
            <p:cNvSpPr>
              <a:spLocks/>
            </p:cNvSpPr>
            <p:nvPr/>
          </p:nvSpPr>
          <p:spPr bwMode="auto">
            <a:xfrm>
              <a:off x="1544" y="3236"/>
              <a:ext cx="1155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55" y="0"/>
                </a:cxn>
                <a:cxn ang="0">
                  <a:pos x="1155" y="5"/>
                </a:cxn>
                <a:cxn ang="0">
                  <a:pos x="1153" y="11"/>
                </a:cxn>
                <a:cxn ang="0">
                  <a:pos x="2" y="11"/>
                </a:cxn>
                <a:cxn ang="0">
                  <a:pos x="2" y="5"/>
                </a:cxn>
                <a:cxn ang="0">
                  <a:pos x="0" y="0"/>
                </a:cxn>
              </a:cxnLst>
              <a:rect l="0" t="0" r="r" b="b"/>
              <a:pathLst>
                <a:path w="1155" h="11">
                  <a:moveTo>
                    <a:pt x="0" y="0"/>
                  </a:moveTo>
                  <a:lnTo>
                    <a:pt x="1155" y="0"/>
                  </a:lnTo>
                  <a:lnTo>
                    <a:pt x="1155" y="5"/>
                  </a:lnTo>
                  <a:lnTo>
                    <a:pt x="1153" y="11"/>
                  </a:lnTo>
                  <a:lnTo>
                    <a:pt x="2" y="11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xmlns:mc="http://schemas.openxmlformats.org/markup-compatibility/2006" xmlns:a14="http://schemas.microsoft.com/office/drawing/2010/main" val="93C122" mc:Ignorable="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9877" name="Freeform 661"/>
          <p:cNvSpPr>
            <a:spLocks/>
          </p:cNvSpPr>
          <p:nvPr/>
        </p:nvSpPr>
        <p:spPr bwMode="auto">
          <a:xfrm>
            <a:off x="2454275" y="5145088"/>
            <a:ext cx="1830388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53" y="0"/>
              </a:cxn>
              <a:cxn ang="0">
                <a:pos x="1151" y="6"/>
              </a:cxn>
              <a:cxn ang="0">
                <a:pos x="1149" y="12"/>
              </a:cxn>
              <a:cxn ang="0">
                <a:pos x="2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53" h="12">
                <a:moveTo>
                  <a:pt x="0" y="0"/>
                </a:moveTo>
                <a:lnTo>
                  <a:pt x="1153" y="0"/>
                </a:lnTo>
                <a:lnTo>
                  <a:pt x="1151" y="6"/>
                </a:lnTo>
                <a:lnTo>
                  <a:pt x="1149" y="12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3C12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78" name="Freeform 662"/>
          <p:cNvSpPr>
            <a:spLocks/>
          </p:cNvSpPr>
          <p:nvPr/>
        </p:nvSpPr>
        <p:spPr bwMode="auto">
          <a:xfrm>
            <a:off x="2454275" y="5154613"/>
            <a:ext cx="1827213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51" y="0"/>
              </a:cxn>
              <a:cxn ang="0">
                <a:pos x="1149" y="6"/>
              </a:cxn>
              <a:cxn ang="0">
                <a:pos x="1149" y="14"/>
              </a:cxn>
              <a:cxn ang="0">
                <a:pos x="4" y="14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51" h="14">
                <a:moveTo>
                  <a:pt x="0" y="0"/>
                </a:moveTo>
                <a:lnTo>
                  <a:pt x="1151" y="0"/>
                </a:lnTo>
                <a:lnTo>
                  <a:pt x="1149" y="6"/>
                </a:lnTo>
                <a:lnTo>
                  <a:pt x="1149" y="14"/>
                </a:lnTo>
                <a:lnTo>
                  <a:pt x="4" y="14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4C12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79" name="Freeform 663"/>
          <p:cNvSpPr>
            <a:spLocks/>
          </p:cNvSpPr>
          <p:nvPr/>
        </p:nvSpPr>
        <p:spPr bwMode="auto">
          <a:xfrm>
            <a:off x="2457450" y="5164138"/>
            <a:ext cx="1820863" cy="206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47" y="0"/>
              </a:cxn>
              <a:cxn ang="0">
                <a:pos x="1147" y="6"/>
              </a:cxn>
              <a:cxn ang="0">
                <a:pos x="1147" y="10"/>
              </a:cxn>
              <a:cxn ang="0">
                <a:pos x="1147" y="13"/>
              </a:cxn>
              <a:cxn ang="0">
                <a:pos x="2" y="13"/>
              </a:cxn>
              <a:cxn ang="0">
                <a:pos x="2" y="8"/>
              </a:cxn>
              <a:cxn ang="0">
                <a:pos x="0" y="0"/>
              </a:cxn>
            </a:cxnLst>
            <a:rect l="0" t="0" r="r" b="b"/>
            <a:pathLst>
              <a:path w="1147" h="13">
                <a:moveTo>
                  <a:pt x="0" y="0"/>
                </a:moveTo>
                <a:lnTo>
                  <a:pt x="1147" y="0"/>
                </a:lnTo>
                <a:lnTo>
                  <a:pt x="1147" y="6"/>
                </a:lnTo>
                <a:lnTo>
                  <a:pt x="1147" y="10"/>
                </a:lnTo>
                <a:lnTo>
                  <a:pt x="1147" y="13"/>
                </a:lnTo>
                <a:lnTo>
                  <a:pt x="2" y="13"/>
                </a:lnTo>
                <a:lnTo>
                  <a:pt x="2" y="8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5C22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0" name="Freeform 664"/>
          <p:cNvSpPr>
            <a:spLocks/>
          </p:cNvSpPr>
          <p:nvPr/>
        </p:nvSpPr>
        <p:spPr bwMode="auto">
          <a:xfrm>
            <a:off x="2460625" y="5176838"/>
            <a:ext cx="1817688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45" y="0"/>
              </a:cxn>
              <a:cxn ang="0">
                <a:pos x="1145" y="2"/>
              </a:cxn>
              <a:cxn ang="0">
                <a:pos x="1143" y="7"/>
              </a:cxn>
              <a:cxn ang="0">
                <a:pos x="1143" y="11"/>
              </a:cxn>
              <a:cxn ang="0">
                <a:pos x="2" y="11"/>
              </a:cxn>
              <a:cxn ang="0">
                <a:pos x="0" y="5"/>
              </a:cxn>
              <a:cxn ang="0">
                <a:pos x="0" y="0"/>
              </a:cxn>
            </a:cxnLst>
            <a:rect l="0" t="0" r="r" b="b"/>
            <a:pathLst>
              <a:path w="1145" h="11">
                <a:moveTo>
                  <a:pt x="0" y="0"/>
                </a:moveTo>
                <a:lnTo>
                  <a:pt x="1145" y="0"/>
                </a:lnTo>
                <a:lnTo>
                  <a:pt x="1145" y="2"/>
                </a:lnTo>
                <a:lnTo>
                  <a:pt x="1143" y="7"/>
                </a:lnTo>
                <a:lnTo>
                  <a:pt x="1143" y="11"/>
                </a:lnTo>
                <a:lnTo>
                  <a:pt x="2" y="11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5C22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1" name="Freeform 665"/>
          <p:cNvSpPr>
            <a:spLocks/>
          </p:cNvSpPr>
          <p:nvPr/>
        </p:nvSpPr>
        <p:spPr bwMode="auto">
          <a:xfrm>
            <a:off x="2460625" y="5184775"/>
            <a:ext cx="1817688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45" y="0"/>
              </a:cxn>
              <a:cxn ang="0">
                <a:pos x="1143" y="6"/>
              </a:cxn>
              <a:cxn ang="0">
                <a:pos x="1143" y="12"/>
              </a:cxn>
              <a:cxn ang="0">
                <a:pos x="4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45" h="12">
                <a:moveTo>
                  <a:pt x="0" y="0"/>
                </a:moveTo>
                <a:lnTo>
                  <a:pt x="1145" y="0"/>
                </a:lnTo>
                <a:lnTo>
                  <a:pt x="1143" y="6"/>
                </a:lnTo>
                <a:lnTo>
                  <a:pt x="1143" y="12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5C32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2" name="Freeform 666"/>
          <p:cNvSpPr>
            <a:spLocks/>
          </p:cNvSpPr>
          <p:nvPr/>
        </p:nvSpPr>
        <p:spPr bwMode="auto">
          <a:xfrm>
            <a:off x="2463800" y="5194300"/>
            <a:ext cx="1811338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41" y="0"/>
              </a:cxn>
              <a:cxn ang="0">
                <a:pos x="1141" y="6"/>
              </a:cxn>
              <a:cxn ang="0">
                <a:pos x="1140" y="12"/>
              </a:cxn>
              <a:cxn ang="0">
                <a:pos x="2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41" h="12">
                <a:moveTo>
                  <a:pt x="0" y="0"/>
                </a:moveTo>
                <a:lnTo>
                  <a:pt x="1141" y="0"/>
                </a:lnTo>
                <a:lnTo>
                  <a:pt x="1141" y="6"/>
                </a:lnTo>
                <a:lnTo>
                  <a:pt x="1140" y="12"/>
                </a:lnTo>
                <a:lnTo>
                  <a:pt x="2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C32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3" name="Freeform 667"/>
          <p:cNvSpPr>
            <a:spLocks/>
          </p:cNvSpPr>
          <p:nvPr/>
        </p:nvSpPr>
        <p:spPr bwMode="auto">
          <a:xfrm>
            <a:off x="2466975" y="5203825"/>
            <a:ext cx="1808163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9" y="0"/>
              </a:cxn>
              <a:cxn ang="0">
                <a:pos x="1138" y="6"/>
              </a:cxn>
              <a:cxn ang="0">
                <a:pos x="1138" y="11"/>
              </a:cxn>
              <a:cxn ang="0">
                <a:pos x="2" y="11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39" h="11">
                <a:moveTo>
                  <a:pt x="0" y="0"/>
                </a:moveTo>
                <a:lnTo>
                  <a:pt x="1139" y="0"/>
                </a:lnTo>
                <a:lnTo>
                  <a:pt x="1138" y="6"/>
                </a:lnTo>
                <a:lnTo>
                  <a:pt x="1138" y="11"/>
                </a:lnTo>
                <a:lnTo>
                  <a:pt x="2" y="11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6C32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4" name="Freeform 668"/>
          <p:cNvSpPr>
            <a:spLocks/>
          </p:cNvSpPr>
          <p:nvPr/>
        </p:nvSpPr>
        <p:spPr bwMode="auto">
          <a:xfrm>
            <a:off x="2466975" y="5213350"/>
            <a:ext cx="1806575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8" y="0"/>
              </a:cxn>
              <a:cxn ang="0">
                <a:pos x="1138" y="5"/>
              </a:cxn>
              <a:cxn ang="0">
                <a:pos x="1136" y="11"/>
              </a:cxn>
              <a:cxn ang="0">
                <a:pos x="2" y="11"/>
              </a:cxn>
              <a:cxn ang="0">
                <a:pos x="2" y="5"/>
              </a:cxn>
              <a:cxn ang="0">
                <a:pos x="0" y="0"/>
              </a:cxn>
            </a:cxnLst>
            <a:rect l="0" t="0" r="r" b="b"/>
            <a:pathLst>
              <a:path w="1138" h="11">
                <a:moveTo>
                  <a:pt x="0" y="0"/>
                </a:moveTo>
                <a:lnTo>
                  <a:pt x="1138" y="0"/>
                </a:lnTo>
                <a:lnTo>
                  <a:pt x="1138" y="5"/>
                </a:lnTo>
                <a:lnTo>
                  <a:pt x="1136" y="11"/>
                </a:lnTo>
                <a:lnTo>
                  <a:pt x="2" y="11"/>
                </a:lnTo>
                <a:lnTo>
                  <a:pt x="2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7C31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5" name="Freeform 669"/>
          <p:cNvSpPr>
            <a:spLocks/>
          </p:cNvSpPr>
          <p:nvPr/>
        </p:nvSpPr>
        <p:spPr bwMode="auto">
          <a:xfrm>
            <a:off x="2470150" y="5221288"/>
            <a:ext cx="1803400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6" y="0"/>
              </a:cxn>
              <a:cxn ang="0">
                <a:pos x="1134" y="6"/>
              </a:cxn>
              <a:cxn ang="0">
                <a:pos x="1134" y="12"/>
              </a:cxn>
              <a:cxn ang="0">
                <a:pos x="2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36" h="12">
                <a:moveTo>
                  <a:pt x="0" y="0"/>
                </a:moveTo>
                <a:lnTo>
                  <a:pt x="1136" y="0"/>
                </a:lnTo>
                <a:lnTo>
                  <a:pt x="1134" y="6"/>
                </a:lnTo>
                <a:lnTo>
                  <a:pt x="1134" y="12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8C41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6" name="Freeform 670"/>
          <p:cNvSpPr>
            <a:spLocks/>
          </p:cNvSpPr>
          <p:nvPr/>
        </p:nvSpPr>
        <p:spPr bwMode="auto">
          <a:xfrm>
            <a:off x="2470150" y="5230813"/>
            <a:ext cx="180022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4" y="0"/>
              </a:cxn>
              <a:cxn ang="0">
                <a:pos x="1134" y="6"/>
              </a:cxn>
              <a:cxn ang="0">
                <a:pos x="1132" y="12"/>
              </a:cxn>
              <a:cxn ang="0">
                <a:pos x="2" y="12"/>
              </a:cxn>
              <a:cxn ang="0">
                <a:pos x="2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34" h="12">
                <a:moveTo>
                  <a:pt x="0" y="0"/>
                </a:moveTo>
                <a:lnTo>
                  <a:pt x="1134" y="0"/>
                </a:lnTo>
                <a:lnTo>
                  <a:pt x="1134" y="6"/>
                </a:lnTo>
                <a:lnTo>
                  <a:pt x="1132" y="12"/>
                </a:lnTo>
                <a:lnTo>
                  <a:pt x="2" y="12"/>
                </a:lnTo>
                <a:lnTo>
                  <a:pt x="2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8C41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7" name="Freeform 671"/>
          <p:cNvSpPr>
            <a:spLocks/>
          </p:cNvSpPr>
          <p:nvPr/>
        </p:nvSpPr>
        <p:spPr bwMode="auto">
          <a:xfrm>
            <a:off x="2473325" y="5240338"/>
            <a:ext cx="1797050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2" y="0"/>
              </a:cxn>
              <a:cxn ang="0">
                <a:pos x="1130" y="6"/>
              </a:cxn>
              <a:cxn ang="0">
                <a:pos x="1130" y="11"/>
              </a:cxn>
              <a:cxn ang="0">
                <a:pos x="2" y="11"/>
              </a:cxn>
              <a:cxn ang="0">
                <a:pos x="0" y="10"/>
              </a:cxn>
              <a:cxn ang="0">
                <a:pos x="0" y="6"/>
              </a:cxn>
              <a:cxn ang="0">
                <a:pos x="0" y="4"/>
              </a:cxn>
              <a:cxn ang="0">
                <a:pos x="0" y="0"/>
              </a:cxn>
            </a:cxnLst>
            <a:rect l="0" t="0" r="r" b="b"/>
            <a:pathLst>
              <a:path w="1132" h="11">
                <a:moveTo>
                  <a:pt x="0" y="0"/>
                </a:moveTo>
                <a:lnTo>
                  <a:pt x="1132" y="0"/>
                </a:lnTo>
                <a:lnTo>
                  <a:pt x="1130" y="6"/>
                </a:lnTo>
                <a:lnTo>
                  <a:pt x="1130" y="11"/>
                </a:lnTo>
                <a:lnTo>
                  <a:pt x="2" y="11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9C51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8" name="Freeform 672"/>
          <p:cNvSpPr>
            <a:spLocks/>
          </p:cNvSpPr>
          <p:nvPr/>
        </p:nvSpPr>
        <p:spPr bwMode="auto">
          <a:xfrm>
            <a:off x="2473325" y="5249863"/>
            <a:ext cx="1793875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30" y="0"/>
              </a:cxn>
              <a:cxn ang="0">
                <a:pos x="1130" y="5"/>
              </a:cxn>
              <a:cxn ang="0">
                <a:pos x="1128" y="11"/>
              </a:cxn>
              <a:cxn ang="0">
                <a:pos x="2" y="11"/>
              </a:cxn>
              <a:cxn ang="0">
                <a:pos x="2" y="5"/>
              </a:cxn>
              <a:cxn ang="0">
                <a:pos x="0" y="0"/>
              </a:cxn>
            </a:cxnLst>
            <a:rect l="0" t="0" r="r" b="b"/>
            <a:pathLst>
              <a:path w="1130" h="11">
                <a:moveTo>
                  <a:pt x="0" y="0"/>
                </a:moveTo>
                <a:lnTo>
                  <a:pt x="1130" y="0"/>
                </a:lnTo>
                <a:lnTo>
                  <a:pt x="1130" y="5"/>
                </a:lnTo>
                <a:lnTo>
                  <a:pt x="1128" y="11"/>
                </a:lnTo>
                <a:lnTo>
                  <a:pt x="2" y="11"/>
                </a:lnTo>
                <a:lnTo>
                  <a:pt x="2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AC61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89" name="Freeform 673"/>
          <p:cNvSpPr>
            <a:spLocks/>
          </p:cNvSpPr>
          <p:nvPr/>
        </p:nvSpPr>
        <p:spPr bwMode="auto">
          <a:xfrm>
            <a:off x="2476500" y="5257800"/>
            <a:ext cx="1790700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8" y="0"/>
              </a:cxn>
              <a:cxn ang="0">
                <a:pos x="1126" y="6"/>
              </a:cxn>
              <a:cxn ang="0">
                <a:pos x="1124" y="14"/>
              </a:cxn>
              <a:cxn ang="0">
                <a:pos x="0" y="14"/>
              </a:cxn>
              <a:cxn ang="0">
                <a:pos x="0" y="8"/>
              </a:cxn>
              <a:cxn ang="0">
                <a:pos x="0" y="0"/>
              </a:cxn>
            </a:cxnLst>
            <a:rect l="0" t="0" r="r" b="b"/>
            <a:pathLst>
              <a:path w="1128" h="14">
                <a:moveTo>
                  <a:pt x="0" y="0"/>
                </a:moveTo>
                <a:lnTo>
                  <a:pt x="1128" y="0"/>
                </a:lnTo>
                <a:lnTo>
                  <a:pt x="1126" y="6"/>
                </a:lnTo>
                <a:lnTo>
                  <a:pt x="1124" y="14"/>
                </a:lnTo>
                <a:lnTo>
                  <a:pt x="0" y="14"/>
                </a:lnTo>
                <a:lnTo>
                  <a:pt x="0" y="8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AC61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0" name="Freeform 674"/>
          <p:cNvSpPr>
            <a:spLocks/>
          </p:cNvSpPr>
          <p:nvPr/>
        </p:nvSpPr>
        <p:spPr bwMode="auto">
          <a:xfrm>
            <a:off x="2476500" y="5267325"/>
            <a:ext cx="1787525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6" y="0"/>
              </a:cxn>
              <a:cxn ang="0">
                <a:pos x="1124" y="8"/>
              </a:cxn>
              <a:cxn ang="0">
                <a:pos x="1124" y="14"/>
              </a:cxn>
              <a:cxn ang="0">
                <a:pos x="1" y="14"/>
              </a:cxn>
              <a:cxn ang="0">
                <a:pos x="0" y="8"/>
              </a:cxn>
              <a:cxn ang="0">
                <a:pos x="0" y="0"/>
              </a:cxn>
            </a:cxnLst>
            <a:rect l="0" t="0" r="r" b="b"/>
            <a:pathLst>
              <a:path w="1126" h="14">
                <a:moveTo>
                  <a:pt x="0" y="0"/>
                </a:moveTo>
                <a:lnTo>
                  <a:pt x="1126" y="0"/>
                </a:lnTo>
                <a:lnTo>
                  <a:pt x="1124" y="8"/>
                </a:lnTo>
                <a:lnTo>
                  <a:pt x="1124" y="14"/>
                </a:lnTo>
                <a:lnTo>
                  <a:pt x="1" y="14"/>
                </a:lnTo>
                <a:lnTo>
                  <a:pt x="0" y="8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CC61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1" name="Freeform 675"/>
          <p:cNvSpPr>
            <a:spLocks/>
          </p:cNvSpPr>
          <p:nvPr/>
        </p:nvSpPr>
        <p:spPr bwMode="auto">
          <a:xfrm>
            <a:off x="2476500" y="5280025"/>
            <a:ext cx="1784350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4" y="0"/>
              </a:cxn>
              <a:cxn ang="0">
                <a:pos x="1124" y="6"/>
              </a:cxn>
              <a:cxn ang="0">
                <a:pos x="1122" y="11"/>
              </a:cxn>
              <a:cxn ang="0">
                <a:pos x="1" y="11"/>
              </a:cxn>
              <a:cxn ang="0">
                <a:pos x="1" y="6"/>
              </a:cxn>
              <a:cxn ang="0">
                <a:pos x="0" y="0"/>
              </a:cxn>
            </a:cxnLst>
            <a:rect l="0" t="0" r="r" b="b"/>
            <a:pathLst>
              <a:path w="1124" h="11">
                <a:moveTo>
                  <a:pt x="0" y="0"/>
                </a:moveTo>
                <a:lnTo>
                  <a:pt x="1124" y="0"/>
                </a:lnTo>
                <a:lnTo>
                  <a:pt x="1124" y="6"/>
                </a:lnTo>
                <a:lnTo>
                  <a:pt x="1122" y="11"/>
                </a:lnTo>
                <a:lnTo>
                  <a:pt x="1" y="11"/>
                </a:lnTo>
                <a:lnTo>
                  <a:pt x="1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DC61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2" name="Freeform 676"/>
          <p:cNvSpPr>
            <a:spLocks/>
          </p:cNvSpPr>
          <p:nvPr/>
        </p:nvSpPr>
        <p:spPr bwMode="auto">
          <a:xfrm>
            <a:off x="2478088" y="5289550"/>
            <a:ext cx="1782762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3" y="0"/>
              </a:cxn>
              <a:cxn ang="0">
                <a:pos x="1121" y="5"/>
              </a:cxn>
              <a:cxn ang="0">
                <a:pos x="1119" y="11"/>
              </a:cxn>
              <a:cxn ang="0">
                <a:pos x="2" y="11"/>
              </a:cxn>
              <a:cxn ang="0">
                <a:pos x="0" y="5"/>
              </a:cxn>
              <a:cxn ang="0">
                <a:pos x="0" y="0"/>
              </a:cxn>
            </a:cxnLst>
            <a:rect l="0" t="0" r="r" b="b"/>
            <a:pathLst>
              <a:path w="1123" h="11">
                <a:moveTo>
                  <a:pt x="0" y="0"/>
                </a:moveTo>
                <a:lnTo>
                  <a:pt x="1123" y="0"/>
                </a:lnTo>
                <a:lnTo>
                  <a:pt x="1121" y="5"/>
                </a:lnTo>
                <a:lnTo>
                  <a:pt x="1119" y="11"/>
                </a:lnTo>
                <a:lnTo>
                  <a:pt x="2" y="11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CC71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3" name="Freeform 677"/>
          <p:cNvSpPr>
            <a:spLocks/>
          </p:cNvSpPr>
          <p:nvPr/>
        </p:nvSpPr>
        <p:spPr bwMode="auto">
          <a:xfrm>
            <a:off x="2478088" y="5297488"/>
            <a:ext cx="1779587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1" y="0"/>
              </a:cxn>
              <a:cxn ang="0">
                <a:pos x="1119" y="6"/>
              </a:cxn>
              <a:cxn ang="0">
                <a:pos x="1119" y="12"/>
              </a:cxn>
              <a:cxn ang="0">
                <a:pos x="2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21" h="12">
                <a:moveTo>
                  <a:pt x="0" y="0"/>
                </a:moveTo>
                <a:lnTo>
                  <a:pt x="1121" y="0"/>
                </a:lnTo>
                <a:lnTo>
                  <a:pt x="1119" y="6"/>
                </a:lnTo>
                <a:lnTo>
                  <a:pt x="1119" y="12"/>
                </a:lnTo>
                <a:lnTo>
                  <a:pt x="2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DC81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4" name="Freeform 678"/>
          <p:cNvSpPr>
            <a:spLocks/>
          </p:cNvSpPr>
          <p:nvPr/>
        </p:nvSpPr>
        <p:spPr bwMode="auto">
          <a:xfrm>
            <a:off x="2481263" y="5307013"/>
            <a:ext cx="1773237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17" y="0"/>
              </a:cxn>
              <a:cxn ang="0">
                <a:pos x="1117" y="6"/>
              </a:cxn>
              <a:cxn ang="0">
                <a:pos x="1115" y="12"/>
              </a:cxn>
              <a:cxn ang="0">
                <a:pos x="0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17" h="12">
                <a:moveTo>
                  <a:pt x="0" y="0"/>
                </a:moveTo>
                <a:lnTo>
                  <a:pt x="1117" y="0"/>
                </a:lnTo>
                <a:lnTo>
                  <a:pt x="1117" y="6"/>
                </a:lnTo>
                <a:lnTo>
                  <a:pt x="1115" y="12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DC81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5" name="Freeform 679"/>
          <p:cNvSpPr>
            <a:spLocks/>
          </p:cNvSpPr>
          <p:nvPr/>
        </p:nvSpPr>
        <p:spPr bwMode="auto">
          <a:xfrm>
            <a:off x="2481263" y="5316538"/>
            <a:ext cx="1773237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17" y="0"/>
              </a:cxn>
              <a:cxn ang="0">
                <a:pos x="1115" y="6"/>
              </a:cxn>
              <a:cxn ang="0">
                <a:pos x="1113" y="11"/>
              </a:cxn>
              <a:cxn ang="0">
                <a:pos x="0" y="11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17" h="11">
                <a:moveTo>
                  <a:pt x="0" y="0"/>
                </a:moveTo>
                <a:lnTo>
                  <a:pt x="1117" y="0"/>
                </a:lnTo>
                <a:lnTo>
                  <a:pt x="1115" y="6"/>
                </a:lnTo>
                <a:lnTo>
                  <a:pt x="1113" y="11"/>
                </a:lnTo>
                <a:lnTo>
                  <a:pt x="0" y="11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FC81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6" name="Freeform 680"/>
          <p:cNvSpPr>
            <a:spLocks/>
          </p:cNvSpPr>
          <p:nvPr/>
        </p:nvSpPr>
        <p:spPr bwMode="auto">
          <a:xfrm>
            <a:off x="2481263" y="5326063"/>
            <a:ext cx="1770062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15" y="0"/>
              </a:cxn>
              <a:cxn ang="0">
                <a:pos x="1113" y="5"/>
              </a:cxn>
              <a:cxn ang="0">
                <a:pos x="1113" y="11"/>
              </a:cxn>
              <a:cxn ang="0">
                <a:pos x="2" y="11"/>
              </a:cxn>
              <a:cxn ang="0">
                <a:pos x="0" y="5"/>
              </a:cxn>
              <a:cxn ang="0">
                <a:pos x="0" y="0"/>
              </a:cxn>
            </a:cxnLst>
            <a:rect l="0" t="0" r="r" b="b"/>
            <a:pathLst>
              <a:path w="1115" h="11">
                <a:moveTo>
                  <a:pt x="0" y="0"/>
                </a:moveTo>
                <a:lnTo>
                  <a:pt x="1115" y="0"/>
                </a:lnTo>
                <a:lnTo>
                  <a:pt x="1113" y="5"/>
                </a:lnTo>
                <a:lnTo>
                  <a:pt x="1113" y="11"/>
                </a:lnTo>
                <a:lnTo>
                  <a:pt x="2" y="11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0C81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7" name="Freeform 681"/>
          <p:cNvSpPr>
            <a:spLocks/>
          </p:cNvSpPr>
          <p:nvPr/>
        </p:nvSpPr>
        <p:spPr bwMode="auto">
          <a:xfrm>
            <a:off x="2481263" y="5334000"/>
            <a:ext cx="1766887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13" y="0"/>
              </a:cxn>
              <a:cxn ang="0">
                <a:pos x="1113" y="6"/>
              </a:cxn>
              <a:cxn ang="0">
                <a:pos x="1111" y="12"/>
              </a:cxn>
              <a:cxn ang="0">
                <a:pos x="2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113" h="12">
                <a:moveTo>
                  <a:pt x="0" y="0"/>
                </a:moveTo>
                <a:lnTo>
                  <a:pt x="1113" y="0"/>
                </a:lnTo>
                <a:lnTo>
                  <a:pt x="1113" y="6"/>
                </a:lnTo>
                <a:lnTo>
                  <a:pt x="1111" y="12"/>
                </a:lnTo>
                <a:lnTo>
                  <a:pt x="2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FC91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8" name="Freeform 682"/>
          <p:cNvSpPr>
            <a:spLocks/>
          </p:cNvSpPr>
          <p:nvPr/>
        </p:nvSpPr>
        <p:spPr bwMode="auto">
          <a:xfrm>
            <a:off x="2484438" y="5343525"/>
            <a:ext cx="1763712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11" y="0"/>
              </a:cxn>
              <a:cxn ang="0">
                <a:pos x="1109" y="6"/>
              </a:cxn>
              <a:cxn ang="0">
                <a:pos x="1107" y="12"/>
              </a:cxn>
              <a:cxn ang="0">
                <a:pos x="0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11" h="12">
                <a:moveTo>
                  <a:pt x="0" y="0"/>
                </a:moveTo>
                <a:lnTo>
                  <a:pt x="1111" y="0"/>
                </a:lnTo>
                <a:lnTo>
                  <a:pt x="1109" y="6"/>
                </a:lnTo>
                <a:lnTo>
                  <a:pt x="1107" y="12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0CA1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899" name="Freeform 683"/>
          <p:cNvSpPr>
            <a:spLocks/>
          </p:cNvSpPr>
          <p:nvPr/>
        </p:nvSpPr>
        <p:spPr bwMode="auto">
          <a:xfrm>
            <a:off x="2484438" y="5353050"/>
            <a:ext cx="1760537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9" y="0"/>
              </a:cxn>
              <a:cxn ang="0">
                <a:pos x="1107" y="6"/>
              </a:cxn>
              <a:cxn ang="0">
                <a:pos x="1105" y="11"/>
              </a:cxn>
              <a:cxn ang="0">
                <a:pos x="0" y="11"/>
              </a:cxn>
              <a:cxn ang="0">
                <a:pos x="0" y="8"/>
              </a:cxn>
              <a:cxn ang="0">
                <a:pos x="0" y="0"/>
              </a:cxn>
            </a:cxnLst>
            <a:rect l="0" t="0" r="r" b="b"/>
            <a:pathLst>
              <a:path w="1109" h="11">
                <a:moveTo>
                  <a:pt x="0" y="0"/>
                </a:moveTo>
                <a:lnTo>
                  <a:pt x="1109" y="0"/>
                </a:lnTo>
                <a:lnTo>
                  <a:pt x="1107" y="6"/>
                </a:lnTo>
                <a:lnTo>
                  <a:pt x="1105" y="11"/>
                </a:lnTo>
                <a:lnTo>
                  <a:pt x="0" y="11"/>
                </a:lnTo>
                <a:lnTo>
                  <a:pt x="0" y="8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1CA1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0" name="Freeform 684"/>
          <p:cNvSpPr>
            <a:spLocks/>
          </p:cNvSpPr>
          <p:nvPr/>
        </p:nvSpPr>
        <p:spPr bwMode="auto">
          <a:xfrm>
            <a:off x="2484438" y="5362575"/>
            <a:ext cx="1757362" cy="206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7" y="0"/>
              </a:cxn>
              <a:cxn ang="0">
                <a:pos x="1105" y="7"/>
              </a:cxn>
              <a:cxn ang="0">
                <a:pos x="1104" y="13"/>
              </a:cxn>
              <a:cxn ang="0">
                <a:pos x="0" y="13"/>
              </a:cxn>
              <a:cxn ang="0">
                <a:pos x="0" y="7"/>
              </a:cxn>
              <a:cxn ang="0">
                <a:pos x="0" y="0"/>
              </a:cxn>
            </a:cxnLst>
            <a:rect l="0" t="0" r="r" b="b"/>
            <a:pathLst>
              <a:path w="1107" h="13">
                <a:moveTo>
                  <a:pt x="0" y="0"/>
                </a:moveTo>
                <a:lnTo>
                  <a:pt x="1107" y="0"/>
                </a:lnTo>
                <a:lnTo>
                  <a:pt x="1105" y="7"/>
                </a:lnTo>
                <a:lnTo>
                  <a:pt x="1104" y="13"/>
                </a:lnTo>
                <a:lnTo>
                  <a:pt x="0" y="13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1CA1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1" name="Freeform 685"/>
          <p:cNvSpPr>
            <a:spLocks/>
          </p:cNvSpPr>
          <p:nvPr/>
        </p:nvSpPr>
        <p:spPr bwMode="auto">
          <a:xfrm>
            <a:off x="2484438" y="5370513"/>
            <a:ext cx="1754187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5" y="0"/>
              </a:cxn>
              <a:cxn ang="0">
                <a:pos x="1104" y="8"/>
              </a:cxn>
              <a:cxn ang="0">
                <a:pos x="1102" y="14"/>
              </a:cxn>
              <a:cxn ang="0">
                <a:pos x="0" y="14"/>
              </a:cxn>
              <a:cxn ang="0">
                <a:pos x="0" y="8"/>
              </a:cxn>
              <a:cxn ang="0">
                <a:pos x="0" y="0"/>
              </a:cxn>
            </a:cxnLst>
            <a:rect l="0" t="0" r="r" b="b"/>
            <a:pathLst>
              <a:path w="1105" h="14">
                <a:moveTo>
                  <a:pt x="0" y="0"/>
                </a:moveTo>
                <a:lnTo>
                  <a:pt x="1105" y="0"/>
                </a:lnTo>
                <a:lnTo>
                  <a:pt x="1104" y="8"/>
                </a:lnTo>
                <a:lnTo>
                  <a:pt x="1102" y="14"/>
                </a:lnTo>
                <a:lnTo>
                  <a:pt x="0" y="14"/>
                </a:lnTo>
                <a:lnTo>
                  <a:pt x="0" y="8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2CA1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2" name="Freeform 686"/>
          <p:cNvSpPr>
            <a:spLocks/>
          </p:cNvSpPr>
          <p:nvPr/>
        </p:nvSpPr>
        <p:spPr bwMode="auto">
          <a:xfrm>
            <a:off x="2481263" y="5383213"/>
            <a:ext cx="1755775" cy="190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106" y="0"/>
              </a:cxn>
              <a:cxn ang="0">
                <a:pos x="1104" y="6"/>
              </a:cxn>
              <a:cxn ang="0">
                <a:pos x="1102" y="12"/>
              </a:cxn>
              <a:cxn ang="0">
                <a:pos x="0" y="12"/>
              </a:cxn>
              <a:cxn ang="0">
                <a:pos x="2" y="6"/>
              </a:cxn>
              <a:cxn ang="0">
                <a:pos x="2" y="0"/>
              </a:cxn>
            </a:cxnLst>
            <a:rect l="0" t="0" r="r" b="b"/>
            <a:pathLst>
              <a:path w="1106" h="12">
                <a:moveTo>
                  <a:pt x="2" y="0"/>
                </a:moveTo>
                <a:lnTo>
                  <a:pt x="1106" y="0"/>
                </a:lnTo>
                <a:lnTo>
                  <a:pt x="1104" y="6"/>
                </a:lnTo>
                <a:lnTo>
                  <a:pt x="1102" y="12"/>
                </a:lnTo>
                <a:lnTo>
                  <a:pt x="0" y="12"/>
                </a:lnTo>
                <a:lnTo>
                  <a:pt x="2" y="6"/>
                </a:lnTo>
                <a:lnTo>
                  <a:pt x="2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3CB16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3" name="Freeform 687"/>
          <p:cNvSpPr>
            <a:spLocks/>
          </p:cNvSpPr>
          <p:nvPr/>
        </p:nvSpPr>
        <p:spPr bwMode="auto">
          <a:xfrm>
            <a:off x="2481263" y="5392738"/>
            <a:ext cx="1752600" cy="1746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104" y="0"/>
              </a:cxn>
              <a:cxn ang="0">
                <a:pos x="1102" y="6"/>
              </a:cxn>
              <a:cxn ang="0">
                <a:pos x="1100" y="11"/>
              </a:cxn>
              <a:cxn ang="0">
                <a:pos x="0" y="11"/>
              </a:cxn>
              <a:cxn ang="0">
                <a:pos x="0" y="6"/>
              </a:cxn>
              <a:cxn ang="0">
                <a:pos x="2" y="0"/>
              </a:cxn>
            </a:cxnLst>
            <a:rect l="0" t="0" r="r" b="b"/>
            <a:pathLst>
              <a:path w="1104" h="11">
                <a:moveTo>
                  <a:pt x="2" y="0"/>
                </a:moveTo>
                <a:lnTo>
                  <a:pt x="1104" y="0"/>
                </a:lnTo>
                <a:lnTo>
                  <a:pt x="1102" y="6"/>
                </a:lnTo>
                <a:lnTo>
                  <a:pt x="1100" y="11"/>
                </a:lnTo>
                <a:lnTo>
                  <a:pt x="0" y="11"/>
                </a:lnTo>
                <a:lnTo>
                  <a:pt x="0" y="6"/>
                </a:lnTo>
                <a:lnTo>
                  <a:pt x="2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3CB16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4" name="Freeform 688"/>
          <p:cNvSpPr>
            <a:spLocks/>
          </p:cNvSpPr>
          <p:nvPr/>
        </p:nvSpPr>
        <p:spPr bwMode="auto">
          <a:xfrm>
            <a:off x="2481263" y="5402263"/>
            <a:ext cx="1749425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2" y="0"/>
              </a:cxn>
              <a:cxn ang="0">
                <a:pos x="1100" y="5"/>
              </a:cxn>
              <a:cxn ang="0">
                <a:pos x="1098" y="11"/>
              </a:cxn>
              <a:cxn ang="0">
                <a:pos x="0" y="11"/>
              </a:cxn>
              <a:cxn ang="0">
                <a:pos x="0" y="5"/>
              </a:cxn>
              <a:cxn ang="0">
                <a:pos x="0" y="0"/>
              </a:cxn>
            </a:cxnLst>
            <a:rect l="0" t="0" r="r" b="b"/>
            <a:pathLst>
              <a:path w="1102" h="11">
                <a:moveTo>
                  <a:pt x="0" y="0"/>
                </a:moveTo>
                <a:lnTo>
                  <a:pt x="1102" y="0"/>
                </a:lnTo>
                <a:lnTo>
                  <a:pt x="1100" y="5"/>
                </a:lnTo>
                <a:lnTo>
                  <a:pt x="1098" y="11"/>
                </a:lnTo>
                <a:lnTo>
                  <a:pt x="0" y="11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4CC1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5" name="Freeform 689"/>
          <p:cNvSpPr>
            <a:spLocks/>
          </p:cNvSpPr>
          <p:nvPr/>
        </p:nvSpPr>
        <p:spPr bwMode="auto">
          <a:xfrm>
            <a:off x="2481263" y="5410200"/>
            <a:ext cx="1746250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0" y="0"/>
              </a:cxn>
              <a:cxn ang="0">
                <a:pos x="1098" y="6"/>
              </a:cxn>
              <a:cxn ang="0">
                <a:pos x="1096" y="12"/>
              </a:cxn>
              <a:cxn ang="0">
                <a:pos x="2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100" h="12">
                <a:moveTo>
                  <a:pt x="0" y="0"/>
                </a:moveTo>
                <a:lnTo>
                  <a:pt x="1100" y="0"/>
                </a:lnTo>
                <a:lnTo>
                  <a:pt x="1098" y="6"/>
                </a:lnTo>
                <a:lnTo>
                  <a:pt x="1096" y="12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5CC1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6" name="Freeform 690"/>
          <p:cNvSpPr>
            <a:spLocks/>
          </p:cNvSpPr>
          <p:nvPr/>
        </p:nvSpPr>
        <p:spPr bwMode="auto">
          <a:xfrm>
            <a:off x="2481263" y="5419725"/>
            <a:ext cx="174307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98" y="0"/>
              </a:cxn>
              <a:cxn ang="0">
                <a:pos x="1096" y="6"/>
              </a:cxn>
              <a:cxn ang="0">
                <a:pos x="1094" y="12"/>
              </a:cxn>
              <a:cxn ang="0">
                <a:pos x="2" y="12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098" h="12">
                <a:moveTo>
                  <a:pt x="0" y="0"/>
                </a:moveTo>
                <a:lnTo>
                  <a:pt x="1098" y="0"/>
                </a:lnTo>
                <a:lnTo>
                  <a:pt x="1096" y="6"/>
                </a:lnTo>
                <a:lnTo>
                  <a:pt x="1094" y="12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5CC1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7" name="Freeform 691"/>
          <p:cNvSpPr>
            <a:spLocks/>
          </p:cNvSpPr>
          <p:nvPr/>
        </p:nvSpPr>
        <p:spPr bwMode="auto">
          <a:xfrm>
            <a:off x="2484438" y="5429250"/>
            <a:ext cx="1736725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94" y="0"/>
              </a:cxn>
              <a:cxn ang="0">
                <a:pos x="1092" y="6"/>
              </a:cxn>
              <a:cxn ang="0">
                <a:pos x="1088" y="11"/>
              </a:cxn>
              <a:cxn ang="0">
                <a:pos x="2" y="11"/>
              </a:cxn>
              <a:cxn ang="0">
                <a:pos x="0" y="6"/>
              </a:cxn>
              <a:cxn ang="0">
                <a:pos x="0" y="0"/>
              </a:cxn>
            </a:cxnLst>
            <a:rect l="0" t="0" r="r" b="b"/>
            <a:pathLst>
              <a:path w="1094" h="11">
                <a:moveTo>
                  <a:pt x="0" y="0"/>
                </a:moveTo>
                <a:lnTo>
                  <a:pt x="1094" y="0"/>
                </a:lnTo>
                <a:lnTo>
                  <a:pt x="1092" y="6"/>
                </a:lnTo>
                <a:lnTo>
                  <a:pt x="1088" y="11"/>
                </a:lnTo>
                <a:lnTo>
                  <a:pt x="2" y="11"/>
                </a:lnTo>
                <a:lnTo>
                  <a:pt x="0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6CC14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8" name="Freeform 692"/>
          <p:cNvSpPr>
            <a:spLocks/>
          </p:cNvSpPr>
          <p:nvPr/>
        </p:nvSpPr>
        <p:spPr bwMode="auto">
          <a:xfrm>
            <a:off x="2484438" y="5438775"/>
            <a:ext cx="1733550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92" y="0"/>
              </a:cxn>
              <a:cxn ang="0">
                <a:pos x="1088" y="5"/>
              </a:cxn>
              <a:cxn ang="0">
                <a:pos x="1086" y="11"/>
              </a:cxn>
              <a:cxn ang="0">
                <a:pos x="4" y="11"/>
              </a:cxn>
              <a:cxn ang="0">
                <a:pos x="2" y="5"/>
              </a:cxn>
              <a:cxn ang="0">
                <a:pos x="0" y="0"/>
              </a:cxn>
            </a:cxnLst>
            <a:rect l="0" t="0" r="r" b="b"/>
            <a:pathLst>
              <a:path w="1092" h="11">
                <a:moveTo>
                  <a:pt x="0" y="0"/>
                </a:moveTo>
                <a:lnTo>
                  <a:pt x="1092" y="0"/>
                </a:lnTo>
                <a:lnTo>
                  <a:pt x="1088" y="5"/>
                </a:lnTo>
                <a:lnTo>
                  <a:pt x="1086" y="11"/>
                </a:lnTo>
                <a:lnTo>
                  <a:pt x="4" y="11"/>
                </a:lnTo>
                <a:lnTo>
                  <a:pt x="2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7CD1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09" name="Freeform 693"/>
          <p:cNvSpPr>
            <a:spLocks/>
          </p:cNvSpPr>
          <p:nvPr/>
        </p:nvSpPr>
        <p:spPr bwMode="auto">
          <a:xfrm>
            <a:off x="2487613" y="5446713"/>
            <a:ext cx="172402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6" y="0"/>
              </a:cxn>
              <a:cxn ang="0">
                <a:pos x="1084" y="6"/>
              </a:cxn>
              <a:cxn ang="0">
                <a:pos x="1080" y="12"/>
              </a:cxn>
              <a:cxn ang="0">
                <a:pos x="4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086" h="12">
                <a:moveTo>
                  <a:pt x="0" y="0"/>
                </a:moveTo>
                <a:lnTo>
                  <a:pt x="1086" y="0"/>
                </a:lnTo>
                <a:lnTo>
                  <a:pt x="1084" y="6"/>
                </a:lnTo>
                <a:lnTo>
                  <a:pt x="1080" y="12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7CD1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0" name="Freeform 694"/>
          <p:cNvSpPr>
            <a:spLocks/>
          </p:cNvSpPr>
          <p:nvPr/>
        </p:nvSpPr>
        <p:spPr bwMode="auto">
          <a:xfrm>
            <a:off x="2490788" y="5456238"/>
            <a:ext cx="1717675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2" y="0"/>
              </a:cxn>
              <a:cxn ang="0">
                <a:pos x="1078" y="8"/>
              </a:cxn>
              <a:cxn ang="0">
                <a:pos x="1077" y="14"/>
              </a:cxn>
              <a:cxn ang="0">
                <a:pos x="6" y="14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082" h="14">
                <a:moveTo>
                  <a:pt x="0" y="0"/>
                </a:moveTo>
                <a:lnTo>
                  <a:pt x="1082" y="0"/>
                </a:lnTo>
                <a:lnTo>
                  <a:pt x="1078" y="8"/>
                </a:lnTo>
                <a:lnTo>
                  <a:pt x="1077" y="14"/>
                </a:lnTo>
                <a:lnTo>
                  <a:pt x="6" y="14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8CE1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1" name="Freeform 695"/>
          <p:cNvSpPr>
            <a:spLocks/>
          </p:cNvSpPr>
          <p:nvPr/>
        </p:nvSpPr>
        <p:spPr bwMode="auto">
          <a:xfrm>
            <a:off x="2493963" y="5465763"/>
            <a:ext cx="1708150" cy="206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76" y="0"/>
              </a:cxn>
              <a:cxn ang="0">
                <a:pos x="1075" y="8"/>
              </a:cxn>
              <a:cxn ang="0">
                <a:pos x="1071" y="13"/>
              </a:cxn>
              <a:cxn ang="0">
                <a:pos x="6" y="13"/>
              </a:cxn>
              <a:cxn ang="0">
                <a:pos x="4" y="6"/>
              </a:cxn>
              <a:cxn ang="0">
                <a:pos x="0" y="0"/>
              </a:cxn>
            </a:cxnLst>
            <a:rect l="0" t="0" r="r" b="b"/>
            <a:pathLst>
              <a:path w="1076" h="13">
                <a:moveTo>
                  <a:pt x="0" y="0"/>
                </a:moveTo>
                <a:lnTo>
                  <a:pt x="1076" y="0"/>
                </a:lnTo>
                <a:lnTo>
                  <a:pt x="1075" y="8"/>
                </a:lnTo>
                <a:lnTo>
                  <a:pt x="1071" y="13"/>
                </a:lnTo>
                <a:lnTo>
                  <a:pt x="6" y="13"/>
                </a:lnTo>
                <a:lnTo>
                  <a:pt x="4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9CE1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2" name="Freeform 696"/>
          <p:cNvSpPr>
            <a:spLocks/>
          </p:cNvSpPr>
          <p:nvPr/>
        </p:nvSpPr>
        <p:spPr bwMode="auto">
          <a:xfrm>
            <a:off x="2500313" y="5478463"/>
            <a:ext cx="1700212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71" y="0"/>
              </a:cxn>
              <a:cxn ang="0">
                <a:pos x="1067" y="5"/>
              </a:cxn>
              <a:cxn ang="0">
                <a:pos x="1063" y="11"/>
              </a:cxn>
              <a:cxn ang="0">
                <a:pos x="4" y="11"/>
              </a:cxn>
              <a:cxn ang="0">
                <a:pos x="2" y="3"/>
              </a:cxn>
              <a:cxn ang="0">
                <a:pos x="0" y="0"/>
              </a:cxn>
            </a:cxnLst>
            <a:rect l="0" t="0" r="r" b="b"/>
            <a:pathLst>
              <a:path w="1071" h="11">
                <a:moveTo>
                  <a:pt x="0" y="0"/>
                </a:moveTo>
                <a:lnTo>
                  <a:pt x="1071" y="0"/>
                </a:lnTo>
                <a:lnTo>
                  <a:pt x="1067" y="5"/>
                </a:lnTo>
                <a:lnTo>
                  <a:pt x="1063" y="11"/>
                </a:lnTo>
                <a:lnTo>
                  <a:pt x="4" y="11"/>
                </a:lnTo>
                <a:lnTo>
                  <a:pt x="2" y="3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9CE1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3" name="Freeform 697"/>
          <p:cNvSpPr>
            <a:spLocks/>
          </p:cNvSpPr>
          <p:nvPr/>
        </p:nvSpPr>
        <p:spPr bwMode="auto">
          <a:xfrm>
            <a:off x="2503488" y="5486400"/>
            <a:ext cx="1690687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65" y="0"/>
              </a:cxn>
              <a:cxn ang="0">
                <a:pos x="1061" y="6"/>
              </a:cxn>
              <a:cxn ang="0">
                <a:pos x="1059" y="12"/>
              </a:cxn>
              <a:cxn ang="0">
                <a:pos x="4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065" h="12">
                <a:moveTo>
                  <a:pt x="0" y="0"/>
                </a:moveTo>
                <a:lnTo>
                  <a:pt x="1065" y="0"/>
                </a:lnTo>
                <a:lnTo>
                  <a:pt x="1061" y="6"/>
                </a:lnTo>
                <a:lnTo>
                  <a:pt x="1059" y="12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BD00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4" name="Freeform 698"/>
          <p:cNvSpPr>
            <a:spLocks/>
          </p:cNvSpPr>
          <p:nvPr/>
        </p:nvSpPr>
        <p:spPr bwMode="auto">
          <a:xfrm>
            <a:off x="2506663" y="5495925"/>
            <a:ext cx="1681162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9" y="0"/>
              </a:cxn>
              <a:cxn ang="0">
                <a:pos x="1057" y="6"/>
              </a:cxn>
              <a:cxn ang="0">
                <a:pos x="1053" y="12"/>
              </a:cxn>
              <a:cxn ang="0">
                <a:pos x="6" y="12"/>
              </a:cxn>
              <a:cxn ang="0">
                <a:pos x="2" y="6"/>
              </a:cxn>
              <a:cxn ang="0">
                <a:pos x="0" y="0"/>
              </a:cxn>
            </a:cxnLst>
            <a:rect l="0" t="0" r="r" b="b"/>
            <a:pathLst>
              <a:path w="1059" h="12">
                <a:moveTo>
                  <a:pt x="0" y="0"/>
                </a:moveTo>
                <a:lnTo>
                  <a:pt x="1059" y="0"/>
                </a:lnTo>
                <a:lnTo>
                  <a:pt x="1057" y="6"/>
                </a:lnTo>
                <a:lnTo>
                  <a:pt x="1053" y="12"/>
                </a:lnTo>
                <a:lnTo>
                  <a:pt x="6" y="12"/>
                </a:lnTo>
                <a:lnTo>
                  <a:pt x="2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BD00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5" name="Freeform 699"/>
          <p:cNvSpPr>
            <a:spLocks/>
          </p:cNvSpPr>
          <p:nvPr/>
        </p:nvSpPr>
        <p:spPr bwMode="auto">
          <a:xfrm>
            <a:off x="2509838" y="5505450"/>
            <a:ext cx="1674812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5" y="0"/>
              </a:cxn>
              <a:cxn ang="0">
                <a:pos x="1051" y="6"/>
              </a:cxn>
              <a:cxn ang="0">
                <a:pos x="1049" y="11"/>
              </a:cxn>
              <a:cxn ang="0">
                <a:pos x="5" y="11"/>
              </a:cxn>
              <a:cxn ang="0">
                <a:pos x="4" y="6"/>
              </a:cxn>
              <a:cxn ang="0">
                <a:pos x="0" y="0"/>
              </a:cxn>
            </a:cxnLst>
            <a:rect l="0" t="0" r="r" b="b"/>
            <a:pathLst>
              <a:path w="1055" h="11">
                <a:moveTo>
                  <a:pt x="0" y="0"/>
                </a:moveTo>
                <a:lnTo>
                  <a:pt x="1055" y="0"/>
                </a:lnTo>
                <a:lnTo>
                  <a:pt x="1051" y="6"/>
                </a:lnTo>
                <a:lnTo>
                  <a:pt x="1049" y="11"/>
                </a:lnTo>
                <a:lnTo>
                  <a:pt x="5" y="11"/>
                </a:lnTo>
                <a:lnTo>
                  <a:pt x="4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CD00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6" name="Freeform 700"/>
          <p:cNvSpPr>
            <a:spLocks/>
          </p:cNvSpPr>
          <p:nvPr/>
        </p:nvSpPr>
        <p:spPr bwMode="auto">
          <a:xfrm>
            <a:off x="2516188" y="5514975"/>
            <a:ext cx="1662112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47" y="0"/>
              </a:cxn>
              <a:cxn ang="0">
                <a:pos x="1045" y="5"/>
              </a:cxn>
              <a:cxn ang="0">
                <a:pos x="1041" y="11"/>
              </a:cxn>
              <a:cxn ang="0">
                <a:pos x="3" y="11"/>
              </a:cxn>
              <a:cxn ang="0">
                <a:pos x="1" y="5"/>
              </a:cxn>
              <a:cxn ang="0">
                <a:pos x="0" y="0"/>
              </a:cxn>
            </a:cxnLst>
            <a:rect l="0" t="0" r="r" b="b"/>
            <a:pathLst>
              <a:path w="1047" h="11">
                <a:moveTo>
                  <a:pt x="0" y="0"/>
                </a:moveTo>
                <a:lnTo>
                  <a:pt x="1047" y="0"/>
                </a:lnTo>
                <a:lnTo>
                  <a:pt x="1045" y="5"/>
                </a:lnTo>
                <a:lnTo>
                  <a:pt x="1041" y="11"/>
                </a:lnTo>
                <a:lnTo>
                  <a:pt x="3" y="11"/>
                </a:lnTo>
                <a:lnTo>
                  <a:pt x="1" y="5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DD10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7" name="Freeform 701"/>
          <p:cNvSpPr>
            <a:spLocks/>
          </p:cNvSpPr>
          <p:nvPr/>
        </p:nvSpPr>
        <p:spPr bwMode="auto">
          <a:xfrm>
            <a:off x="2517775" y="5522913"/>
            <a:ext cx="1657350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44" y="0"/>
              </a:cxn>
              <a:cxn ang="0">
                <a:pos x="1040" y="6"/>
              </a:cxn>
              <a:cxn ang="0">
                <a:pos x="1038" y="12"/>
              </a:cxn>
              <a:cxn ang="0">
                <a:pos x="6" y="12"/>
              </a:cxn>
              <a:cxn ang="0">
                <a:pos x="0" y="0"/>
              </a:cxn>
            </a:cxnLst>
            <a:rect l="0" t="0" r="r" b="b"/>
            <a:pathLst>
              <a:path w="1044" h="12">
                <a:moveTo>
                  <a:pt x="0" y="0"/>
                </a:moveTo>
                <a:lnTo>
                  <a:pt x="1044" y="0"/>
                </a:lnTo>
                <a:lnTo>
                  <a:pt x="1040" y="6"/>
                </a:lnTo>
                <a:lnTo>
                  <a:pt x="1038" y="12"/>
                </a:lnTo>
                <a:lnTo>
                  <a:pt x="6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DD10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8" name="Freeform 702"/>
          <p:cNvSpPr>
            <a:spLocks/>
          </p:cNvSpPr>
          <p:nvPr/>
        </p:nvSpPr>
        <p:spPr bwMode="auto">
          <a:xfrm>
            <a:off x="2520950" y="5532438"/>
            <a:ext cx="164782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38" y="0"/>
              </a:cxn>
              <a:cxn ang="0">
                <a:pos x="1036" y="6"/>
              </a:cxn>
              <a:cxn ang="0">
                <a:pos x="1034" y="12"/>
              </a:cxn>
              <a:cxn ang="0">
                <a:pos x="6" y="12"/>
              </a:cxn>
              <a:cxn ang="0">
                <a:pos x="0" y="0"/>
              </a:cxn>
            </a:cxnLst>
            <a:rect l="0" t="0" r="r" b="b"/>
            <a:pathLst>
              <a:path w="1038" h="12">
                <a:moveTo>
                  <a:pt x="0" y="0"/>
                </a:moveTo>
                <a:lnTo>
                  <a:pt x="1038" y="0"/>
                </a:lnTo>
                <a:lnTo>
                  <a:pt x="1036" y="6"/>
                </a:lnTo>
                <a:lnTo>
                  <a:pt x="1034" y="12"/>
                </a:lnTo>
                <a:lnTo>
                  <a:pt x="6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ED10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19" name="Freeform 703"/>
          <p:cNvSpPr>
            <a:spLocks/>
          </p:cNvSpPr>
          <p:nvPr/>
        </p:nvSpPr>
        <p:spPr bwMode="auto">
          <a:xfrm>
            <a:off x="2527300" y="5541963"/>
            <a:ext cx="1638300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32" y="0"/>
              </a:cxn>
              <a:cxn ang="0">
                <a:pos x="1030" y="6"/>
              </a:cxn>
              <a:cxn ang="0">
                <a:pos x="1029" y="11"/>
              </a:cxn>
              <a:cxn ang="0">
                <a:pos x="4" y="11"/>
              </a:cxn>
              <a:cxn ang="0">
                <a:pos x="0" y="0"/>
              </a:cxn>
            </a:cxnLst>
            <a:rect l="0" t="0" r="r" b="b"/>
            <a:pathLst>
              <a:path w="1032" h="11">
                <a:moveTo>
                  <a:pt x="0" y="0"/>
                </a:moveTo>
                <a:lnTo>
                  <a:pt x="1032" y="0"/>
                </a:lnTo>
                <a:lnTo>
                  <a:pt x="1030" y="6"/>
                </a:lnTo>
                <a:lnTo>
                  <a:pt x="1029" y="11"/>
                </a:lnTo>
                <a:lnTo>
                  <a:pt x="4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FD20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0" name="Freeform 704"/>
          <p:cNvSpPr>
            <a:spLocks/>
          </p:cNvSpPr>
          <p:nvPr/>
        </p:nvSpPr>
        <p:spPr bwMode="auto">
          <a:xfrm>
            <a:off x="2530475" y="5551488"/>
            <a:ext cx="1631950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28" y="0"/>
              </a:cxn>
              <a:cxn ang="0">
                <a:pos x="1027" y="5"/>
              </a:cxn>
              <a:cxn ang="0">
                <a:pos x="1025" y="11"/>
              </a:cxn>
              <a:cxn ang="0">
                <a:pos x="6" y="11"/>
              </a:cxn>
              <a:cxn ang="0">
                <a:pos x="0" y="0"/>
              </a:cxn>
            </a:cxnLst>
            <a:rect l="0" t="0" r="r" b="b"/>
            <a:pathLst>
              <a:path w="1028" h="11">
                <a:moveTo>
                  <a:pt x="0" y="0"/>
                </a:moveTo>
                <a:lnTo>
                  <a:pt x="1028" y="0"/>
                </a:lnTo>
                <a:lnTo>
                  <a:pt x="1027" y="5"/>
                </a:lnTo>
                <a:lnTo>
                  <a:pt x="1025" y="11"/>
                </a:lnTo>
                <a:lnTo>
                  <a:pt x="6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FD20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1" name="Freeform 705"/>
          <p:cNvSpPr>
            <a:spLocks/>
          </p:cNvSpPr>
          <p:nvPr/>
        </p:nvSpPr>
        <p:spPr bwMode="auto">
          <a:xfrm>
            <a:off x="2533650" y="5559425"/>
            <a:ext cx="1627188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25" y="0"/>
              </a:cxn>
              <a:cxn ang="0">
                <a:pos x="1023" y="6"/>
              </a:cxn>
              <a:cxn ang="0">
                <a:pos x="1023" y="14"/>
              </a:cxn>
              <a:cxn ang="0">
                <a:pos x="6" y="14"/>
              </a:cxn>
              <a:cxn ang="0">
                <a:pos x="0" y="0"/>
              </a:cxn>
            </a:cxnLst>
            <a:rect l="0" t="0" r="r" b="b"/>
            <a:pathLst>
              <a:path w="1025" h="14">
                <a:moveTo>
                  <a:pt x="0" y="0"/>
                </a:moveTo>
                <a:lnTo>
                  <a:pt x="1025" y="0"/>
                </a:lnTo>
                <a:lnTo>
                  <a:pt x="1023" y="6"/>
                </a:lnTo>
                <a:lnTo>
                  <a:pt x="1023" y="14"/>
                </a:lnTo>
                <a:lnTo>
                  <a:pt x="6" y="14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1D30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2" name="Freeform 706"/>
          <p:cNvSpPr>
            <a:spLocks/>
          </p:cNvSpPr>
          <p:nvPr/>
        </p:nvSpPr>
        <p:spPr bwMode="auto">
          <a:xfrm>
            <a:off x="2540000" y="5568950"/>
            <a:ext cx="1617663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9" y="0"/>
              </a:cxn>
              <a:cxn ang="0">
                <a:pos x="1019" y="6"/>
              </a:cxn>
              <a:cxn ang="0">
                <a:pos x="1017" y="14"/>
              </a:cxn>
              <a:cxn ang="0">
                <a:pos x="4" y="14"/>
              </a:cxn>
              <a:cxn ang="0">
                <a:pos x="0" y="0"/>
              </a:cxn>
            </a:cxnLst>
            <a:rect l="0" t="0" r="r" b="b"/>
            <a:pathLst>
              <a:path w="1019" h="14">
                <a:moveTo>
                  <a:pt x="0" y="0"/>
                </a:moveTo>
                <a:lnTo>
                  <a:pt x="1019" y="0"/>
                </a:lnTo>
                <a:lnTo>
                  <a:pt x="1019" y="6"/>
                </a:lnTo>
                <a:lnTo>
                  <a:pt x="1017" y="14"/>
                </a:lnTo>
                <a:lnTo>
                  <a:pt x="4" y="14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2D3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3" name="Freeform 707"/>
          <p:cNvSpPr>
            <a:spLocks/>
          </p:cNvSpPr>
          <p:nvPr/>
        </p:nvSpPr>
        <p:spPr bwMode="auto">
          <a:xfrm>
            <a:off x="2543175" y="5581650"/>
            <a:ext cx="1614488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7" y="0"/>
              </a:cxn>
              <a:cxn ang="0">
                <a:pos x="1015" y="6"/>
              </a:cxn>
              <a:cxn ang="0">
                <a:pos x="1015" y="11"/>
              </a:cxn>
              <a:cxn ang="0">
                <a:pos x="6" y="11"/>
              </a:cxn>
              <a:cxn ang="0">
                <a:pos x="0" y="0"/>
              </a:cxn>
            </a:cxnLst>
            <a:rect l="0" t="0" r="r" b="b"/>
            <a:pathLst>
              <a:path w="1017" h="11">
                <a:moveTo>
                  <a:pt x="0" y="0"/>
                </a:moveTo>
                <a:lnTo>
                  <a:pt x="1017" y="0"/>
                </a:lnTo>
                <a:lnTo>
                  <a:pt x="1015" y="6"/>
                </a:lnTo>
                <a:lnTo>
                  <a:pt x="1015" y="11"/>
                </a:lnTo>
                <a:lnTo>
                  <a:pt x="6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2D3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4" name="Freeform 708"/>
          <p:cNvSpPr>
            <a:spLocks/>
          </p:cNvSpPr>
          <p:nvPr/>
        </p:nvSpPr>
        <p:spPr bwMode="auto">
          <a:xfrm>
            <a:off x="2546350" y="5591175"/>
            <a:ext cx="1608138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3" y="0"/>
              </a:cxn>
              <a:cxn ang="0">
                <a:pos x="1013" y="5"/>
              </a:cxn>
              <a:cxn ang="0">
                <a:pos x="1011" y="11"/>
              </a:cxn>
              <a:cxn ang="0">
                <a:pos x="5" y="11"/>
              </a:cxn>
              <a:cxn ang="0">
                <a:pos x="0" y="0"/>
              </a:cxn>
            </a:cxnLst>
            <a:rect l="0" t="0" r="r" b="b"/>
            <a:pathLst>
              <a:path w="1013" h="11">
                <a:moveTo>
                  <a:pt x="0" y="0"/>
                </a:moveTo>
                <a:lnTo>
                  <a:pt x="1013" y="0"/>
                </a:lnTo>
                <a:lnTo>
                  <a:pt x="1013" y="5"/>
                </a:lnTo>
                <a:lnTo>
                  <a:pt x="1011" y="11"/>
                </a:lnTo>
                <a:lnTo>
                  <a:pt x="5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3D5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5" name="Freeform 709"/>
          <p:cNvSpPr>
            <a:spLocks/>
          </p:cNvSpPr>
          <p:nvPr/>
        </p:nvSpPr>
        <p:spPr bwMode="auto">
          <a:xfrm>
            <a:off x="2552700" y="5599113"/>
            <a:ext cx="1601788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9" y="0"/>
              </a:cxn>
              <a:cxn ang="0">
                <a:pos x="1007" y="6"/>
              </a:cxn>
              <a:cxn ang="0">
                <a:pos x="1007" y="12"/>
              </a:cxn>
              <a:cxn ang="0">
                <a:pos x="3" y="12"/>
              </a:cxn>
              <a:cxn ang="0">
                <a:pos x="0" y="0"/>
              </a:cxn>
            </a:cxnLst>
            <a:rect l="0" t="0" r="r" b="b"/>
            <a:pathLst>
              <a:path w="1009" h="12">
                <a:moveTo>
                  <a:pt x="0" y="0"/>
                </a:moveTo>
                <a:lnTo>
                  <a:pt x="1009" y="0"/>
                </a:lnTo>
                <a:lnTo>
                  <a:pt x="1007" y="6"/>
                </a:lnTo>
                <a:lnTo>
                  <a:pt x="1007" y="12"/>
                </a:lnTo>
                <a:lnTo>
                  <a:pt x="3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4D5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6" name="Freeform 710"/>
          <p:cNvSpPr>
            <a:spLocks/>
          </p:cNvSpPr>
          <p:nvPr/>
        </p:nvSpPr>
        <p:spPr bwMode="auto">
          <a:xfrm>
            <a:off x="2554288" y="5608638"/>
            <a:ext cx="159702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6" y="0"/>
              </a:cxn>
              <a:cxn ang="0">
                <a:pos x="1006" y="6"/>
              </a:cxn>
              <a:cxn ang="0">
                <a:pos x="1004" y="12"/>
              </a:cxn>
              <a:cxn ang="0">
                <a:pos x="4" y="12"/>
              </a:cxn>
              <a:cxn ang="0">
                <a:pos x="0" y="0"/>
              </a:cxn>
            </a:cxnLst>
            <a:rect l="0" t="0" r="r" b="b"/>
            <a:pathLst>
              <a:path w="1006" h="12">
                <a:moveTo>
                  <a:pt x="0" y="0"/>
                </a:moveTo>
                <a:lnTo>
                  <a:pt x="1006" y="0"/>
                </a:lnTo>
                <a:lnTo>
                  <a:pt x="1006" y="6"/>
                </a:lnTo>
                <a:lnTo>
                  <a:pt x="1004" y="12"/>
                </a:lnTo>
                <a:lnTo>
                  <a:pt x="4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4D5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7" name="Freeform 711"/>
          <p:cNvSpPr>
            <a:spLocks/>
          </p:cNvSpPr>
          <p:nvPr/>
        </p:nvSpPr>
        <p:spPr bwMode="auto">
          <a:xfrm>
            <a:off x="2557463" y="5618163"/>
            <a:ext cx="1593850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4" y="0"/>
              </a:cxn>
              <a:cxn ang="0">
                <a:pos x="1002" y="6"/>
              </a:cxn>
              <a:cxn ang="0">
                <a:pos x="1002" y="11"/>
              </a:cxn>
              <a:cxn ang="0">
                <a:pos x="6" y="11"/>
              </a:cxn>
              <a:cxn ang="0">
                <a:pos x="0" y="0"/>
              </a:cxn>
            </a:cxnLst>
            <a:rect l="0" t="0" r="r" b="b"/>
            <a:pathLst>
              <a:path w="1004" h="11">
                <a:moveTo>
                  <a:pt x="0" y="0"/>
                </a:moveTo>
                <a:lnTo>
                  <a:pt x="1004" y="0"/>
                </a:lnTo>
                <a:lnTo>
                  <a:pt x="1002" y="6"/>
                </a:lnTo>
                <a:lnTo>
                  <a:pt x="1002" y="11"/>
                </a:lnTo>
                <a:lnTo>
                  <a:pt x="6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5D6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8" name="Freeform 712"/>
          <p:cNvSpPr>
            <a:spLocks/>
          </p:cNvSpPr>
          <p:nvPr/>
        </p:nvSpPr>
        <p:spPr bwMode="auto">
          <a:xfrm>
            <a:off x="2560638" y="5627688"/>
            <a:ext cx="1587500" cy="17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5"/>
              </a:cxn>
              <a:cxn ang="0">
                <a:pos x="1000" y="11"/>
              </a:cxn>
              <a:cxn ang="0">
                <a:pos x="6" y="11"/>
              </a:cxn>
              <a:cxn ang="0">
                <a:pos x="0" y="0"/>
              </a:cxn>
            </a:cxnLst>
            <a:rect l="0" t="0" r="r" b="b"/>
            <a:pathLst>
              <a:path w="1000" h="11">
                <a:moveTo>
                  <a:pt x="0" y="0"/>
                </a:moveTo>
                <a:lnTo>
                  <a:pt x="1000" y="0"/>
                </a:lnTo>
                <a:lnTo>
                  <a:pt x="1000" y="5"/>
                </a:lnTo>
                <a:lnTo>
                  <a:pt x="1000" y="11"/>
                </a:lnTo>
                <a:lnTo>
                  <a:pt x="6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6D6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29" name="Freeform 713"/>
          <p:cNvSpPr>
            <a:spLocks/>
          </p:cNvSpPr>
          <p:nvPr/>
        </p:nvSpPr>
        <p:spPr bwMode="auto">
          <a:xfrm>
            <a:off x="2566988" y="5635625"/>
            <a:ext cx="1581150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6" y="0"/>
              </a:cxn>
              <a:cxn ang="0">
                <a:pos x="996" y="6"/>
              </a:cxn>
              <a:cxn ang="0">
                <a:pos x="996" y="12"/>
              </a:cxn>
              <a:cxn ang="0">
                <a:pos x="4" y="12"/>
              </a:cxn>
              <a:cxn ang="0">
                <a:pos x="0" y="0"/>
              </a:cxn>
            </a:cxnLst>
            <a:rect l="0" t="0" r="r" b="b"/>
            <a:pathLst>
              <a:path w="996" h="12">
                <a:moveTo>
                  <a:pt x="0" y="0"/>
                </a:moveTo>
                <a:lnTo>
                  <a:pt x="996" y="0"/>
                </a:lnTo>
                <a:lnTo>
                  <a:pt x="996" y="6"/>
                </a:lnTo>
                <a:lnTo>
                  <a:pt x="996" y="12"/>
                </a:lnTo>
                <a:lnTo>
                  <a:pt x="4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6D7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0" name="Freeform 714"/>
          <p:cNvSpPr>
            <a:spLocks/>
          </p:cNvSpPr>
          <p:nvPr/>
        </p:nvSpPr>
        <p:spPr bwMode="auto">
          <a:xfrm>
            <a:off x="2570163" y="5645150"/>
            <a:ext cx="1577975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4" y="0"/>
              </a:cxn>
              <a:cxn ang="0">
                <a:pos x="994" y="6"/>
              </a:cxn>
              <a:cxn ang="0">
                <a:pos x="994" y="12"/>
              </a:cxn>
              <a:cxn ang="0">
                <a:pos x="6" y="12"/>
              </a:cxn>
              <a:cxn ang="0">
                <a:pos x="0" y="0"/>
              </a:cxn>
            </a:cxnLst>
            <a:rect l="0" t="0" r="r" b="b"/>
            <a:pathLst>
              <a:path w="994" h="12">
                <a:moveTo>
                  <a:pt x="0" y="0"/>
                </a:moveTo>
                <a:lnTo>
                  <a:pt x="994" y="0"/>
                </a:lnTo>
                <a:lnTo>
                  <a:pt x="994" y="6"/>
                </a:lnTo>
                <a:lnTo>
                  <a:pt x="994" y="12"/>
                </a:lnTo>
                <a:lnTo>
                  <a:pt x="6" y="12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7D7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1" name="Freeform 715"/>
          <p:cNvSpPr>
            <a:spLocks/>
          </p:cNvSpPr>
          <p:nvPr/>
        </p:nvSpPr>
        <p:spPr bwMode="auto">
          <a:xfrm>
            <a:off x="2573338" y="5654675"/>
            <a:ext cx="1574800" cy="17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2" y="0"/>
              </a:cxn>
              <a:cxn ang="0">
                <a:pos x="992" y="6"/>
              </a:cxn>
              <a:cxn ang="0">
                <a:pos x="992" y="11"/>
              </a:cxn>
              <a:cxn ang="0">
                <a:pos x="6" y="11"/>
              </a:cxn>
              <a:cxn ang="0">
                <a:pos x="0" y="0"/>
              </a:cxn>
            </a:cxnLst>
            <a:rect l="0" t="0" r="r" b="b"/>
            <a:pathLst>
              <a:path w="992" h="11">
                <a:moveTo>
                  <a:pt x="0" y="0"/>
                </a:moveTo>
                <a:lnTo>
                  <a:pt x="992" y="0"/>
                </a:lnTo>
                <a:lnTo>
                  <a:pt x="992" y="6"/>
                </a:lnTo>
                <a:lnTo>
                  <a:pt x="992" y="11"/>
                </a:lnTo>
                <a:lnTo>
                  <a:pt x="6" y="11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8D8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2" name="Freeform 716"/>
          <p:cNvSpPr>
            <a:spLocks/>
          </p:cNvSpPr>
          <p:nvPr/>
        </p:nvSpPr>
        <p:spPr bwMode="auto">
          <a:xfrm>
            <a:off x="2579688" y="5664200"/>
            <a:ext cx="1568450" cy="206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88" y="0"/>
              </a:cxn>
              <a:cxn ang="0">
                <a:pos x="988" y="5"/>
              </a:cxn>
              <a:cxn ang="0">
                <a:pos x="986" y="13"/>
              </a:cxn>
              <a:cxn ang="0">
                <a:pos x="4" y="13"/>
              </a:cxn>
              <a:cxn ang="0">
                <a:pos x="0" y="0"/>
              </a:cxn>
            </a:cxnLst>
            <a:rect l="0" t="0" r="r" b="b"/>
            <a:pathLst>
              <a:path w="988" h="13">
                <a:moveTo>
                  <a:pt x="0" y="0"/>
                </a:moveTo>
                <a:lnTo>
                  <a:pt x="988" y="0"/>
                </a:lnTo>
                <a:lnTo>
                  <a:pt x="988" y="5"/>
                </a:lnTo>
                <a:lnTo>
                  <a:pt x="986" y="13"/>
                </a:lnTo>
                <a:lnTo>
                  <a:pt x="4" y="13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8D8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3" name="Freeform 717"/>
          <p:cNvSpPr>
            <a:spLocks/>
          </p:cNvSpPr>
          <p:nvPr/>
        </p:nvSpPr>
        <p:spPr bwMode="auto">
          <a:xfrm>
            <a:off x="2582863" y="5672138"/>
            <a:ext cx="1565275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86" y="0"/>
              </a:cxn>
              <a:cxn ang="0">
                <a:pos x="984" y="8"/>
              </a:cxn>
              <a:cxn ang="0">
                <a:pos x="984" y="14"/>
              </a:cxn>
              <a:cxn ang="0">
                <a:pos x="5" y="14"/>
              </a:cxn>
              <a:cxn ang="0">
                <a:pos x="0" y="0"/>
              </a:cxn>
            </a:cxnLst>
            <a:rect l="0" t="0" r="r" b="b"/>
            <a:pathLst>
              <a:path w="986" h="14">
                <a:moveTo>
                  <a:pt x="0" y="0"/>
                </a:moveTo>
                <a:lnTo>
                  <a:pt x="986" y="0"/>
                </a:lnTo>
                <a:lnTo>
                  <a:pt x="984" y="8"/>
                </a:lnTo>
                <a:lnTo>
                  <a:pt x="984" y="14"/>
                </a:lnTo>
                <a:lnTo>
                  <a:pt x="5" y="14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AD8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4" name="Freeform 718"/>
          <p:cNvSpPr>
            <a:spLocks/>
          </p:cNvSpPr>
          <p:nvPr/>
        </p:nvSpPr>
        <p:spPr bwMode="auto">
          <a:xfrm>
            <a:off x="2586038" y="5684838"/>
            <a:ext cx="1558925" cy="9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82" y="0"/>
              </a:cxn>
              <a:cxn ang="0">
                <a:pos x="982" y="2"/>
              </a:cxn>
              <a:cxn ang="0">
                <a:pos x="982" y="6"/>
              </a:cxn>
              <a:cxn ang="0">
                <a:pos x="3" y="6"/>
              </a:cxn>
              <a:cxn ang="0">
                <a:pos x="0" y="0"/>
              </a:cxn>
            </a:cxnLst>
            <a:rect l="0" t="0" r="r" b="b"/>
            <a:pathLst>
              <a:path w="982" h="6">
                <a:moveTo>
                  <a:pt x="0" y="0"/>
                </a:moveTo>
                <a:lnTo>
                  <a:pt x="982" y="0"/>
                </a:lnTo>
                <a:lnTo>
                  <a:pt x="982" y="2"/>
                </a:lnTo>
                <a:lnTo>
                  <a:pt x="982" y="6"/>
                </a:lnTo>
                <a:lnTo>
                  <a:pt x="3" y="6"/>
                </a:lnTo>
                <a:lnTo>
                  <a:pt x="0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BD9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5" name="Rectangle 719"/>
          <p:cNvSpPr>
            <a:spLocks noChangeArrowheads="1"/>
          </p:cNvSpPr>
          <p:nvPr/>
        </p:nvSpPr>
        <p:spPr bwMode="auto">
          <a:xfrm>
            <a:off x="1985963" y="5495925"/>
            <a:ext cx="2862262" cy="11906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6" name="Rectangle 720"/>
          <p:cNvSpPr>
            <a:spLocks noChangeArrowheads="1"/>
          </p:cNvSpPr>
          <p:nvPr/>
        </p:nvSpPr>
        <p:spPr bwMode="auto">
          <a:xfrm>
            <a:off x="2466975" y="5548313"/>
            <a:ext cx="1900238" cy="1301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7" name="Rectangle 721"/>
          <p:cNvSpPr>
            <a:spLocks noChangeArrowheads="1"/>
          </p:cNvSpPr>
          <p:nvPr/>
        </p:nvSpPr>
        <p:spPr bwMode="auto">
          <a:xfrm>
            <a:off x="2387600" y="5243513"/>
            <a:ext cx="2062163" cy="1190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8" name="Rectangle 722"/>
          <p:cNvSpPr>
            <a:spLocks noChangeArrowheads="1"/>
          </p:cNvSpPr>
          <p:nvPr/>
        </p:nvSpPr>
        <p:spPr bwMode="auto">
          <a:xfrm>
            <a:off x="2478088" y="5292725"/>
            <a:ext cx="1868487" cy="1301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39" name="Rectangle 723"/>
          <p:cNvSpPr>
            <a:spLocks noChangeArrowheads="1"/>
          </p:cNvSpPr>
          <p:nvPr/>
        </p:nvSpPr>
        <p:spPr bwMode="auto">
          <a:xfrm>
            <a:off x="2759075" y="4995863"/>
            <a:ext cx="1319213" cy="1190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0" name="Rectangle 724"/>
          <p:cNvSpPr>
            <a:spLocks noChangeArrowheads="1"/>
          </p:cNvSpPr>
          <p:nvPr/>
        </p:nvSpPr>
        <p:spPr bwMode="auto">
          <a:xfrm>
            <a:off x="2590800" y="5045075"/>
            <a:ext cx="1647825" cy="13176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1" name="Rectangle 725"/>
          <p:cNvSpPr>
            <a:spLocks noChangeArrowheads="1"/>
          </p:cNvSpPr>
          <p:nvPr/>
        </p:nvSpPr>
        <p:spPr bwMode="auto">
          <a:xfrm>
            <a:off x="2957513" y="4768850"/>
            <a:ext cx="919162" cy="1174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2" name="Rectangle 726"/>
          <p:cNvSpPr>
            <a:spLocks noChangeArrowheads="1"/>
          </p:cNvSpPr>
          <p:nvPr/>
        </p:nvSpPr>
        <p:spPr bwMode="auto">
          <a:xfrm>
            <a:off x="2771775" y="4816475"/>
            <a:ext cx="1290638" cy="13176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3" name="Rectangle 727"/>
          <p:cNvSpPr>
            <a:spLocks noChangeArrowheads="1"/>
          </p:cNvSpPr>
          <p:nvPr/>
        </p:nvSpPr>
        <p:spPr bwMode="auto">
          <a:xfrm>
            <a:off x="3094038" y="4537075"/>
            <a:ext cx="642937" cy="122238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4" name="Rectangle 728"/>
          <p:cNvSpPr>
            <a:spLocks noChangeArrowheads="1"/>
          </p:cNvSpPr>
          <p:nvPr/>
        </p:nvSpPr>
        <p:spPr bwMode="auto">
          <a:xfrm>
            <a:off x="2987675" y="4587875"/>
            <a:ext cx="852488" cy="13176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5" name="Rectangle 729"/>
          <p:cNvSpPr>
            <a:spLocks noChangeArrowheads="1"/>
          </p:cNvSpPr>
          <p:nvPr/>
        </p:nvSpPr>
        <p:spPr bwMode="auto">
          <a:xfrm>
            <a:off x="3219450" y="4322763"/>
            <a:ext cx="392113" cy="1190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6" name="Rectangle 730"/>
          <p:cNvSpPr>
            <a:spLocks noChangeArrowheads="1"/>
          </p:cNvSpPr>
          <p:nvPr/>
        </p:nvSpPr>
        <p:spPr bwMode="auto">
          <a:xfrm>
            <a:off x="3152775" y="4371975"/>
            <a:ext cx="531813" cy="13176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7" name="Rectangle 731"/>
          <p:cNvSpPr>
            <a:spLocks noChangeArrowheads="1"/>
          </p:cNvSpPr>
          <p:nvPr/>
        </p:nvSpPr>
        <p:spPr bwMode="auto">
          <a:xfrm>
            <a:off x="3270250" y="4106863"/>
            <a:ext cx="295275" cy="1190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8" name="Rectangle 732"/>
          <p:cNvSpPr>
            <a:spLocks noChangeArrowheads="1"/>
          </p:cNvSpPr>
          <p:nvPr/>
        </p:nvSpPr>
        <p:spPr bwMode="auto">
          <a:xfrm>
            <a:off x="3246438" y="4159250"/>
            <a:ext cx="334962" cy="1301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49" name="Rectangle 733"/>
          <p:cNvSpPr>
            <a:spLocks noChangeArrowheads="1"/>
          </p:cNvSpPr>
          <p:nvPr/>
        </p:nvSpPr>
        <p:spPr bwMode="auto">
          <a:xfrm>
            <a:off x="3352800" y="3884613"/>
            <a:ext cx="131763" cy="1190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0" name="Rectangle 734"/>
          <p:cNvSpPr>
            <a:spLocks noChangeArrowheads="1"/>
          </p:cNvSpPr>
          <p:nvPr/>
        </p:nvSpPr>
        <p:spPr bwMode="auto">
          <a:xfrm>
            <a:off x="3322638" y="3937000"/>
            <a:ext cx="185737" cy="127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1" name="Rectangle 735"/>
          <p:cNvSpPr>
            <a:spLocks noChangeArrowheads="1"/>
          </p:cNvSpPr>
          <p:nvPr/>
        </p:nvSpPr>
        <p:spPr bwMode="auto">
          <a:xfrm>
            <a:off x="3382963" y="3678238"/>
            <a:ext cx="65087" cy="12065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2" name="Rectangle 736"/>
          <p:cNvSpPr>
            <a:spLocks noChangeArrowheads="1"/>
          </p:cNvSpPr>
          <p:nvPr/>
        </p:nvSpPr>
        <p:spPr bwMode="auto">
          <a:xfrm>
            <a:off x="3379788" y="3729038"/>
            <a:ext cx="76200" cy="13176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3" name="Rectangle 737"/>
          <p:cNvSpPr>
            <a:spLocks noChangeArrowheads="1"/>
          </p:cNvSpPr>
          <p:nvPr/>
        </p:nvSpPr>
        <p:spPr bwMode="auto">
          <a:xfrm>
            <a:off x="1203325" y="3379788"/>
            <a:ext cx="944563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Años de edad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4" name="Rectangle 738"/>
          <p:cNvSpPr>
            <a:spLocks noChangeArrowheads="1"/>
          </p:cNvSpPr>
          <p:nvPr/>
        </p:nvSpPr>
        <p:spPr bwMode="auto">
          <a:xfrm>
            <a:off x="1370013" y="3670300"/>
            <a:ext cx="63658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80 y más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5" name="Rectangle 739"/>
          <p:cNvSpPr>
            <a:spLocks noChangeArrowheads="1"/>
          </p:cNvSpPr>
          <p:nvPr/>
        </p:nvSpPr>
        <p:spPr bwMode="auto">
          <a:xfrm>
            <a:off x="1470025" y="3914775"/>
            <a:ext cx="52705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70 a 79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6" name="Rectangle 740"/>
          <p:cNvSpPr>
            <a:spLocks noChangeArrowheads="1"/>
          </p:cNvSpPr>
          <p:nvPr/>
        </p:nvSpPr>
        <p:spPr bwMode="auto">
          <a:xfrm>
            <a:off x="1470025" y="4124325"/>
            <a:ext cx="52705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60 a 69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7" name="Rectangle 741"/>
          <p:cNvSpPr>
            <a:spLocks noChangeArrowheads="1"/>
          </p:cNvSpPr>
          <p:nvPr/>
        </p:nvSpPr>
        <p:spPr bwMode="auto">
          <a:xfrm>
            <a:off x="1470025" y="4340225"/>
            <a:ext cx="52705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50 a 59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8" name="Rectangle 742"/>
          <p:cNvSpPr>
            <a:spLocks noChangeArrowheads="1"/>
          </p:cNvSpPr>
          <p:nvPr/>
        </p:nvSpPr>
        <p:spPr bwMode="auto">
          <a:xfrm>
            <a:off x="1470025" y="4541838"/>
            <a:ext cx="527050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40 a 49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59" name="Rectangle 743"/>
          <p:cNvSpPr>
            <a:spLocks noChangeArrowheads="1"/>
          </p:cNvSpPr>
          <p:nvPr/>
        </p:nvSpPr>
        <p:spPr bwMode="auto">
          <a:xfrm>
            <a:off x="1470025" y="4767263"/>
            <a:ext cx="527050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30 a 39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0" name="Rectangle 744"/>
          <p:cNvSpPr>
            <a:spLocks noChangeArrowheads="1"/>
          </p:cNvSpPr>
          <p:nvPr/>
        </p:nvSpPr>
        <p:spPr bwMode="auto">
          <a:xfrm>
            <a:off x="1470025" y="4999038"/>
            <a:ext cx="527050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20 a 29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1" name="Rectangle 745"/>
          <p:cNvSpPr>
            <a:spLocks noChangeArrowheads="1"/>
          </p:cNvSpPr>
          <p:nvPr/>
        </p:nvSpPr>
        <p:spPr bwMode="auto">
          <a:xfrm>
            <a:off x="1470025" y="5248275"/>
            <a:ext cx="527050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10 a 19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2" name="Rectangle 746"/>
          <p:cNvSpPr>
            <a:spLocks noChangeArrowheads="1"/>
          </p:cNvSpPr>
          <p:nvPr/>
        </p:nvSpPr>
        <p:spPr bwMode="auto">
          <a:xfrm>
            <a:off x="1531938" y="5495925"/>
            <a:ext cx="461962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&lt;    10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3" name="Rectangle 747"/>
          <p:cNvSpPr>
            <a:spLocks noChangeArrowheads="1"/>
          </p:cNvSpPr>
          <p:nvPr/>
        </p:nvSpPr>
        <p:spPr bwMode="auto">
          <a:xfrm>
            <a:off x="1485900" y="5708650"/>
            <a:ext cx="168275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%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4" name="Rectangle 748"/>
          <p:cNvSpPr>
            <a:spLocks noChangeArrowheads="1"/>
          </p:cNvSpPr>
          <p:nvPr/>
        </p:nvSpPr>
        <p:spPr bwMode="auto">
          <a:xfrm>
            <a:off x="1589088" y="5894388"/>
            <a:ext cx="17938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20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5" name="Rectangle 749"/>
          <p:cNvSpPr>
            <a:spLocks noChangeArrowheads="1"/>
          </p:cNvSpPr>
          <p:nvPr/>
        </p:nvSpPr>
        <p:spPr bwMode="auto">
          <a:xfrm>
            <a:off x="2016125" y="5894388"/>
            <a:ext cx="1793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15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6" name="Rectangle 750"/>
          <p:cNvSpPr>
            <a:spLocks noChangeArrowheads="1"/>
          </p:cNvSpPr>
          <p:nvPr/>
        </p:nvSpPr>
        <p:spPr bwMode="auto">
          <a:xfrm>
            <a:off x="2473325" y="5894388"/>
            <a:ext cx="1793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10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7" name="Rectangle 751"/>
          <p:cNvSpPr>
            <a:spLocks noChangeArrowheads="1"/>
          </p:cNvSpPr>
          <p:nvPr/>
        </p:nvSpPr>
        <p:spPr bwMode="auto">
          <a:xfrm>
            <a:off x="2960688" y="5894388"/>
            <a:ext cx="9048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8" name="Rectangle 752"/>
          <p:cNvSpPr>
            <a:spLocks noChangeArrowheads="1"/>
          </p:cNvSpPr>
          <p:nvPr/>
        </p:nvSpPr>
        <p:spPr bwMode="auto">
          <a:xfrm>
            <a:off x="3416300" y="5894388"/>
            <a:ext cx="904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69" name="Rectangle 753"/>
          <p:cNvSpPr>
            <a:spLocks noChangeArrowheads="1"/>
          </p:cNvSpPr>
          <p:nvPr/>
        </p:nvSpPr>
        <p:spPr bwMode="auto">
          <a:xfrm>
            <a:off x="3840163" y="5894388"/>
            <a:ext cx="9048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0" name="Rectangle 754"/>
          <p:cNvSpPr>
            <a:spLocks noChangeArrowheads="1"/>
          </p:cNvSpPr>
          <p:nvPr/>
        </p:nvSpPr>
        <p:spPr bwMode="auto">
          <a:xfrm>
            <a:off x="4257675" y="5894388"/>
            <a:ext cx="1793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10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1" name="Rectangle 755"/>
          <p:cNvSpPr>
            <a:spLocks noChangeArrowheads="1"/>
          </p:cNvSpPr>
          <p:nvPr/>
        </p:nvSpPr>
        <p:spPr bwMode="auto">
          <a:xfrm>
            <a:off x="4708525" y="5894388"/>
            <a:ext cx="1793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15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2" name="Rectangle 756"/>
          <p:cNvSpPr>
            <a:spLocks noChangeArrowheads="1"/>
          </p:cNvSpPr>
          <p:nvPr/>
        </p:nvSpPr>
        <p:spPr bwMode="auto">
          <a:xfrm>
            <a:off x="5156200" y="5894388"/>
            <a:ext cx="179388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20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3" name="Rectangle 757"/>
          <p:cNvSpPr>
            <a:spLocks noChangeArrowheads="1"/>
          </p:cNvSpPr>
          <p:nvPr/>
        </p:nvSpPr>
        <p:spPr bwMode="auto">
          <a:xfrm>
            <a:off x="5299075" y="5708650"/>
            <a:ext cx="168275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%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4" name="Rectangle 758"/>
          <p:cNvSpPr>
            <a:spLocks noChangeArrowheads="1"/>
          </p:cNvSpPr>
          <p:nvPr/>
        </p:nvSpPr>
        <p:spPr bwMode="auto">
          <a:xfrm>
            <a:off x="1985963" y="6113463"/>
            <a:ext cx="635000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Hombres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5" name="Rectangle 759"/>
          <p:cNvSpPr>
            <a:spLocks noChangeArrowheads="1"/>
          </p:cNvSpPr>
          <p:nvPr/>
        </p:nvSpPr>
        <p:spPr bwMode="auto">
          <a:xfrm>
            <a:off x="4354513" y="6113463"/>
            <a:ext cx="566737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1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Mujeres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6" name="Rectangle 760"/>
          <p:cNvSpPr>
            <a:spLocks noChangeArrowheads="1"/>
          </p:cNvSpPr>
          <p:nvPr/>
        </p:nvSpPr>
        <p:spPr bwMode="auto">
          <a:xfrm>
            <a:off x="2049463" y="2982913"/>
            <a:ext cx="28590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7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Estructura de la población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7" name="Rectangle 761"/>
          <p:cNvSpPr>
            <a:spLocks noChangeArrowheads="1"/>
          </p:cNvSpPr>
          <p:nvPr/>
        </p:nvSpPr>
        <p:spPr bwMode="auto">
          <a:xfrm>
            <a:off x="4689475" y="4783138"/>
            <a:ext cx="649288" cy="34448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8" name="Rectangle 762"/>
          <p:cNvSpPr>
            <a:spLocks noChangeArrowheads="1"/>
          </p:cNvSpPr>
          <p:nvPr/>
        </p:nvSpPr>
        <p:spPr bwMode="auto">
          <a:xfrm>
            <a:off x="4762500" y="4829175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1970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79" name="Rectangle 763"/>
          <p:cNvSpPr>
            <a:spLocks noChangeArrowheads="1"/>
          </p:cNvSpPr>
          <p:nvPr/>
        </p:nvSpPr>
        <p:spPr bwMode="auto">
          <a:xfrm>
            <a:off x="4462463" y="4083050"/>
            <a:ext cx="647700" cy="34131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0" name="Rectangle 764"/>
          <p:cNvSpPr>
            <a:spLocks noChangeArrowheads="1"/>
          </p:cNvSpPr>
          <p:nvPr/>
        </p:nvSpPr>
        <p:spPr bwMode="auto">
          <a:xfrm>
            <a:off x="4532313" y="4129088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DA251D" mc:Ignorable=""/>
                </a:solidFill>
              </a:rPr>
              <a:t>2004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1" name="Freeform 765"/>
          <p:cNvSpPr>
            <a:spLocks/>
          </p:cNvSpPr>
          <p:nvPr/>
        </p:nvSpPr>
        <p:spPr bwMode="auto">
          <a:xfrm>
            <a:off x="4495800" y="5124450"/>
            <a:ext cx="523875" cy="195263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303" y="109"/>
              </a:cxn>
              <a:cxn ang="0">
                <a:pos x="303" y="46"/>
              </a:cxn>
              <a:cxn ang="0">
                <a:pos x="287" y="46"/>
              </a:cxn>
              <a:cxn ang="0">
                <a:pos x="309" y="0"/>
              </a:cxn>
              <a:cxn ang="0">
                <a:pos x="330" y="46"/>
              </a:cxn>
              <a:cxn ang="0">
                <a:pos x="316" y="46"/>
              </a:cxn>
              <a:cxn ang="0">
                <a:pos x="316" y="123"/>
              </a:cxn>
              <a:cxn ang="0">
                <a:pos x="0" y="123"/>
              </a:cxn>
              <a:cxn ang="0">
                <a:pos x="0" y="109"/>
              </a:cxn>
            </a:cxnLst>
            <a:rect l="0" t="0" r="r" b="b"/>
            <a:pathLst>
              <a:path w="330" h="123">
                <a:moveTo>
                  <a:pt x="0" y="109"/>
                </a:moveTo>
                <a:lnTo>
                  <a:pt x="303" y="109"/>
                </a:lnTo>
                <a:lnTo>
                  <a:pt x="303" y="46"/>
                </a:lnTo>
                <a:lnTo>
                  <a:pt x="287" y="46"/>
                </a:lnTo>
                <a:lnTo>
                  <a:pt x="309" y="0"/>
                </a:lnTo>
                <a:lnTo>
                  <a:pt x="330" y="46"/>
                </a:lnTo>
                <a:lnTo>
                  <a:pt x="316" y="46"/>
                </a:lnTo>
                <a:lnTo>
                  <a:pt x="316" y="123"/>
                </a:lnTo>
                <a:lnTo>
                  <a:pt x="0" y="123"/>
                </a:lnTo>
                <a:lnTo>
                  <a:pt x="0" y="10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3669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2" name="Rectangle 766"/>
          <p:cNvSpPr>
            <a:spLocks noChangeArrowheads="1"/>
          </p:cNvSpPr>
          <p:nvPr/>
        </p:nvSpPr>
        <p:spPr bwMode="auto">
          <a:xfrm>
            <a:off x="3836988" y="3897313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2010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3" name="Rectangle 767"/>
          <p:cNvSpPr>
            <a:spLocks noChangeArrowheads="1"/>
          </p:cNvSpPr>
          <p:nvPr/>
        </p:nvSpPr>
        <p:spPr bwMode="auto">
          <a:xfrm>
            <a:off x="3827463" y="3890963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2010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4" name="Line 768"/>
          <p:cNvSpPr>
            <a:spLocks noChangeShapeType="1"/>
          </p:cNvSpPr>
          <p:nvPr/>
        </p:nvSpPr>
        <p:spPr bwMode="auto">
          <a:xfrm>
            <a:off x="1631950" y="5784850"/>
            <a:ext cx="3584575" cy="1588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5" name="Line 769"/>
          <p:cNvSpPr>
            <a:spLocks noChangeShapeType="1"/>
          </p:cNvSpPr>
          <p:nvPr/>
        </p:nvSpPr>
        <p:spPr bwMode="auto">
          <a:xfrm>
            <a:off x="5208588" y="5730875"/>
            <a:ext cx="1587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6" name="Line 770"/>
          <p:cNvSpPr>
            <a:spLocks noChangeShapeType="1"/>
          </p:cNvSpPr>
          <p:nvPr/>
        </p:nvSpPr>
        <p:spPr bwMode="auto">
          <a:xfrm>
            <a:off x="4757738" y="5730875"/>
            <a:ext cx="1587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7" name="Line 771"/>
          <p:cNvSpPr>
            <a:spLocks noChangeShapeType="1"/>
          </p:cNvSpPr>
          <p:nvPr/>
        </p:nvSpPr>
        <p:spPr bwMode="auto">
          <a:xfrm>
            <a:off x="4310063" y="5730875"/>
            <a:ext cx="1587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8" name="Line 772"/>
          <p:cNvSpPr>
            <a:spLocks noChangeShapeType="1"/>
          </p:cNvSpPr>
          <p:nvPr/>
        </p:nvSpPr>
        <p:spPr bwMode="auto">
          <a:xfrm>
            <a:off x="3859213" y="5730875"/>
            <a:ext cx="1587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89" name="Line 773"/>
          <p:cNvSpPr>
            <a:spLocks noChangeShapeType="1"/>
          </p:cNvSpPr>
          <p:nvPr/>
        </p:nvSpPr>
        <p:spPr bwMode="auto">
          <a:xfrm>
            <a:off x="2978150" y="5730875"/>
            <a:ext cx="1588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0" name="Line 774"/>
          <p:cNvSpPr>
            <a:spLocks noChangeShapeType="1"/>
          </p:cNvSpPr>
          <p:nvPr/>
        </p:nvSpPr>
        <p:spPr bwMode="auto">
          <a:xfrm>
            <a:off x="2530475" y="5730875"/>
            <a:ext cx="1588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1" name="Line 775"/>
          <p:cNvSpPr>
            <a:spLocks noChangeShapeType="1"/>
          </p:cNvSpPr>
          <p:nvPr/>
        </p:nvSpPr>
        <p:spPr bwMode="auto">
          <a:xfrm>
            <a:off x="2085975" y="5730875"/>
            <a:ext cx="1588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2" name="Line 776"/>
          <p:cNvSpPr>
            <a:spLocks noChangeShapeType="1"/>
          </p:cNvSpPr>
          <p:nvPr/>
        </p:nvSpPr>
        <p:spPr bwMode="auto">
          <a:xfrm>
            <a:off x="1638300" y="5730875"/>
            <a:ext cx="1588" cy="130175"/>
          </a:xfrm>
          <a:prstGeom prst="line">
            <a:avLst/>
          </a:prstGeom>
          <a:noFill/>
          <a:ln w="6350">
            <a:solidFill>
              <a:srgbClr xmlns:mc="http://schemas.openxmlformats.org/markup-compatibility/2006" xmlns:a14="http://schemas.microsoft.com/office/drawing/2010/main" val="1F1A17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3" name="Rectangle 777"/>
          <p:cNvSpPr>
            <a:spLocks noChangeArrowheads="1"/>
          </p:cNvSpPr>
          <p:nvPr/>
        </p:nvSpPr>
        <p:spPr bwMode="auto">
          <a:xfrm>
            <a:off x="1543050" y="1871663"/>
            <a:ext cx="1627188" cy="10318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E77817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4" name="Rectangle 778"/>
          <p:cNvSpPr>
            <a:spLocks noChangeArrowheads="1"/>
          </p:cNvSpPr>
          <p:nvPr/>
        </p:nvSpPr>
        <p:spPr bwMode="auto">
          <a:xfrm>
            <a:off x="3751263" y="1871663"/>
            <a:ext cx="1530350" cy="103187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DA251D" mc:Ignorable="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9995" name="Rectangle 779"/>
          <p:cNvSpPr>
            <a:spLocks noChangeArrowheads="1"/>
          </p:cNvSpPr>
          <p:nvPr/>
        </p:nvSpPr>
        <p:spPr bwMode="auto">
          <a:xfrm>
            <a:off x="1668463" y="1965325"/>
            <a:ext cx="13843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Diarreas </a:t>
            </a:r>
            <a:b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</a:br>
            <a: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Neumonías</a:t>
            </a:r>
          </a:p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Enf. 1a Infancia</a:t>
            </a:r>
          </a:p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Accidentes/Violencia</a:t>
            </a:r>
            <a:r>
              <a:rPr lang="es-ES" sz="10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/>
            </a:r>
            <a:br>
              <a:rPr lang="es-ES" sz="10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</a:br>
            <a:r>
              <a:rPr lang="es-ES" sz="10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Paludismo</a:t>
            </a:r>
            <a:endParaRPr lang="es-ES" sz="1000" b="1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4220" name="Group 1113"/>
          <p:cNvGrpSpPr>
            <a:grpSpLocks/>
          </p:cNvGrpSpPr>
          <p:nvPr/>
        </p:nvGrpSpPr>
        <p:grpSpPr bwMode="auto">
          <a:xfrm>
            <a:off x="4027488" y="1908175"/>
            <a:ext cx="1335087" cy="923925"/>
            <a:chOff x="2429" y="1202"/>
            <a:chExt cx="841" cy="582"/>
          </a:xfrm>
        </p:grpSpPr>
        <p:sp>
          <p:nvSpPr>
            <p:cNvPr id="10000" name="Rectangle 784"/>
            <p:cNvSpPr>
              <a:spLocks noChangeArrowheads="1"/>
            </p:cNvSpPr>
            <p:nvPr/>
          </p:nvSpPr>
          <p:spPr bwMode="auto">
            <a:xfrm>
              <a:off x="2476" y="1202"/>
              <a:ext cx="70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Diabetes Mellitus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001" name="Rectangle 785"/>
            <p:cNvSpPr>
              <a:spLocks noChangeArrowheads="1"/>
            </p:cNvSpPr>
            <p:nvPr/>
          </p:nvSpPr>
          <p:spPr bwMode="auto">
            <a:xfrm>
              <a:off x="2486" y="1301"/>
              <a:ext cx="69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Enf. Isq. Corazón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002" name="Rectangle 786"/>
            <p:cNvSpPr>
              <a:spLocks noChangeArrowheads="1"/>
            </p:cNvSpPr>
            <p:nvPr/>
          </p:nvSpPr>
          <p:spPr bwMode="auto">
            <a:xfrm>
              <a:off x="2511" y="1403"/>
              <a:ext cx="61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Cirrosis y Otras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003" name="Rectangle 787"/>
            <p:cNvSpPr>
              <a:spLocks noChangeArrowheads="1"/>
            </p:cNvSpPr>
            <p:nvPr/>
          </p:nvSpPr>
          <p:spPr bwMode="auto">
            <a:xfrm>
              <a:off x="2429" y="1505"/>
              <a:ext cx="84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Enf. Cerebrovascular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004" name="Rectangle 788"/>
            <p:cNvSpPr>
              <a:spLocks noChangeArrowheads="1"/>
            </p:cNvSpPr>
            <p:nvPr/>
          </p:nvSpPr>
          <p:spPr bwMode="auto">
            <a:xfrm>
              <a:off x="2529" y="1604"/>
              <a:ext cx="57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Enf. Pulmonar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005" name="Rectangle 789"/>
            <p:cNvSpPr>
              <a:spLocks noChangeArrowheads="1"/>
            </p:cNvSpPr>
            <p:nvPr/>
          </p:nvSpPr>
          <p:spPr bwMode="auto">
            <a:xfrm>
              <a:off x="2448" y="1706"/>
              <a:ext cx="77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342900" indent="-34290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1000" b="1">
                  <a:solidFill>
                    <a:srgbClr xmlns:mc="http://schemas.openxmlformats.org/markup-compatibility/2006" xmlns:a14="http://schemas.microsoft.com/office/drawing/2010/main" val="FFFFFF" mc:Ignorable=""/>
                  </a:solidFill>
                </a:rPr>
                <a:t>obstructiva crónica</a:t>
              </a: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10006" name="Rectangle 790"/>
          <p:cNvSpPr>
            <a:spLocks noChangeArrowheads="1"/>
          </p:cNvSpPr>
          <p:nvPr/>
        </p:nvSpPr>
        <p:spPr bwMode="auto">
          <a:xfrm>
            <a:off x="1958975" y="1249363"/>
            <a:ext cx="37465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Principales causas de muerte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07" name="Rectangle 791"/>
          <p:cNvSpPr>
            <a:spLocks noChangeArrowheads="1"/>
          </p:cNvSpPr>
          <p:nvPr/>
        </p:nvSpPr>
        <p:spPr bwMode="auto">
          <a:xfrm>
            <a:off x="2116138" y="1552575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E77817" mc:Ignorable=""/>
                </a:solidFill>
              </a:rPr>
              <a:t>1950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08" name="Rectangle 792"/>
          <p:cNvSpPr>
            <a:spLocks noChangeArrowheads="1"/>
          </p:cNvSpPr>
          <p:nvPr/>
        </p:nvSpPr>
        <p:spPr bwMode="auto">
          <a:xfrm>
            <a:off x="4273550" y="1552575"/>
            <a:ext cx="590550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b="1">
                <a:solidFill>
                  <a:srgbClr xmlns:mc="http://schemas.openxmlformats.org/markup-compatibility/2006" xmlns:a14="http://schemas.microsoft.com/office/drawing/2010/main" val="DA251D" mc:Ignorable=""/>
                </a:solidFill>
              </a:rPr>
              <a:t>2005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09" name="Freeform 793"/>
          <p:cNvSpPr>
            <a:spLocks/>
          </p:cNvSpPr>
          <p:nvPr/>
        </p:nvSpPr>
        <p:spPr bwMode="auto">
          <a:xfrm>
            <a:off x="3876675" y="4467225"/>
            <a:ext cx="950913" cy="192088"/>
          </a:xfrm>
          <a:custGeom>
            <a:avLst/>
            <a:gdLst/>
            <a:ahLst/>
            <a:cxnLst>
              <a:cxn ang="0">
                <a:pos x="0" y="107"/>
              </a:cxn>
              <a:cxn ang="0">
                <a:pos x="572" y="107"/>
              </a:cxn>
              <a:cxn ang="0">
                <a:pos x="572" y="44"/>
              </a:cxn>
              <a:cxn ang="0">
                <a:pos x="557" y="44"/>
              </a:cxn>
              <a:cxn ang="0">
                <a:pos x="578" y="0"/>
              </a:cxn>
              <a:cxn ang="0">
                <a:pos x="599" y="44"/>
              </a:cxn>
              <a:cxn ang="0">
                <a:pos x="585" y="44"/>
              </a:cxn>
              <a:cxn ang="0">
                <a:pos x="585" y="121"/>
              </a:cxn>
              <a:cxn ang="0">
                <a:pos x="0" y="121"/>
              </a:cxn>
              <a:cxn ang="0">
                <a:pos x="0" y="107"/>
              </a:cxn>
            </a:cxnLst>
            <a:rect l="0" t="0" r="r" b="b"/>
            <a:pathLst>
              <a:path w="599" h="121">
                <a:moveTo>
                  <a:pt x="0" y="107"/>
                </a:moveTo>
                <a:lnTo>
                  <a:pt x="572" y="107"/>
                </a:lnTo>
                <a:lnTo>
                  <a:pt x="572" y="44"/>
                </a:lnTo>
                <a:lnTo>
                  <a:pt x="557" y="44"/>
                </a:lnTo>
                <a:lnTo>
                  <a:pt x="578" y="0"/>
                </a:lnTo>
                <a:lnTo>
                  <a:pt x="599" y="44"/>
                </a:lnTo>
                <a:lnTo>
                  <a:pt x="585" y="44"/>
                </a:lnTo>
                <a:lnTo>
                  <a:pt x="585" y="121"/>
                </a:lnTo>
                <a:lnTo>
                  <a:pt x="0" y="121"/>
                </a:lnTo>
                <a:lnTo>
                  <a:pt x="0" y="10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FF50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0" name="Rectangle 794"/>
          <p:cNvSpPr>
            <a:spLocks noChangeArrowheads="1"/>
          </p:cNvSpPr>
          <p:nvPr/>
        </p:nvSpPr>
        <p:spPr bwMode="auto">
          <a:xfrm>
            <a:off x="6286500" y="1487488"/>
            <a:ext cx="19383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Aumento en la 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1" name="Rectangle 795"/>
          <p:cNvSpPr>
            <a:spLocks noChangeArrowheads="1"/>
          </p:cNvSpPr>
          <p:nvPr/>
        </p:nvSpPr>
        <p:spPr bwMode="auto">
          <a:xfrm>
            <a:off x="6286500" y="1795463"/>
            <a:ext cx="2320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esperanza de vida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2" name="Rectangle 796"/>
          <p:cNvSpPr>
            <a:spLocks noChangeArrowheads="1"/>
          </p:cNvSpPr>
          <p:nvPr/>
        </p:nvSpPr>
        <p:spPr bwMode="auto">
          <a:xfrm>
            <a:off x="6286500" y="3327400"/>
            <a:ext cx="24653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Desequilibrio de la 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3" name="Rectangle 797"/>
          <p:cNvSpPr>
            <a:spLocks noChangeArrowheads="1"/>
          </p:cNvSpPr>
          <p:nvPr/>
        </p:nvSpPr>
        <p:spPr bwMode="auto">
          <a:xfrm>
            <a:off x="6286500" y="3635375"/>
            <a:ext cx="22939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distribución de la 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4" name="Rectangle 798"/>
          <p:cNvSpPr>
            <a:spLocks noChangeArrowheads="1"/>
          </p:cNvSpPr>
          <p:nvPr/>
        </p:nvSpPr>
        <p:spPr bwMode="auto">
          <a:xfrm>
            <a:off x="6286500" y="3943350"/>
            <a:ext cx="2151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población en las 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5" name="Rectangle 799"/>
          <p:cNvSpPr>
            <a:spLocks noChangeArrowheads="1"/>
          </p:cNvSpPr>
          <p:nvPr/>
        </p:nvSpPr>
        <p:spPr bwMode="auto">
          <a:xfrm>
            <a:off x="6286500" y="4248150"/>
            <a:ext cx="24161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1F1A17" mc:Ignorable=""/>
                </a:solidFill>
              </a:rPr>
              <a:t>áreas urbano-rural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6" name="Rectangle 800"/>
          <p:cNvSpPr>
            <a:spLocks noChangeArrowheads="1"/>
          </p:cNvSpPr>
          <p:nvPr/>
        </p:nvSpPr>
        <p:spPr bwMode="auto">
          <a:xfrm>
            <a:off x="6286500" y="2408238"/>
            <a:ext cx="24463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667AB3" mc:Ignorable=""/>
                </a:solidFill>
              </a:rPr>
              <a:t>Envejecimiento de 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7" name="Rectangle 801"/>
          <p:cNvSpPr>
            <a:spLocks noChangeArrowheads="1"/>
          </p:cNvSpPr>
          <p:nvPr/>
        </p:nvSpPr>
        <p:spPr bwMode="auto">
          <a:xfrm>
            <a:off x="6286500" y="2716213"/>
            <a:ext cx="15525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667AB3" mc:Ignorable=""/>
                </a:solidFill>
              </a:rPr>
              <a:t>la población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8" name="Freeform 802"/>
          <p:cNvSpPr>
            <a:spLocks/>
          </p:cNvSpPr>
          <p:nvPr/>
        </p:nvSpPr>
        <p:spPr bwMode="auto">
          <a:xfrm>
            <a:off x="6048375" y="1536700"/>
            <a:ext cx="119063" cy="122238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2"/>
              </a:cxn>
              <a:cxn ang="0">
                <a:pos x="52" y="4"/>
              </a:cxn>
              <a:cxn ang="0">
                <a:pos x="60" y="8"/>
              </a:cxn>
              <a:cxn ang="0">
                <a:pos x="65" y="11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4"/>
              </a:cxn>
              <a:cxn ang="0">
                <a:pos x="69" y="59"/>
              </a:cxn>
              <a:cxn ang="0">
                <a:pos x="65" y="65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7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5"/>
              </a:cxn>
              <a:cxn ang="0">
                <a:pos x="6" y="59"/>
              </a:cxn>
              <a:cxn ang="0">
                <a:pos x="4" y="54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1"/>
              </a:cxn>
              <a:cxn ang="0">
                <a:pos x="17" y="8"/>
              </a:cxn>
              <a:cxn ang="0">
                <a:pos x="23" y="4"/>
              </a:cxn>
              <a:cxn ang="0">
                <a:pos x="31" y="2"/>
              </a:cxn>
              <a:cxn ang="0">
                <a:pos x="38" y="0"/>
              </a:cxn>
            </a:cxnLst>
            <a:rect l="0" t="0" r="r" b="b"/>
            <a:pathLst>
              <a:path w="75" h="77">
                <a:moveTo>
                  <a:pt x="38" y="0"/>
                </a:moveTo>
                <a:lnTo>
                  <a:pt x="46" y="2"/>
                </a:lnTo>
                <a:lnTo>
                  <a:pt x="52" y="4"/>
                </a:lnTo>
                <a:lnTo>
                  <a:pt x="60" y="8"/>
                </a:lnTo>
                <a:lnTo>
                  <a:pt x="65" y="11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4"/>
                </a:lnTo>
                <a:lnTo>
                  <a:pt x="69" y="59"/>
                </a:lnTo>
                <a:lnTo>
                  <a:pt x="65" y="65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7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5"/>
                </a:lnTo>
                <a:lnTo>
                  <a:pt x="6" y="59"/>
                </a:lnTo>
                <a:lnTo>
                  <a:pt x="4" y="54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1"/>
                </a:lnTo>
                <a:lnTo>
                  <a:pt x="17" y="8"/>
                </a:lnTo>
                <a:lnTo>
                  <a:pt x="23" y="4"/>
                </a:lnTo>
                <a:lnTo>
                  <a:pt x="31" y="2"/>
                </a:lnTo>
                <a:lnTo>
                  <a:pt x="38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8166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19" name="Freeform 803"/>
          <p:cNvSpPr>
            <a:spLocks/>
          </p:cNvSpPr>
          <p:nvPr/>
        </p:nvSpPr>
        <p:spPr bwMode="auto">
          <a:xfrm>
            <a:off x="6057900" y="1546225"/>
            <a:ext cx="100013" cy="103188"/>
          </a:xfrm>
          <a:custGeom>
            <a:avLst/>
            <a:gdLst/>
            <a:ahLst/>
            <a:cxnLst>
              <a:cxn ang="0">
                <a:pos x="63" y="25"/>
              </a:cxn>
              <a:cxn ang="0">
                <a:pos x="61" y="13"/>
              </a:cxn>
              <a:cxn ang="0">
                <a:pos x="55" y="3"/>
              </a:cxn>
              <a:cxn ang="0">
                <a:pos x="54" y="2"/>
              </a:cxn>
              <a:cxn ang="0">
                <a:pos x="50" y="0"/>
              </a:cxn>
              <a:cxn ang="0">
                <a:pos x="54" y="5"/>
              </a:cxn>
              <a:cxn ang="0">
                <a:pos x="57" y="11"/>
              </a:cxn>
              <a:cxn ang="0">
                <a:pos x="59" y="17"/>
              </a:cxn>
              <a:cxn ang="0">
                <a:pos x="61" y="25"/>
              </a:cxn>
              <a:cxn ang="0">
                <a:pos x="59" y="32"/>
              </a:cxn>
              <a:cxn ang="0">
                <a:pos x="57" y="40"/>
              </a:cxn>
              <a:cxn ang="0">
                <a:pos x="54" y="46"/>
              </a:cxn>
              <a:cxn ang="0">
                <a:pos x="50" y="51"/>
              </a:cxn>
              <a:cxn ang="0">
                <a:pos x="44" y="55"/>
              </a:cxn>
              <a:cxn ang="0">
                <a:pos x="38" y="59"/>
              </a:cxn>
              <a:cxn ang="0">
                <a:pos x="31" y="61"/>
              </a:cxn>
              <a:cxn ang="0">
                <a:pos x="25" y="61"/>
              </a:cxn>
              <a:cxn ang="0">
                <a:pos x="17" y="61"/>
              </a:cxn>
              <a:cxn ang="0">
                <a:pos x="11" y="59"/>
              </a:cxn>
              <a:cxn ang="0">
                <a:pos x="6" y="57"/>
              </a:cxn>
              <a:cxn ang="0">
                <a:pos x="0" y="53"/>
              </a:cxn>
              <a:cxn ang="0">
                <a:pos x="4" y="57"/>
              </a:cxn>
              <a:cxn ang="0">
                <a:pos x="6" y="59"/>
              </a:cxn>
              <a:cxn ang="0">
                <a:pos x="15" y="63"/>
              </a:cxn>
              <a:cxn ang="0">
                <a:pos x="25" y="65"/>
              </a:cxn>
              <a:cxn ang="0">
                <a:pos x="32" y="63"/>
              </a:cxn>
              <a:cxn ang="0">
                <a:pos x="38" y="61"/>
              </a:cxn>
              <a:cxn ang="0">
                <a:pos x="46" y="57"/>
              </a:cxn>
              <a:cxn ang="0">
                <a:pos x="52" y="53"/>
              </a:cxn>
              <a:cxn ang="0">
                <a:pos x="55" y="48"/>
              </a:cxn>
              <a:cxn ang="0">
                <a:pos x="59" y="40"/>
              </a:cxn>
              <a:cxn ang="0">
                <a:pos x="61" y="32"/>
              </a:cxn>
              <a:cxn ang="0">
                <a:pos x="63" y="25"/>
              </a:cxn>
            </a:cxnLst>
            <a:rect l="0" t="0" r="r" b="b"/>
            <a:pathLst>
              <a:path w="63" h="65">
                <a:moveTo>
                  <a:pt x="63" y="25"/>
                </a:moveTo>
                <a:lnTo>
                  <a:pt x="61" y="13"/>
                </a:lnTo>
                <a:lnTo>
                  <a:pt x="55" y="3"/>
                </a:lnTo>
                <a:lnTo>
                  <a:pt x="54" y="2"/>
                </a:lnTo>
                <a:lnTo>
                  <a:pt x="50" y="0"/>
                </a:lnTo>
                <a:lnTo>
                  <a:pt x="54" y="5"/>
                </a:lnTo>
                <a:lnTo>
                  <a:pt x="57" y="11"/>
                </a:lnTo>
                <a:lnTo>
                  <a:pt x="59" y="17"/>
                </a:lnTo>
                <a:lnTo>
                  <a:pt x="61" y="25"/>
                </a:lnTo>
                <a:lnTo>
                  <a:pt x="59" y="32"/>
                </a:lnTo>
                <a:lnTo>
                  <a:pt x="57" y="40"/>
                </a:lnTo>
                <a:lnTo>
                  <a:pt x="54" y="46"/>
                </a:lnTo>
                <a:lnTo>
                  <a:pt x="50" y="51"/>
                </a:lnTo>
                <a:lnTo>
                  <a:pt x="44" y="55"/>
                </a:lnTo>
                <a:lnTo>
                  <a:pt x="38" y="59"/>
                </a:lnTo>
                <a:lnTo>
                  <a:pt x="31" y="61"/>
                </a:lnTo>
                <a:lnTo>
                  <a:pt x="25" y="61"/>
                </a:lnTo>
                <a:lnTo>
                  <a:pt x="17" y="61"/>
                </a:lnTo>
                <a:lnTo>
                  <a:pt x="11" y="59"/>
                </a:lnTo>
                <a:lnTo>
                  <a:pt x="6" y="57"/>
                </a:lnTo>
                <a:lnTo>
                  <a:pt x="0" y="53"/>
                </a:lnTo>
                <a:lnTo>
                  <a:pt x="4" y="57"/>
                </a:lnTo>
                <a:lnTo>
                  <a:pt x="6" y="59"/>
                </a:lnTo>
                <a:lnTo>
                  <a:pt x="15" y="63"/>
                </a:lnTo>
                <a:lnTo>
                  <a:pt x="25" y="65"/>
                </a:lnTo>
                <a:lnTo>
                  <a:pt x="32" y="63"/>
                </a:lnTo>
                <a:lnTo>
                  <a:pt x="38" y="61"/>
                </a:lnTo>
                <a:lnTo>
                  <a:pt x="46" y="57"/>
                </a:lnTo>
                <a:lnTo>
                  <a:pt x="52" y="53"/>
                </a:lnTo>
                <a:lnTo>
                  <a:pt x="55" y="48"/>
                </a:lnTo>
                <a:lnTo>
                  <a:pt x="59" y="40"/>
                </a:lnTo>
                <a:lnTo>
                  <a:pt x="61" y="32"/>
                </a:lnTo>
                <a:lnTo>
                  <a:pt x="63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F1D7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0" name="Freeform 804"/>
          <p:cNvSpPr>
            <a:spLocks/>
          </p:cNvSpPr>
          <p:nvPr/>
        </p:nvSpPr>
        <p:spPr bwMode="auto">
          <a:xfrm>
            <a:off x="6054725" y="1543050"/>
            <a:ext cx="100013" cy="103188"/>
          </a:xfrm>
          <a:custGeom>
            <a:avLst/>
            <a:gdLst/>
            <a:ahLst/>
            <a:cxnLst>
              <a:cxn ang="0">
                <a:pos x="63" y="27"/>
              </a:cxn>
              <a:cxn ang="0">
                <a:pos x="63" y="21"/>
              </a:cxn>
              <a:cxn ang="0">
                <a:pos x="61" y="15"/>
              </a:cxn>
              <a:cxn ang="0">
                <a:pos x="59" y="9"/>
              </a:cxn>
              <a:cxn ang="0">
                <a:pos x="56" y="4"/>
              </a:cxn>
              <a:cxn ang="0">
                <a:pos x="52" y="2"/>
              </a:cxn>
              <a:cxn ang="0">
                <a:pos x="48" y="0"/>
              </a:cxn>
              <a:cxn ang="0">
                <a:pos x="54" y="5"/>
              </a:cxn>
              <a:cxn ang="0">
                <a:pos x="57" y="11"/>
              </a:cxn>
              <a:cxn ang="0">
                <a:pos x="61" y="19"/>
              </a:cxn>
              <a:cxn ang="0">
                <a:pos x="61" y="27"/>
              </a:cxn>
              <a:cxn ang="0">
                <a:pos x="61" y="34"/>
              </a:cxn>
              <a:cxn ang="0">
                <a:pos x="59" y="40"/>
              </a:cxn>
              <a:cxn ang="0">
                <a:pos x="56" y="48"/>
              </a:cxn>
              <a:cxn ang="0">
                <a:pos x="52" y="51"/>
              </a:cxn>
              <a:cxn ang="0">
                <a:pos x="46" y="57"/>
              </a:cxn>
              <a:cxn ang="0">
                <a:pos x="40" y="59"/>
              </a:cxn>
              <a:cxn ang="0">
                <a:pos x="33" y="61"/>
              </a:cxn>
              <a:cxn ang="0">
                <a:pos x="27" y="63"/>
              </a:cxn>
              <a:cxn ang="0">
                <a:pos x="19" y="61"/>
              </a:cxn>
              <a:cxn ang="0">
                <a:pos x="11" y="59"/>
              </a:cxn>
              <a:cxn ang="0">
                <a:pos x="6" y="55"/>
              </a:cxn>
              <a:cxn ang="0">
                <a:pos x="0" y="51"/>
              </a:cxn>
              <a:cxn ang="0">
                <a:pos x="2" y="55"/>
              </a:cxn>
              <a:cxn ang="0">
                <a:pos x="6" y="59"/>
              </a:cxn>
              <a:cxn ang="0">
                <a:pos x="15" y="63"/>
              </a:cxn>
              <a:cxn ang="0">
                <a:pos x="27" y="65"/>
              </a:cxn>
              <a:cxn ang="0">
                <a:pos x="34" y="65"/>
              </a:cxn>
              <a:cxn ang="0">
                <a:pos x="40" y="61"/>
              </a:cxn>
              <a:cxn ang="0">
                <a:pos x="48" y="59"/>
              </a:cxn>
              <a:cxn ang="0">
                <a:pos x="52" y="53"/>
              </a:cxn>
              <a:cxn ang="0">
                <a:pos x="57" y="48"/>
              </a:cxn>
              <a:cxn ang="0">
                <a:pos x="61" y="42"/>
              </a:cxn>
              <a:cxn ang="0">
                <a:pos x="63" y="34"/>
              </a:cxn>
              <a:cxn ang="0">
                <a:pos x="63" y="27"/>
              </a:cxn>
            </a:cxnLst>
            <a:rect l="0" t="0" r="r" b="b"/>
            <a:pathLst>
              <a:path w="63" h="65">
                <a:moveTo>
                  <a:pt x="63" y="27"/>
                </a:moveTo>
                <a:lnTo>
                  <a:pt x="63" y="21"/>
                </a:lnTo>
                <a:lnTo>
                  <a:pt x="61" y="15"/>
                </a:lnTo>
                <a:lnTo>
                  <a:pt x="59" y="9"/>
                </a:lnTo>
                <a:lnTo>
                  <a:pt x="56" y="4"/>
                </a:lnTo>
                <a:lnTo>
                  <a:pt x="52" y="2"/>
                </a:lnTo>
                <a:lnTo>
                  <a:pt x="48" y="0"/>
                </a:lnTo>
                <a:lnTo>
                  <a:pt x="54" y="5"/>
                </a:lnTo>
                <a:lnTo>
                  <a:pt x="57" y="11"/>
                </a:lnTo>
                <a:lnTo>
                  <a:pt x="61" y="19"/>
                </a:lnTo>
                <a:lnTo>
                  <a:pt x="61" y="27"/>
                </a:lnTo>
                <a:lnTo>
                  <a:pt x="61" y="34"/>
                </a:lnTo>
                <a:lnTo>
                  <a:pt x="59" y="40"/>
                </a:lnTo>
                <a:lnTo>
                  <a:pt x="56" y="48"/>
                </a:lnTo>
                <a:lnTo>
                  <a:pt x="52" y="51"/>
                </a:lnTo>
                <a:lnTo>
                  <a:pt x="46" y="57"/>
                </a:lnTo>
                <a:lnTo>
                  <a:pt x="40" y="59"/>
                </a:lnTo>
                <a:lnTo>
                  <a:pt x="33" y="61"/>
                </a:lnTo>
                <a:lnTo>
                  <a:pt x="27" y="63"/>
                </a:lnTo>
                <a:lnTo>
                  <a:pt x="19" y="61"/>
                </a:lnTo>
                <a:lnTo>
                  <a:pt x="11" y="59"/>
                </a:lnTo>
                <a:lnTo>
                  <a:pt x="6" y="55"/>
                </a:lnTo>
                <a:lnTo>
                  <a:pt x="0" y="51"/>
                </a:lnTo>
                <a:lnTo>
                  <a:pt x="2" y="55"/>
                </a:lnTo>
                <a:lnTo>
                  <a:pt x="6" y="59"/>
                </a:lnTo>
                <a:lnTo>
                  <a:pt x="15" y="63"/>
                </a:lnTo>
                <a:lnTo>
                  <a:pt x="27" y="65"/>
                </a:lnTo>
                <a:lnTo>
                  <a:pt x="34" y="65"/>
                </a:lnTo>
                <a:lnTo>
                  <a:pt x="40" y="61"/>
                </a:lnTo>
                <a:lnTo>
                  <a:pt x="48" y="59"/>
                </a:lnTo>
                <a:lnTo>
                  <a:pt x="52" y="53"/>
                </a:lnTo>
                <a:lnTo>
                  <a:pt x="57" y="48"/>
                </a:lnTo>
                <a:lnTo>
                  <a:pt x="61" y="42"/>
                </a:lnTo>
                <a:lnTo>
                  <a:pt x="63" y="34"/>
                </a:lnTo>
                <a:lnTo>
                  <a:pt x="63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5237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1" name="Freeform 805"/>
          <p:cNvSpPr>
            <a:spLocks/>
          </p:cNvSpPr>
          <p:nvPr/>
        </p:nvSpPr>
        <p:spPr bwMode="auto">
          <a:xfrm>
            <a:off x="6051550" y="1539875"/>
            <a:ext cx="103188" cy="103188"/>
          </a:xfrm>
          <a:custGeom>
            <a:avLst/>
            <a:gdLst/>
            <a:ahLst/>
            <a:cxnLst>
              <a:cxn ang="0">
                <a:pos x="65" y="29"/>
              </a:cxn>
              <a:cxn ang="0">
                <a:pos x="63" y="21"/>
              </a:cxn>
              <a:cxn ang="0">
                <a:pos x="61" y="15"/>
              </a:cxn>
              <a:cxn ang="0">
                <a:pos x="58" y="9"/>
              </a:cxn>
              <a:cxn ang="0">
                <a:pos x="54" y="4"/>
              </a:cxn>
              <a:cxn ang="0">
                <a:pos x="50" y="2"/>
              </a:cxn>
              <a:cxn ang="0">
                <a:pos x="46" y="0"/>
              </a:cxn>
              <a:cxn ang="0">
                <a:pos x="52" y="6"/>
              </a:cxn>
              <a:cxn ang="0">
                <a:pos x="58" y="11"/>
              </a:cxn>
              <a:cxn ang="0">
                <a:pos x="61" y="21"/>
              </a:cxn>
              <a:cxn ang="0">
                <a:pos x="61" y="29"/>
              </a:cxn>
              <a:cxn ang="0">
                <a:pos x="61" y="36"/>
              </a:cxn>
              <a:cxn ang="0">
                <a:pos x="59" y="42"/>
              </a:cxn>
              <a:cxn ang="0">
                <a:pos x="56" y="48"/>
              </a:cxn>
              <a:cxn ang="0">
                <a:pos x="52" y="53"/>
              </a:cxn>
              <a:cxn ang="0">
                <a:pos x="48" y="57"/>
              </a:cxn>
              <a:cxn ang="0">
                <a:pos x="42" y="61"/>
              </a:cxn>
              <a:cxn ang="0">
                <a:pos x="35" y="63"/>
              </a:cxn>
              <a:cxn ang="0">
                <a:pos x="29" y="63"/>
              </a:cxn>
              <a:cxn ang="0">
                <a:pos x="19" y="63"/>
              </a:cxn>
              <a:cxn ang="0">
                <a:pos x="13" y="59"/>
              </a:cxn>
              <a:cxn ang="0">
                <a:pos x="6" y="55"/>
              </a:cxn>
              <a:cxn ang="0">
                <a:pos x="0" y="50"/>
              </a:cxn>
              <a:cxn ang="0">
                <a:pos x="2" y="53"/>
              </a:cxn>
              <a:cxn ang="0">
                <a:pos x="4" y="57"/>
              </a:cxn>
              <a:cxn ang="0">
                <a:pos x="10" y="61"/>
              </a:cxn>
              <a:cxn ang="0">
                <a:pos x="15" y="63"/>
              </a:cxn>
              <a:cxn ang="0">
                <a:pos x="21" y="65"/>
              </a:cxn>
              <a:cxn ang="0">
                <a:pos x="29" y="65"/>
              </a:cxn>
              <a:cxn ang="0">
                <a:pos x="35" y="65"/>
              </a:cxn>
              <a:cxn ang="0">
                <a:pos x="42" y="63"/>
              </a:cxn>
              <a:cxn ang="0">
                <a:pos x="48" y="59"/>
              </a:cxn>
              <a:cxn ang="0">
                <a:pos x="54" y="55"/>
              </a:cxn>
              <a:cxn ang="0">
                <a:pos x="58" y="50"/>
              </a:cxn>
              <a:cxn ang="0">
                <a:pos x="61" y="44"/>
              </a:cxn>
              <a:cxn ang="0">
                <a:pos x="63" y="36"/>
              </a:cxn>
              <a:cxn ang="0">
                <a:pos x="65" y="29"/>
              </a:cxn>
            </a:cxnLst>
            <a:rect l="0" t="0" r="r" b="b"/>
            <a:pathLst>
              <a:path w="65" h="65">
                <a:moveTo>
                  <a:pt x="65" y="29"/>
                </a:moveTo>
                <a:lnTo>
                  <a:pt x="63" y="21"/>
                </a:lnTo>
                <a:lnTo>
                  <a:pt x="61" y="15"/>
                </a:lnTo>
                <a:lnTo>
                  <a:pt x="58" y="9"/>
                </a:lnTo>
                <a:lnTo>
                  <a:pt x="54" y="4"/>
                </a:lnTo>
                <a:lnTo>
                  <a:pt x="50" y="2"/>
                </a:lnTo>
                <a:lnTo>
                  <a:pt x="46" y="0"/>
                </a:lnTo>
                <a:lnTo>
                  <a:pt x="52" y="6"/>
                </a:lnTo>
                <a:lnTo>
                  <a:pt x="58" y="11"/>
                </a:lnTo>
                <a:lnTo>
                  <a:pt x="61" y="21"/>
                </a:lnTo>
                <a:lnTo>
                  <a:pt x="61" y="29"/>
                </a:lnTo>
                <a:lnTo>
                  <a:pt x="61" y="36"/>
                </a:lnTo>
                <a:lnTo>
                  <a:pt x="59" y="42"/>
                </a:lnTo>
                <a:lnTo>
                  <a:pt x="56" y="48"/>
                </a:lnTo>
                <a:lnTo>
                  <a:pt x="52" y="53"/>
                </a:lnTo>
                <a:lnTo>
                  <a:pt x="48" y="57"/>
                </a:lnTo>
                <a:lnTo>
                  <a:pt x="42" y="61"/>
                </a:lnTo>
                <a:lnTo>
                  <a:pt x="35" y="63"/>
                </a:lnTo>
                <a:lnTo>
                  <a:pt x="29" y="63"/>
                </a:lnTo>
                <a:lnTo>
                  <a:pt x="19" y="63"/>
                </a:lnTo>
                <a:lnTo>
                  <a:pt x="13" y="59"/>
                </a:lnTo>
                <a:lnTo>
                  <a:pt x="6" y="55"/>
                </a:lnTo>
                <a:lnTo>
                  <a:pt x="0" y="50"/>
                </a:lnTo>
                <a:lnTo>
                  <a:pt x="2" y="53"/>
                </a:lnTo>
                <a:lnTo>
                  <a:pt x="4" y="57"/>
                </a:lnTo>
                <a:lnTo>
                  <a:pt x="10" y="61"/>
                </a:lnTo>
                <a:lnTo>
                  <a:pt x="15" y="63"/>
                </a:lnTo>
                <a:lnTo>
                  <a:pt x="21" y="65"/>
                </a:lnTo>
                <a:lnTo>
                  <a:pt x="29" y="65"/>
                </a:lnTo>
                <a:lnTo>
                  <a:pt x="35" y="65"/>
                </a:lnTo>
                <a:lnTo>
                  <a:pt x="42" y="63"/>
                </a:lnTo>
                <a:lnTo>
                  <a:pt x="48" y="59"/>
                </a:lnTo>
                <a:lnTo>
                  <a:pt x="54" y="55"/>
                </a:lnTo>
                <a:lnTo>
                  <a:pt x="58" y="50"/>
                </a:lnTo>
                <a:lnTo>
                  <a:pt x="61" y="44"/>
                </a:lnTo>
                <a:lnTo>
                  <a:pt x="63" y="36"/>
                </a:lnTo>
                <a:lnTo>
                  <a:pt x="65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B297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2" name="Freeform 806"/>
          <p:cNvSpPr>
            <a:spLocks/>
          </p:cNvSpPr>
          <p:nvPr/>
        </p:nvSpPr>
        <p:spPr bwMode="auto">
          <a:xfrm>
            <a:off x="6051550" y="1539875"/>
            <a:ext cx="100013" cy="103188"/>
          </a:xfrm>
          <a:custGeom>
            <a:avLst/>
            <a:gdLst/>
            <a:ahLst/>
            <a:cxnLst>
              <a:cxn ang="0">
                <a:pos x="63" y="29"/>
              </a:cxn>
              <a:cxn ang="0">
                <a:pos x="63" y="21"/>
              </a:cxn>
              <a:cxn ang="0">
                <a:pos x="59" y="13"/>
              </a:cxn>
              <a:cxn ang="0">
                <a:pos x="56" y="7"/>
              </a:cxn>
              <a:cxn ang="0">
                <a:pos x="50" y="2"/>
              </a:cxn>
              <a:cxn ang="0">
                <a:pos x="46" y="0"/>
              </a:cxn>
              <a:cxn ang="0">
                <a:pos x="42" y="0"/>
              </a:cxn>
              <a:cxn ang="0">
                <a:pos x="50" y="4"/>
              </a:cxn>
              <a:cxn ang="0">
                <a:pos x="56" y="11"/>
              </a:cxn>
              <a:cxn ang="0">
                <a:pos x="59" y="19"/>
              </a:cxn>
              <a:cxn ang="0">
                <a:pos x="61" y="29"/>
              </a:cxn>
              <a:cxn ang="0">
                <a:pos x="59" y="36"/>
              </a:cxn>
              <a:cxn ang="0">
                <a:pos x="58" y="42"/>
              </a:cxn>
              <a:cxn ang="0">
                <a:pos x="56" y="48"/>
              </a:cxn>
              <a:cxn ang="0">
                <a:pos x="52" y="52"/>
              </a:cxn>
              <a:cxn ang="0">
                <a:pos x="46" y="57"/>
              </a:cxn>
              <a:cxn ang="0">
                <a:pos x="40" y="59"/>
              </a:cxn>
              <a:cxn ang="0">
                <a:pos x="35" y="61"/>
              </a:cxn>
              <a:cxn ang="0">
                <a:pos x="29" y="63"/>
              </a:cxn>
              <a:cxn ang="0">
                <a:pos x="19" y="61"/>
              </a:cxn>
              <a:cxn ang="0">
                <a:pos x="12" y="57"/>
              </a:cxn>
              <a:cxn ang="0">
                <a:pos x="6" y="53"/>
              </a:cxn>
              <a:cxn ang="0">
                <a:pos x="0" y="46"/>
              </a:cxn>
              <a:cxn ang="0">
                <a:pos x="0" y="50"/>
              </a:cxn>
              <a:cxn ang="0">
                <a:pos x="2" y="53"/>
              </a:cxn>
              <a:cxn ang="0">
                <a:pos x="8" y="57"/>
              </a:cxn>
              <a:cxn ang="0">
                <a:pos x="13" y="61"/>
              </a:cxn>
              <a:cxn ang="0">
                <a:pos x="21" y="63"/>
              </a:cxn>
              <a:cxn ang="0">
                <a:pos x="29" y="65"/>
              </a:cxn>
              <a:cxn ang="0">
                <a:pos x="35" y="63"/>
              </a:cxn>
              <a:cxn ang="0">
                <a:pos x="42" y="61"/>
              </a:cxn>
              <a:cxn ang="0">
                <a:pos x="48" y="59"/>
              </a:cxn>
              <a:cxn ang="0">
                <a:pos x="54" y="53"/>
              </a:cxn>
              <a:cxn ang="0">
                <a:pos x="58" y="50"/>
              </a:cxn>
              <a:cxn ang="0">
                <a:pos x="61" y="42"/>
              </a:cxn>
              <a:cxn ang="0">
                <a:pos x="63" y="36"/>
              </a:cxn>
              <a:cxn ang="0">
                <a:pos x="63" y="29"/>
              </a:cxn>
            </a:cxnLst>
            <a:rect l="0" t="0" r="r" b="b"/>
            <a:pathLst>
              <a:path w="63" h="65">
                <a:moveTo>
                  <a:pt x="63" y="29"/>
                </a:moveTo>
                <a:lnTo>
                  <a:pt x="63" y="21"/>
                </a:lnTo>
                <a:lnTo>
                  <a:pt x="59" y="13"/>
                </a:lnTo>
                <a:lnTo>
                  <a:pt x="56" y="7"/>
                </a:lnTo>
                <a:lnTo>
                  <a:pt x="50" y="2"/>
                </a:lnTo>
                <a:lnTo>
                  <a:pt x="46" y="0"/>
                </a:lnTo>
                <a:lnTo>
                  <a:pt x="42" y="0"/>
                </a:lnTo>
                <a:lnTo>
                  <a:pt x="50" y="4"/>
                </a:lnTo>
                <a:lnTo>
                  <a:pt x="56" y="11"/>
                </a:lnTo>
                <a:lnTo>
                  <a:pt x="59" y="19"/>
                </a:lnTo>
                <a:lnTo>
                  <a:pt x="61" y="29"/>
                </a:lnTo>
                <a:lnTo>
                  <a:pt x="59" y="36"/>
                </a:lnTo>
                <a:lnTo>
                  <a:pt x="58" y="42"/>
                </a:lnTo>
                <a:lnTo>
                  <a:pt x="56" y="48"/>
                </a:lnTo>
                <a:lnTo>
                  <a:pt x="52" y="52"/>
                </a:lnTo>
                <a:lnTo>
                  <a:pt x="46" y="57"/>
                </a:lnTo>
                <a:lnTo>
                  <a:pt x="40" y="59"/>
                </a:lnTo>
                <a:lnTo>
                  <a:pt x="35" y="61"/>
                </a:lnTo>
                <a:lnTo>
                  <a:pt x="29" y="63"/>
                </a:lnTo>
                <a:lnTo>
                  <a:pt x="19" y="61"/>
                </a:lnTo>
                <a:lnTo>
                  <a:pt x="12" y="57"/>
                </a:lnTo>
                <a:lnTo>
                  <a:pt x="6" y="53"/>
                </a:lnTo>
                <a:lnTo>
                  <a:pt x="0" y="46"/>
                </a:lnTo>
                <a:lnTo>
                  <a:pt x="0" y="50"/>
                </a:lnTo>
                <a:lnTo>
                  <a:pt x="2" y="53"/>
                </a:lnTo>
                <a:lnTo>
                  <a:pt x="8" y="57"/>
                </a:lnTo>
                <a:lnTo>
                  <a:pt x="13" y="61"/>
                </a:lnTo>
                <a:lnTo>
                  <a:pt x="21" y="63"/>
                </a:lnTo>
                <a:lnTo>
                  <a:pt x="29" y="65"/>
                </a:lnTo>
                <a:lnTo>
                  <a:pt x="35" y="63"/>
                </a:lnTo>
                <a:lnTo>
                  <a:pt x="42" y="61"/>
                </a:lnTo>
                <a:lnTo>
                  <a:pt x="48" y="59"/>
                </a:lnTo>
                <a:lnTo>
                  <a:pt x="54" y="53"/>
                </a:lnTo>
                <a:lnTo>
                  <a:pt x="58" y="50"/>
                </a:lnTo>
                <a:lnTo>
                  <a:pt x="61" y="42"/>
                </a:lnTo>
                <a:lnTo>
                  <a:pt x="63" y="36"/>
                </a:lnTo>
                <a:lnTo>
                  <a:pt x="63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02F7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3" name="Freeform 807"/>
          <p:cNvSpPr>
            <a:spLocks/>
          </p:cNvSpPr>
          <p:nvPr/>
        </p:nvSpPr>
        <p:spPr bwMode="auto">
          <a:xfrm>
            <a:off x="6048375" y="1536700"/>
            <a:ext cx="100013" cy="103188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3" y="23"/>
              </a:cxn>
              <a:cxn ang="0">
                <a:pos x="60" y="13"/>
              </a:cxn>
              <a:cxn ang="0">
                <a:pos x="54" y="8"/>
              </a:cxn>
              <a:cxn ang="0">
                <a:pos x="48" y="2"/>
              </a:cxn>
              <a:cxn ang="0">
                <a:pos x="44" y="2"/>
              </a:cxn>
              <a:cxn ang="0">
                <a:pos x="40" y="0"/>
              </a:cxn>
              <a:cxn ang="0">
                <a:pos x="48" y="6"/>
              </a:cxn>
              <a:cxn ang="0">
                <a:pos x="56" y="11"/>
              </a:cxn>
              <a:cxn ang="0">
                <a:pos x="60" y="21"/>
              </a:cxn>
              <a:cxn ang="0">
                <a:pos x="61" y="31"/>
              </a:cxn>
              <a:cxn ang="0">
                <a:pos x="61" y="38"/>
              </a:cxn>
              <a:cxn ang="0">
                <a:pos x="60" y="44"/>
              </a:cxn>
              <a:cxn ang="0">
                <a:pos x="56" y="50"/>
              </a:cxn>
              <a:cxn ang="0">
                <a:pos x="52" y="54"/>
              </a:cxn>
              <a:cxn ang="0">
                <a:pos x="48" y="57"/>
              </a:cxn>
              <a:cxn ang="0">
                <a:pos x="42" y="61"/>
              </a:cxn>
              <a:cxn ang="0">
                <a:pos x="37" y="63"/>
              </a:cxn>
              <a:cxn ang="0">
                <a:pos x="31" y="63"/>
              </a:cxn>
              <a:cxn ang="0">
                <a:pos x="21" y="61"/>
              </a:cxn>
              <a:cxn ang="0">
                <a:pos x="12" y="57"/>
              </a:cxn>
              <a:cxn ang="0">
                <a:pos x="6" y="52"/>
              </a:cxn>
              <a:cxn ang="0">
                <a:pos x="0" y="44"/>
              </a:cxn>
              <a:cxn ang="0">
                <a:pos x="2" y="48"/>
              </a:cxn>
              <a:cxn ang="0">
                <a:pos x="2" y="52"/>
              </a:cxn>
              <a:cxn ang="0">
                <a:pos x="8" y="57"/>
              </a:cxn>
              <a:cxn ang="0">
                <a:pos x="15" y="61"/>
              </a:cxn>
              <a:cxn ang="0">
                <a:pos x="21" y="65"/>
              </a:cxn>
              <a:cxn ang="0">
                <a:pos x="31" y="65"/>
              </a:cxn>
              <a:cxn ang="0">
                <a:pos x="37" y="65"/>
              </a:cxn>
              <a:cxn ang="0">
                <a:pos x="44" y="63"/>
              </a:cxn>
              <a:cxn ang="0">
                <a:pos x="50" y="59"/>
              </a:cxn>
              <a:cxn ang="0">
                <a:pos x="54" y="55"/>
              </a:cxn>
              <a:cxn ang="0">
                <a:pos x="58" y="50"/>
              </a:cxn>
              <a:cxn ang="0">
                <a:pos x="61" y="44"/>
              </a:cxn>
              <a:cxn ang="0">
                <a:pos x="63" y="38"/>
              </a:cxn>
              <a:cxn ang="0">
                <a:pos x="63" y="31"/>
              </a:cxn>
            </a:cxnLst>
            <a:rect l="0" t="0" r="r" b="b"/>
            <a:pathLst>
              <a:path w="63" h="65">
                <a:moveTo>
                  <a:pt x="63" y="31"/>
                </a:moveTo>
                <a:lnTo>
                  <a:pt x="63" y="23"/>
                </a:lnTo>
                <a:lnTo>
                  <a:pt x="60" y="13"/>
                </a:lnTo>
                <a:lnTo>
                  <a:pt x="54" y="8"/>
                </a:lnTo>
                <a:lnTo>
                  <a:pt x="48" y="2"/>
                </a:lnTo>
                <a:lnTo>
                  <a:pt x="44" y="2"/>
                </a:lnTo>
                <a:lnTo>
                  <a:pt x="40" y="0"/>
                </a:lnTo>
                <a:lnTo>
                  <a:pt x="48" y="6"/>
                </a:lnTo>
                <a:lnTo>
                  <a:pt x="56" y="11"/>
                </a:lnTo>
                <a:lnTo>
                  <a:pt x="60" y="21"/>
                </a:lnTo>
                <a:lnTo>
                  <a:pt x="61" y="31"/>
                </a:lnTo>
                <a:lnTo>
                  <a:pt x="61" y="38"/>
                </a:lnTo>
                <a:lnTo>
                  <a:pt x="60" y="44"/>
                </a:lnTo>
                <a:lnTo>
                  <a:pt x="56" y="50"/>
                </a:lnTo>
                <a:lnTo>
                  <a:pt x="52" y="54"/>
                </a:lnTo>
                <a:lnTo>
                  <a:pt x="48" y="57"/>
                </a:lnTo>
                <a:lnTo>
                  <a:pt x="42" y="61"/>
                </a:lnTo>
                <a:lnTo>
                  <a:pt x="37" y="63"/>
                </a:lnTo>
                <a:lnTo>
                  <a:pt x="31" y="63"/>
                </a:lnTo>
                <a:lnTo>
                  <a:pt x="21" y="61"/>
                </a:lnTo>
                <a:lnTo>
                  <a:pt x="12" y="57"/>
                </a:lnTo>
                <a:lnTo>
                  <a:pt x="6" y="52"/>
                </a:lnTo>
                <a:lnTo>
                  <a:pt x="0" y="44"/>
                </a:lnTo>
                <a:lnTo>
                  <a:pt x="2" y="48"/>
                </a:lnTo>
                <a:lnTo>
                  <a:pt x="2" y="52"/>
                </a:lnTo>
                <a:lnTo>
                  <a:pt x="8" y="57"/>
                </a:lnTo>
                <a:lnTo>
                  <a:pt x="15" y="61"/>
                </a:lnTo>
                <a:lnTo>
                  <a:pt x="21" y="65"/>
                </a:lnTo>
                <a:lnTo>
                  <a:pt x="31" y="65"/>
                </a:lnTo>
                <a:lnTo>
                  <a:pt x="37" y="65"/>
                </a:lnTo>
                <a:lnTo>
                  <a:pt x="44" y="63"/>
                </a:lnTo>
                <a:lnTo>
                  <a:pt x="50" y="59"/>
                </a:lnTo>
                <a:lnTo>
                  <a:pt x="54" y="55"/>
                </a:lnTo>
                <a:lnTo>
                  <a:pt x="58" y="50"/>
                </a:lnTo>
                <a:lnTo>
                  <a:pt x="61" y="44"/>
                </a:lnTo>
                <a:lnTo>
                  <a:pt x="63" y="38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5348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4" name="Freeform 808"/>
          <p:cNvSpPr>
            <a:spLocks/>
          </p:cNvSpPr>
          <p:nvPr/>
        </p:nvSpPr>
        <p:spPr bwMode="auto">
          <a:xfrm>
            <a:off x="6048375" y="1536700"/>
            <a:ext cx="100013" cy="103188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21"/>
              </a:cxn>
              <a:cxn ang="0">
                <a:pos x="58" y="13"/>
              </a:cxn>
              <a:cxn ang="0">
                <a:pos x="52" y="6"/>
              </a:cxn>
              <a:cxn ang="0">
                <a:pos x="44" y="2"/>
              </a:cxn>
              <a:cxn ang="0">
                <a:pos x="40" y="0"/>
              </a:cxn>
              <a:cxn ang="0">
                <a:pos x="38" y="0"/>
              </a:cxn>
              <a:cxn ang="0">
                <a:pos x="37" y="0"/>
              </a:cxn>
              <a:cxn ang="0">
                <a:pos x="35" y="0"/>
              </a:cxn>
              <a:cxn ang="0">
                <a:pos x="46" y="4"/>
              </a:cxn>
              <a:cxn ang="0">
                <a:pos x="54" y="11"/>
              </a:cxn>
              <a:cxn ang="0">
                <a:pos x="60" y="21"/>
              </a:cxn>
              <a:cxn ang="0">
                <a:pos x="61" y="31"/>
              </a:cxn>
              <a:cxn ang="0">
                <a:pos x="60" y="36"/>
              </a:cxn>
              <a:cxn ang="0">
                <a:pos x="58" y="44"/>
              </a:cxn>
              <a:cxn ang="0">
                <a:pos x="56" y="48"/>
              </a:cxn>
              <a:cxn ang="0">
                <a:pos x="52" y="54"/>
              </a:cxn>
              <a:cxn ang="0">
                <a:pos x="48" y="57"/>
              </a:cxn>
              <a:cxn ang="0">
                <a:pos x="42" y="59"/>
              </a:cxn>
              <a:cxn ang="0">
                <a:pos x="37" y="61"/>
              </a:cxn>
              <a:cxn ang="0">
                <a:pos x="31" y="61"/>
              </a:cxn>
              <a:cxn ang="0">
                <a:pos x="19" y="59"/>
              </a:cxn>
              <a:cxn ang="0">
                <a:pos x="12" y="55"/>
              </a:cxn>
              <a:cxn ang="0">
                <a:pos x="4" y="48"/>
              </a:cxn>
              <a:cxn ang="0">
                <a:pos x="0" y="40"/>
              </a:cxn>
              <a:cxn ang="0">
                <a:pos x="0" y="44"/>
              </a:cxn>
              <a:cxn ang="0">
                <a:pos x="2" y="48"/>
              </a:cxn>
              <a:cxn ang="0">
                <a:pos x="8" y="55"/>
              </a:cxn>
              <a:cxn ang="0">
                <a:pos x="14" y="59"/>
              </a:cxn>
              <a:cxn ang="0">
                <a:pos x="21" y="63"/>
              </a:cxn>
              <a:cxn ang="0">
                <a:pos x="31" y="65"/>
              </a:cxn>
              <a:cxn ang="0">
                <a:pos x="37" y="63"/>
              </a:cxn>
              <a:cxn ang="0">
                <a:pos x="42" y="61"/>
              </a:cxn>
              <a:cxn ang="0">
                <a:pos x="48" y="59"/>
              </a:cxn>
              <a:cxn ang="0">
                <a:pos x="54" y="54"/>
              </a:cxn>
              <a:cxn ang="0">
                <a:pos x="58" y="50"/>
              </a:cxn>
              <a:cxn ang="0">
                <a:pos x="60" y="44"/>
              </a:cxn>
              <a:cxn ang="0">
                <a:pos x="61" y="38"/>
              </a:cxn>
              <a:cxn ang="0">
                <a:pos x="63" y="31"/>
              </a:cxn>
            </a:cxnLst>
            <a:rect l="0" t="0" r="r" b="b"/>
            <a:pathLst>
              <a:path w="63" h="65">
                <a:moveTo>
                  <a:pt x="63" y="31"/>
                </a:moveTo>
                <a:lnTo>
                  <a:pt x="61" y="21"/>
                </a:lnTo>
                <a:lnTo>
                  <a:pt x="58" y="13"/>
                </a:lnTo>
                <a:lnTo>
                  <a:pt x="52" y="6"/>
                </a:lnTo>
                <a:lnTo>
                  <a:pt x="44" y="2"/>
                </a:lnTo>
                <a:lnTo>
                  <a:pt x="40" y="0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46" y="4"/>
                </a:lnTo>
                <a:lnTo>
                  <a:pt x="54" y="11"/>
                </a:lnTo>
                <a:lnTo>
                  <a:pt x="60" y="21"/>
                </a:lnTo>
                <a:lnTo>
                  <a:pt x="61" y="31"/>
                </a:lnTo>
                <a:lnTo>
                  <a:pt x="60" y="36"/>
                </a:lnTo>
                <a:lnTo>
                  <a:pt x="58" y="44"/>
                </a:lnTo>
                <a:lnTo>
                  <a:pt x="56" y="48"/>
                </a:lnTo>
                <a:lnTo>
                  <a:pt x="52" y="54"/>
                </a:lnTo>
                <a:lnTo>
                  <a:pt x="48" y="57"/>
                </a:lnTo>
                <a:lnTo>
                  <a:pt x="42" y="59"/>
                </a:lnTo>
                <a:lnTo>
                  <a:pt x="37" y="61"/>
                </a:lnTo>
                <a:lnTo>
                  <a:pt x="31" y="61"/>
                </a:lnTo>
                <a:lnTo>
                  <a:pt x="19" y="59"/>
                </a:lnTo>
                <a:lnTo>
                  <a:pt x="12" y="55"/>
                </a:lnTo>
                <a:lnTo>
                  <a:pt x="4" y="48"/>
                </a:lnTo>
                <a:lnTo>
                  <a:pt x="0" y="40"/>
                </a:lnTo>
                <a:lnTo>
                  <a:pt x="0" y="44"/>
                </a:lnTo>
                <a:lnTo>
                  <a:pt x="2" y="48"/>
                </a:lnTo>
                <a:lnTo>
                  <a:pt x="8" y="55"/>
                </a:lnTo>
                <a:lnTo>
                  <a:pt x="14" y="59"/>
                </a:lnTo>
                <a:lnTo>
                  <a:pt x="21" y="63"/>
                </a:lnTo>
                <a:lnTo>
                  <a:pt x="31" y="65"/>
                </a:lnTo>
                <a:lnTo>
                  <a:pt x="37" y="63"/>
                </a:lnTo>
                <a:lnTo>
                  <a:pt x="42" y="61"/>
                </a:lnTo>
                <a:lnTo>
                  <a:pt x="48" y="59"/>
                </a:lnTo>
                <a:lnTo>
                  <a:pt x="54" y="54"/>
                </a:lnTo>
                <a:lnTo>
                  <a:pt x="58" y="50"/>
                </a:lnTo>
                <a:lnTo>
                  <a:pt x="60" y="44"/>
                </a:lnTo>
                <a:lnTo>
                  <a:pt x="61" y="38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A3A8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5" name="Freeform 809"/>
          <p:cNvSpPr>
            <a:spLocks/>
          </p:cNvSpPr>
          <p:nvPr/>
        </p:nvSpPr>
        <p:spPr bwMode="auto">
          <a:xfrm>
            <a:off x="6048375" y="1536700"/>
            <a:ext cx="96838" cy="100013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21"/>
              </a:cxn>
              <a:cxn ang="0">
                <a:pos x="56" y="11"/>
              </a:cxn>
              <a:cxn ang="0">
                <a:pos x="48" y="6"/>
              </a:cxn>
              <a:cxn ang="0">
                <a:pos x="40" y="0"/>
              </a:cxn>
              <a:cxn ang="0">
                <a:pos x="38" y="0"/>
              </a:cxn>
              <a:cxn ang="0">
                <a:pos x="38" y="0"/>
              </a:cxn>
              <a:cxn ang="0">
                <a:pos x="35" y="0"/>
              </a:cxn>
              <a:cxn ang="0">
                <a:pos x="31" y="2"/>
              </a:cxn>
              <a:cxn ang="0">
                <a:pos x="37" y="2"/>
              </a:cxn>
              <a:cxn ang="0">
                <a:pos x="42" y="4"/>
              </a:cxn>
              <a:cxn ang="0">
                <a:pos x="46" y="6"/>
              </a:cxn>
              <a:cxn ang="0">
                <a:pos x="52" y="9"/>
              </a:cxn>
              <a:cxn ang="0">
                <a:pos x="54" y="15"/>
              </a:cxn>
              <a:cxn ang="0">
                <a:pos x="58" y="19"/>
              </a:cxn>
              <a:cxn ang="0">
                <a:pos x="60" y="25"/>
              </a:cxn>
              <a:cxn ang="0">
                <a:pos x="60" y="31"/>
              </a:cxn>
              <a:cxn ang="0">
                <a:pos x="60" y="36"/>
              </a:cxn>
              <a:cxn ang="0">
                <a:pos x="58" y="42"/>
              </a:cxn>
              <a:cxn ang="0">
                <a:pos x="54" y="48"/>
              </a:cxn>
              <a:cxn ang="0">
                <a:pos x="52" y="52"/>
              </a:cxn>
              <a:cxn ang="0">
                <a:pos x="46" y="55"/>
              </a:cxn>
              <a:cxn ang="0">
                <a:pos x="42" y="59"/>
              </a:cxn>
              <a:cxn ang="0">
                <a:pos x="37" y="59"/>
              </a:cxn>
              <a:cxn ang="0">
                <a:pos x="31" y="61"/>
              </a:cxn>
              <a:cxn ang="0">
                <a:pos x="25" y="59"/>
              </a:cxn>
              <a:cxn ang="0">
                <a:pos x="19" y="59"/>
              </a:cxn>
              <a:cxn ang="0">
                <a:pos x="14" y="55"/>
              </a:cxn>
              <a:cxn ang="0">
                <a:pos x="10" y="54"/>
              </a:cxn>
              <a:cxn ang="0">
                <a:pos x="6" y="50"/>
              </a:cxn>
              <a:cxn ang="0">
                <a:pos x="4" y="44"/>
              </a:cxn>
              <a:cxn ang="0">
                <a:pos x="2" y="40"/>
              </a:cxn>
              <a:cxn ang="0">
                <a:pos x="0" y="34"/>
              </a:cxn>
              <a:cxn ang="0">
                <a:pos x="0" y="36"/>
              </a:cxn>
              <a:cxn ang="0">
                <a:pos x="0" y="38"/>
              </a:cxn>
              <a:cxn ang="0">
                <a:pos x="0" y="42"/>
              </a:cxn>
              <a:cxn ang="0">
                <a:pos x="0" y="44"/>
              </a:cxn>
              <a:cxn ang="0">
                <a:pos x="6" y="52"/>
              </a:cxn>
              <a:cxn ang="0">
                <a:pos x="12" y="57"/>
              </a:cxn>
              <a:cxn ang="0">
                <a:pos x="21" y="61"/>
              </a:cxn>
              <a:cxn ang="0">
                <a:pos x="31" y="63"/>
              </a:cxn>
              <a:cxn ang="0">
                <a:pos x="37" y="63"/>
              </a:cxn>
              <a:cxn ang="0">
                <a:pos x="42" y="61"/>
              </a:cxn>
              <a:cxn ang="0">
                <a:pos x="48" y="57"/>
              </a:cxn>
              <a:cxn ang="0">
                <a:pos x="52" y="54"/>
              </a:cxn>
              <a:cxn ang="0">
                <a:pos x="56" y="50"/>
              </a:cxn>
              <a:cxn ang="0">
                <a:pos x="60" y="44"/>
              </a:cxn>
              <a:cxn ang="0">
                <a:pos x="61" y="38"/>
              </a:cxn>
              <a:cxn ang="0">
                <a:pos x="61" y="31"/>
              </a:cxn>
            </a:cxnLst>
            <a:rect l="0" t="0" r="r" b="b"/>
            <a:pathLst>
              <a:path w="61" h="63">
                <a:moveTo>
                  <a:pt x="61" y="31"/>
                </a:moveTo>
                <a:lnTo>
                  <a:pt x="60" y="21"/>
                </a:lnTo>
                <a:lnTo>
                  <a:pt x="56" y="11"/>
                </a:lnTo>
                <a:lnTo>
                  <a:pt x="48" y="6"/>
                </a:lnTo>
                <a:lnTo>
                  <a:pt x="40" y="0"/>
                </a:lnTo>
                <a:lnTo>
                  <a:pt x="38" y="0"/>
                </a:lnTo>
                <a:lnTo>
                  <a:pt x="38" y="0"/>
                </a:lnTo>
                <a:lnTo>
                  <a:pt x="35" y="0"/>
                </a:lnTo>
                <a:lnTo>
                  <a:pt x="31" y="2"/>
                </a:lnTo>
                <a:lnTo>
                  <a:pt x="37" y="2"/>
                </a:lnTo>
                <a:lnTo>
                  <a:pt x="42" y="4"/>
                </a:lnTo>
                <a:lnTo>
                  <a:pt x="46" y="6"/>
                </a:lnTo>
                <a:lnTo>
                  <a:pt x="52" y="9"/>
                </a:lnTo>
                <a:lnTo>
                  <a:pt x="54" y="15"/>
                </a:lnTo>
                <a:lnTo>
                  <a:pt x="58" y="19"/>
                </a:lnTo>
                <a:lnTo>
                  <a:pt x="60" y="25"/>
                </a:lnTo>
                <a:lnTo>
                  <a:pt x="60" y="31"/>
                </a:lnTo>
                <a:lnTo>
                  <a:pt x="60" y="36"/>
                </a:lnTo>
                <a:lnTo>
                  <a:pt x="58" y="42"/>
                </a:lnTo>
                <a:lnTo>
                  <a:pt x="54" y="48"/>
                </a:lnTo>
                <a:lnTo>
                  <a:pt x="52" y="52"/>
                </a:lnTo>
                <a:lnTo>
                  <a:pt x="46" y="55"/>
                </a:lnTo>
                <a:lnTo>
                  <a:pt x="42" y="59"/>
                </a:lnTo>
                <a:lnTo>
                  <a:pt x="37" y="59"/>
                </a:lnTo>
                <a:lnTo>
                  <a:pt x="31" y="61"/>
                </a:lnTo>
                <a:lnTo>
                  <a:pt x="25" y="59"/>
                </a:lnTo>
                <a:lnTo>
                  <a:pt x="19" y="59"/>
                </a:lnTo>
                <a:lnTo>
                  <a:pt x="14" y="55"/>
                </a:lnTo>
                <a:lnTo>
                  <a:pt x="10" y="54"/>
                </a:lnTo>
                <a:lnTo>
                  <a:pt x="6" y="50"/>
                </a:lnTo>
                <a:lnTo>
                  <a:pt x="4" y="44"/>
                </a:lnTo>
                <a:lnTo>
                  <a:pt x="2" y="40"/>
                </a:lnTo>
                <a:lnTo>
                  <a:pt x="0" y="34"/>
                </a:lnTo>
                <a:lnTo>
                  <a:pt x="0" y="36"/>
                </a:lnTo>
                <a:lnTo>
                  <a:pt x="0" y="38"/>
                </a:lnTo>
                <a:lnTo>
                  <a:pt x="0" y="42"/>
                </a:lnTo>
                <a:lnTo>
                  <a:pt x="0" y="44"/>
                </a:lnTo>
                <a:lnTo>
                  <a:pt x="6" y="52"/>
                </a:lnTo>
                <a:lnTo>
                  <a:pt x="12" y="57"/>
                </a:lnTo>
                <a:lnTo>
                  <a:pt x="21" y="61"/>
                </a:lnTo>
                <a:lnTo>
                  <a:pt x="31" y="63"/>
                </a:lnTo>
                <a:lnTo>
                  <a:pt x="37" y="63"/>
                </a:lnTo>
                <a:lnTo>
                  <a:pt x="42" y="61"/>
                </a:lnTo>
                <a:lnTo>
                  <a:pt x="48" y="57"/>
                </a:lnTo>
                <a:lnTo>
                  <a:pt x="52" y="54"/>
                </a:lnTo>
                <a:lnTo>
                  <a:pt x="56" y="50"/>
                </a:lnTo>
                <a:lnTo>
                  <a:pt x="60" y="44"/>
                </a:lnTo>
                <a:lnTo>
                  <a:pt x="61" y="38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E3F8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6" name="Freeform 810"/>
          <p:cNvSpPr>
            <a:spLocks/>
          </p:cNvSpPr>
          <p:nvPr/>
        </p:nvSpPr>
        <p:spPr bwMode="auto">
          <a:xfrm>
            <a:off x="6048375" y="1536700"/>
            <a:ext cx="96838" cy="96838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21"/>
              </a:cxn>
              <a:cxn ang="0">
                <a:pos x="54" y="11"/>
              </a:cxn>
              <a:cxn ang="0">
                <a:pos x="46" y="4"/>
              </a:cxn>
              <a:cxn ang="0">
                <a:pos x="35" y="0"/>
              </a:cxn>
              <a:cxn ang="0">
                <a:pos x="29" y="2"/>
              </a:cxn>
              <a:cxn ang="0">
                <a:pos x="25" y="4"/>
              </a:cxn>
              <a:cxn ang="0">
                <a:pos x="27" y="2"/>
              </a:cxn>
              <a:cxn ang="0">
                <a:pos x="31" y="2"/>
              </a:cxn>
              <a:cxn ang="0">
                <a:pos x="37" y="4"/>
              </a:cxn>
              <a:cxn ang="0">
                <a:pos x="40" y="6"/>
              </a:cxn>
              <a:cxn ang="0">
                <a:pos x="46" y="8"/>
              </a:cxn>
              <a:cxn ang="0">
                <a:pos x="50" y="11"/>
              </a:cxn>
              <a:cxn ang="0">
                <a:pos x="54" y="15"/>
              </a:cxn>
              <a:cxn ang="0">
                <a:pos x="56" y="19"/>
              </a:cxn>
              <a:cxn ang="0">
                <a:pos x="58" y="25"/>
              </a:cxn>
              <a:cxn ang="0">
                <a:pos x="58" y="31"/>
              </a:cxn>
              <a:cxn ang="0">
                <a:pos x="58" y="36"/>
              </a:cxn>
              <a:cxn ang="0">
                <a:pos x="56" y="42"/>
              </a:cxn>
              <a:cxn ang="0">
                <a:pos x="54" y="48"/>
              </a:cxn>
              <a:cxn ang="0">
                <a:pos x="50" y="52"/>
              </a:cxn>
              <a:cxn ang="0">
                <a:pos x="46" y="55"/>
              </a:cxn>
              <a:cxn ang="0">
                <a:pos x="40" y="57"/>
              </a:cxn>
              <a:cxn ang="0">
                <a:pos x="37" y="59"/>
              </a:cxn>
              <a:cxn ang="0">
                <a:pos x="31" y="59"/>
              </a:cxn>
              <a:cxn ang="0">
                <a:pos x="25" y="59"/>
              </a:cxn>
              <a:cxn ang="0">
                <a:pos x="19" y="57"/>
              </a:cxn>
              <a:cxn ang="0">
                <a:pos x="14" y="55"/>
              </a:cxn>
              <a:cxn ang="0">
                <a:pos x="10" y="52"/>
              </a:cxn>
              <a:cxn ang="0">
                <a:pos x="6" y="48"/>
              </a:cxn>
              <a:cxn ang="0">
                <a:pos x="4" y="42"/>
              </a:cxn>
              <a:cxn ang="0">
                <a:pos x="2" y="36"/>
              </a:cxn>
              <a:cxn ang="0">
                <a:pos x="2" y="31"/>
              </a:cxn>
              <a:cxn ang="0">
                <a:pos x="2" y="31"/>
              </a:cxn>
              <a:cxn ang="0">
                <a:pos x="2" y="29"/>
              </a:cxn>
              <a:cxn ang="0">
                <a:pos x="0" y="32"/>
              </a:cxn>
              <a:cxn ang="0">
                <a:pos x="0" y="38"/>
              </a:cxn>
              <a:cxn ang="0">
                <a:pos x="0" y="38"/>
              </a:cxn>
              <a:cxn ang="0">
                <a:pos x="0" y="40"/>
              </a:cxn>
              <a:cxn ang="0">
                <a:pos x="4" y="48"/>
              </a:cxn>
              <a:cxn ang="0">
                <a:pos x="12" y="55"/>
              </a:cxn>
              <a:cxn ang="0">
                <a:pos x="19" y="59"/>
              </a:cxn>
              <a:cxn ang="0">
                <a:pos x="31" y="61"/>
              </a:cxn>
              <a:cxn ang="0">
                <a:pos x="37" y="61"/>
              </a:cxn>
              <a:cxn ang="0">
                <a:pos x="42" y="59"/>
              </a:cxn>
              <a:cxn ang="0">
                <a:pos x="48" y="57"/>
              </a:cxn>
              <a:cxn ang="0">
                <a:pos x="52" y="54"/>
              </a:cxn>
              <a:cxn ang="0">
                <a:pos x="56" y="48"/>
              </a:cxn>
              <a:cxn ang="0">
                <a:pos x="58" y="44"/>
              </a:cxn>
              <a:cxn ang="0">
                <a:pos x="60" y="36"/>
              </a:cxn>
              <a:cxn ang="0">
                <a:pos x="61" y="31"/>
              </a:cxn>
            </a:cxnLst>
            <a:rect l="0" t="0" r="r" b="b"/>
            <a:pathLst>
              <a:path w="61" h="61">
                <a:moveTo>
                  <a:pt x="61" y="31"/>
                </a:moveTo>
                <a:lnTo>
                  <a:pt x="60" y="21"/>
                </a:lnTo>
                <a:lnTo>
                  <a:pt x="54" y="11"/>
                </a:lnTo>
                <a:lnTo>
                  <a:pt x="46" y="4"/>
                </a:lnTo>
                <a:lnTo>
                  <a:pt x="35" y="0"/>
                </a:lnTo>
                <a:lnTo>
                  <a:pt x="29" y="2"/>
                </a:lnTo>
                <a:lnTo>
                  <a:pt x="25" y="4"/>
                </a:lnTo>
                <a:lnTo>
                  <a:pt x="27" y="2"/>
                </a:lnTo>
                <a:lnTo>
                  <a:pt x="31" y="2"/>
                </a:lnTo>
                <a:lnTo>
                  <a:pt x="37" y="4"/>
                </a:lnTo>
                <a:lnTo>
                  <a:pt x="40" y="6"/>
                </a:lnTo>
                <a:lnTo>
                  <a:pt x="46" y="8"/>
                </a:lnTo>
                <a:lnTo>
                  <a:pt x="50" y="11"/>
                </a:lnTo>
                <a:lnTo>
                  <a:pt x="54" y="15"/>
                </a:lnTo>
                <a:lnTo>
                  <a:pt x="56" y="19"/>
                </a:lnTo>
                <a:lnTo>
                  <a:pt x="58" y="25"/>
                </a:lnTo>
                <a:lnTo>
                  <a:pt x="58" y="31"/>
                </a:lnTo>
                <a:lnTo>
                  <a:pt x="58" y="36"/>
                </a:lnTo>
                <a:lnTo>
                  <a:pt x="56" y="42"/>
                </a:lnTo>
                <a:lnTo>
                  <a:pt x="54" y="48"/>
                </a:lnTo>
                <a:lnTo>
                  <a:pt x="50" y="52"/>
                </a:lnTo>
                <a:lnTo>
                  <a:pt x="46" y="55"/>
                </a:lnTo>
                <a:lnTo>
                  <a:pt x="40" y="57"/>
                </a:lnTo>
                <a:lnTo>
                  <a:pt x="37" y="59"/>
                </a:lnTo>
                <a:lnTo>
                  <a:pt x="31" y="59"/>
                </a:lnTo>
                <a:lnTo>
                  <a:pt x="25" y="59"/>
                </a:lnTo>
                <a:lnTo>
                  <a:pt x="19" y="57"/>
                </a:lnTo>
                <a:lnTo>
                  <a:pt x="14" y="55"/>
                </a:lnTo>
                <a:lnTo>
                  <a:pt x="10" y="52"/>
                </a:lnTo>
                <a:lnTo>
                  <a:pt x="6" y="48"/>
                </a:lnTo>
                <a:lnTo>
                  <a:pt x="4" y="42"/>
                </a:lnTo>
                <a:lnTo>
                  <a:pt x="2" y="36"/>
                </a:lnTo>
                <a:lnTo>
                  <a:pt x="2" y="31"/>
                </a:lnTo>
                <a:lnTo>
                  <a:pt x="2" y="31"/>
                </a:lnTo>
                <a:lnTo>
                  <a:pt x="2" y="29"/>
                </a:lnTo>
                <a:lnTo>
                  <a:pt x="0" y="32"/>
                </a:lnTo>
                <a:lnTo>
                  <a:pt x="0" y="38"/>
                </a:lnTo>
                <a:lnTo>
                  <a:pt x="0" y="38"/>
                </a:lnTo>
                <a:lnTo>
                  <a:pt x="0" y="40"/>
                </a:lnTo>
                <a:lnTo>
                  <a:pt x="4" y="48"/>
                </a:lnTo>
                <a:lnTo>
                  <a:pt x="12" y="55"/>
                </a:lnTo>
                <a:lnTo>
                  <a:pt x="19" y="59"/>
                </a:lnTo>
                <a:lnTo>
                  <a:pt x="31" y="61"/>
                </a:lnTo>
                <a:lnTo>
                  <a:pt x="37" y="61"/>
                </a:lnTo>
                <a:lnTo>
                  <a:pt x="42" y="59"/>
                </a:lnTo>
                <a:lnTo>
                  <a:pt x="48" y="57"/>
                </a:lnTo>
                <a:lnTo>
                  <a:pt x="52" y="54"/>
                </a:lnTo>
                <a:lnTo>
                  <a:pt x="56" y="48"/>
                </a:lnTo>
                <a:lnTo>
                  <a:pt x="58" y="44"/>
                </a:lnTo>
                <a:lnTo>
                  <a:pt x="60" y="36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3448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7" name="Freeform 811"/>
          <p:cNvSpPr>
            <a:spLocks/>
          </p:cNvSpPr>
          <p:nvPr/>
        </p:nvSpPr>
        <p:spPr bwMode="auto">
          <a:xfrm>
            <a:off x="6048375" y="1539875"/>
            <a:ext cx="95250" cy="93663"/>
          </a:xfrm>
          <a:custGeom>
            <a:avLst/>
            <a:gdLst/>
            <a:ahLst/>
            <a:cxnLst>
              <a:cxn ang="0">
                <a:pos x="60" y="29"/>
              </a:cxn>
              <a:cxn ang="0">
                <a:pos x="60" y="23"/>
              </a:cxn>
              <a:cxn ang="0">
                <a:pos x="58" y="17"/>
              </a:cxn>
              <a:cxn ang="0">
                <a:pos x="54" y="13"/>
              </a:cxn>
              <a:cxn ang="0">
                <a:pos x="52" y="7"/>
              </a:cxn>
              <a:cxn ang="0">
                <a:pos x="46" y="4"/>
              </a:cxn>
              <a:cxn ang="0">
                <a:pos x="42" y="2"/>
              </a:cxn>
              <a:cxn ang="0">
                <a:pos x="37" y="0"/>
              </a:cxn>
              <a:cxn ang="0">
                <a:pos x="31" y="0"/>
              </a:cxn>
              <a:cxn ang="0">
                <a:pos x="23" y="2"/>
              </a:cxn>
              <a:cxn ang="0">
                <a:pos x="17" y="6"/>
              </a:cxn>
              <a:cxn ang="0">
                <a:pos x="23" y="2"/>
              </a:cxn>
              <a:cxn ang="0">
                <a:pos x="31" y="2"/>
              </a:cxn>
              <a:cxn ang="0">
                <a:pos x="35" y="2"/>
              </a:cxn>
              <a:cxn ang="0">
                <a:pos x="40" y="4"/>
              </a:cxn>
              <a:cxn ang="0">
                <a:pos x="46" y="6"/>
              </a:cxn>
              <a:cxn ang="0">
                <a:pos x="50" y="9"/>
              </a:cxn>
              <a:cxn ang="0">
                <a:pos x="52" y="13"/>
              </a:cxn>
              <a:cxn ang="0">
                <a:pos x="56" y="19"/>
              </a:cxn>
              <a:cxn ang="0">
                <a:pos x="58" y="23"/>
              </a:cxn>
              <a:cxn ang="0">
                <a:pos x="58" y="29"/>
              </a:cxn>
              <a:cxn ang="0">
                <a:pos x="58" y="34"/>
              </a:cxn>
              <a:cxn ang="0">
                <a:pos x="56" y="40"/>
              </a:cxn>
              <a:cxn ang="0">
                <a:pos x="52" y="44"/>
              </a:cxn>
              <a:cxn ang="0">
                <a:pos x="50" y="48"/>
              </a:cxn>
              <a:cxn ang="0">
                <a:pos x="46" y="52"/>
              </a:cxn>
              <a:cxn ang="0">
                <a:pos x="40" y="53"/>
              </a:cxn>
              <a:cxn ang="0">
                <a:pos x="35" y="55"/>
              </a:cxn>
              <a:cxn ang="0">
                <a:pos x="31" y="57"/>
              </a:cxn>
              <a:cxn ang="0">
                <a:pos x="25" y="55"/>
              </a:cxn>
              <a:cxn ang="0">
                <a:pos x="19" y="53"/>
              </a:cxn>
              <a:cxn ang="0">
                <a:pos x="15" y="52"/>
              </a:cxn>
              <a:cxn ang="0">
                <a:pos x="10" y="48"/>
              </a:cxn>
              <a:cxn ang="0">
                <a:pos x="8" y="44"/>
              </a:cxn>
              <a:cxn ang="0">
                <a:pos x="4" y="40"/>
              </a:cxn>
              <a:cxn ang="0">
                <a:pos x="4" y="34"/>
              </a:cxn>
              <a:cxn ang="0">
                <a:pos x="2" y="29"/>
              </a:cxn>
              <a:cxn ang="0">
                <a:pos x="4" y="25"/>
              </a:cxn>
              <a:cxn ang="0">
                <a:pos x="4" y="19"/>
              </a:cxn>
              <a:cxn ang="0">
                <a:pos x="2" y="25"/>
              </a:cxn>
              <a:cxn ang="0">
                <a:pos x="0" y="32"/>
              </a:cxn>
              <a:cxn ang="0">
                <a:pos x="2" y="38"/>
              </a:cxn>
              <a:cxn ang="0">
                <a:pos x="4" y="42"/>
              </a:cxn>
              <a:cxn ang="0">
                <a:pos x="6" y="48"/>
              </a:cxn>
              <a:cxn ang="0">
                <a:pos x="10" y="52"/>
              </a:cxn>
              <a:cxn ang="0">
                <a:pos x="14" y="53"/>
              </a:cxn>
              <a:cxn ang="0">
                <a:pos x="19" y="57"/>
              </a:cxn>
              <a:cxn ang="0">
                <a:pos x="25" y="57"/>
              </a:cxn>
              <a:cxn ang="0">
                <a:pos x="31" y="59"/>
              </a:cxn>
              <a:cxn ang="0">
                <a:pos x="37" y="57"/>
              </a:cxn>
              <a:cxn ang="0">
                <a:pos x="42" y="57"/>
              </a:cxn>
              <a:cxn ang="0">
                <a:pos x="46" y="53"/>
              </a:cxn>
              <a:cxn ang="0">
                <a:pos x="52" y="50"/>
              </a:cxn>
              <a:cxn ang="0">
                <a:pos x="54" y="46"/>
              </a:cxn>
              <a:cxn ang="0">
                <a:pos x="58" y="40"/>
              </a:cxn>
              <a:cxn ang="0">
                <a:pos x="60" y="34"/>
              </a:cxn>
              <a:cxn ang="0">
                <a:pos x="60" y="29"/>
              </a:cxn>
            </a:cxnLst>
            <a:rect l="0" t="0" r="r" b="b"/>
            <a:pathLst>
              <a:path w="60" h="59">
                <a:moveTo>
                  <a:pt x="60" y="29"/>
                </a:moveTo>
                <a:lnTo>
                  <a:pt x="60" y="23"/>
                </a:lnTo>
                <a:lnTo>
                  <a:pt x="58" y="17"/>
                </a:lnTo>
                <a:lnTo>
                  <a:pt x="54" y="13"/>
                </a:lnTo>
                <a:lnTo>
                  <a:pt x="52" y="7"/>
                </a:lnTo>
                <a:lnTo>
                  <a:pt x="46" y="4"/>
                </a:lnTo>
                <a:lnTo>
                  <a:pt x="42" y="2"/>
                </a:lnTo>
                <a:lnTo>
                  <a:pt x="37" y="0"/>
                </a:lnTo>
                <a:lnTo>
                  <a:pt x="31" y="0"/>
                </a:lnTo>
                <a:lnTo>
                  <a:pt x="23" y="2"/>
                </a:lnTo>
                <a:lnTo>
                  <a:pt x="17" y="6"/>
                </a:lnTo>
                <a:lnTo>
                  <a:pt x="23" y="2"/>
                </a:lnTo>
                <a:lnTo>
                  <a:pt x="31" y="2"/>
                </a:lnTo>
                <a:lnTo>
                  <a:pt x="35" y="2"/>
                </a:lnTo>
                <a:lnTo>
                  <a:pt x="40" y="4"/>
                </a:lnTo>
                <a:lnTo>
                  <a:pt x="46" y="6"/>
                </a:lnTo>
                <a:lnTo>
                  <a:pt x="50" y="9"/>
                </a:lnTo>
                <a:lnTo>
                  <a:pt x="52" y="13"/>
                </a:lnTo>
                <a:lnTo>
                  <a:pt x="56" y="19"/>
                </a:lnTo>
                <a:lnTo>
                  <a:pt x="58" y="23"/>
                </a:lnTo>
                <a:lnTo>
                  <a:pt x="58" y="29"/>
                </a:lnTo>
                <a:lnTo>
                  <a:pt x="58" y="34"/>
                </a:lnTo>
                <a:lnTo>
                  <a:pt x="56" y="40"/>
                </a:lnTo>
                <a:lnTo>
                  <a:pt x="52" y="44"/>
                </a:lnTo>
                <a:lnTo>
                  <a:pt x="50" y="48"/>
                </a:lnTo>
                <a:lnTo>
                  <a:pt x="46" y="52"/>
                </a:lnTo>
                <a:lnTo>
                  <a:pt x="40" y="53"/>
                </a:lnTo>
                <a:lnTo>
                  <a:pt x="35" y="55"/>
                </a:lnTo>
                <a:lnTo>
                  <a:pt x="31" y="57"/>
                </a:lnTo>
                <a:lnTo>
                  <a:pt x="25" y="55"/>
                </a:lnTo>
                <a:lnTo>
                  <a:pt x="19" y="53"/>
                </a:lnTo>
                <a:lnTo>
                  <a:pt x="15" y="52"/>
                </a:lnTo>
                <a:lnTo>
                  <a:pt x="10" y="48"/>
                </a:lnTo>
                <a:lnTo>
                  <a:pt x="8" y="44"/>
                </a:lnTo>
                <a:lnTo>
                  <a:pt x="4" y="40"/>
                </a:lnTo>
                <a:lnTo>
                  <a:pt x="4" y="34"/>
                </a:lnTo>
                <a:lnTo>
                  <a:pt x="2" y="29"/>
                </a:lnTo>
                <a:lnTo>
                  <a:pt x="4" y="25"/>
                </a:lnTo>
                <a:lnTo>
                  <a:pt x="4" y="19"/>
                </a:lnTo>
                <a:lnTo>
                  <a:pt x="2" y="25"/>
                </a:lnTo>
                <a:lnTo>
                  <a:pt x="0" y="32"/>
                </a:lnTo>
                <a:lnTo>
                  <a:pt x="2" y="38"/>
                </a:lnTo>
                <a:lnTo>
                  <a:pt x="4" y="42"/>
                </a:lnTo>
                <a:lnTo>
                  <a:pt x="6" y="48"/>
                </a:lnTo>
                <a:lnTo>
                  <a:pt x="10" y="52"/>
                </a:lnTo>
                <a:lnTo>
                  <a:pt x="14" y="53"/>
                </a:lnTo>
                <a:lnTo>
                  <a:pt x="19" y="57"/>
                </a:lnTo>
                <a:lnTo>
                  <a:pt x="25" y="57"/>
                </a:lnTo>
                <a:lnTo>
                  <a:pt x="31" y="59"/>
                </a:lnTo>
                <a:lnTo>
                  <a:pt x="37" y="57"/>
                </a:lnTo>
                <a:lnTo>
                  <a:pt x="42" y="57"/>
                </a:lnTo>
                <a:lnTo>
                  <a:pt x="46" y="53"/>
                </a:lnTo>
                <a:lnTo>
                  <a:pt x="52" y="50"/>
                </a:lnTo>
                <a:lnTo>
                  <a:pt x="54" y="46"/>
                </a:lnTo>
                <a:lnTo>
                  <a:pt x="58" y="40"/>
                </a:lnTo>
                <a:lnTo>
                  <a:pt x="60" y="34"/>
                </a:lnTo>
                <a:lnTo>
                  <a:pt x="60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7498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8" name="Freeform 812"/>
          <p:cNvSpPr>
            <a:spLocks noEditPoints="1"/>
          </p:cNvSpPr>
          <p:nvPr/>
        </p:nvSpPr>
        <p:spPr bwMode="auto">
          <a:xfrm>
            <a:off x="6051550" y="1539875"/>
            <a:ext cx="88900" cy="90488"/>
          </a:xfrm>
          <a:custGeom>
            <a:avLst/>
            <a:gdLst/>
            <a:ahLst/>
            <a:cxnLst>
              <a:cxn ang="0">
                <a:pos x="56" y="23"/>
              </a:cxn>
              <a:cxn ang="0">
                <a:pos x="52" y="13"/>
              </a:cxn>
              <a:cxn ang="0">
                <a:pos x="44" y="6"/>
              </a:cxn>
              <a:cxn ang="0">
                <a:pos x="35" y="2"/>
              </a:cxn>
              <a:cxn ang="0">
                <a:pos x="25" y="0"/>
              </a:cxn>
              <a:cxn ang="0">
                <a:pos x="15" y="6"/>
              </a:cxn>
              <a:cxn ang="0">
                <a:pos x="2" y="19"/>
              </a:cxn>
              <a:cxn ang="0">
                <a:pos x="0" y="29"/>
              </a:cxn>
              <a:cxn ang="0">
                <a:pos x="0" y="34"/>
              </a:cxn>
              <a:cxn ang="0">
                <a:pos x="4" y="46"/>
              </a:cxn>
              <a:cxn ang="0">
                <a:pos x="12" y="53"/>
              </a:cxn>
              <a:cxn ang="0">
                <a:pos x="23" y="57"/>
              </a:cxn>
              <a:cxn ang="0">
                <a:pos x="35" y="57"/>
              </a:cxn>
              <a:cxn ang="0">
                <a:pos x="44" y="53"/>
              </a:cxn>
              <a:cxn ang="0">
                <a:pos x="52" y="46"/>
              </a:cxn>
              <a:cxn ang="0">
                <a:pos x="56" y="34"/>
              </a:cxn>
              <a:cxn ang="0">
                <a:pos x="54" y="29"/>
              </a:cxn>
              <a:cxn ang="0">
                <a:pos x="52" y="40"/>
              </a:cxn>
              <a:cxn ang="0">
                <a:pos x="46" y="48"/>
              </a:cxn>
              <a:cxn ang="0">
                <a:pos x="38" y="53"/>
              </a:cxn>
              <a:cxn ang="0">
                <a:pos x="29" y="55"/>
              </a:cxn>
              <a:cxn ang="0">
                <a:pos x="17" y="53"/>
              </a:cxn>
              <a:cxn ang="0">
                <a:pos x="10" y="48"/>
              </a:cxn>
              <a:cxn ang="0">
                <a:pos x="4" y="40"/>
              </a:cxn>
              <a:cxn ang="0">
                <a:pos x="2" y="29"/>
              </a:cxn>
              <a:cxn ang="0">
                <a:pos x="4" y="19"/>
              </a:cxn>
              <a:cxn ang="0">
                <a:pos x="10" y="11"/>
              </a:cxn>
              <a:cxn ang="0">
                <a:pos x="17" y="6"/>
              </a:cxn>
              <a:cxn ang="0">
                <a:pos x="29" y="4"/>
              </a:cxn>
              <a:cxn ang="0">
                <a:pos x="38" y="6"/>
              </a:cxn>
              <a:cxn ang="0">
                <a:pos x="46" y="11"/>
              </a:cxn>
              <a:cxn ang="0">
                <a:pos x="52" y="19"/>
              </a:cxn>
              <a:cxn ang="0">
                <a:pos x="54" y="29"/>
              </a:cxn>
            </a:cxnLst>
            <a:rect l="0" t="0" r="r" b="b"/>
            <a:pathLst>
              <a:path w="56" h="57">
                <a:moveTo>
                  <a:pt x="56" y="29"/>
                </a:moveTo>
                <a:lnTo>
                  <a:pt x="56" y="23"/>
                </a:lnTo>
                <a:lnTo>
                  <a:pt x="54" y="17"/>
                </a:lnTo>
                <a:lnTo>
                  <a:pt x="52" y="13"/>
                </a:lnTo>
                <a:lnTo>
                  <a:pt x="48" y="9"/>
                </a:lnTo>
                <a:lnTo>
                  <a:pt x="44" y="6"/>
                </a:lnTo>
                <a:lnTo>
                  <a:pt x="38" y="4"/>
                </a:lnTo>
                <a:lnTo>
                  <a:pt x="35" y="2"/>
                </a:lnTo>
                <a:lnTo>
                  <a:pt x="29" y="0"/>
                </a:lnTo>
                <a:lnTo>
                  <a:pt x="25" y="0"/>
                </a:lnTo>
                <a:lnTo>
                  <a:pt x="23" y="2"/>
                </a:lnTo>
                <a:lnTo>
                  <a:pt x="15" y="6"/>
                </a:lnTo>
                <a:lnTo>
                  <a:pt x="8" y="11"/>
                </a:lnTo>
                <a:lnTo>
                  <a:pt x="2" y="19"/>
                </a:lnTo>
                <a:lnTo>
                  <a:pt x="0" y="27"/>
                </a:lnTo>
                <a:lnTo>
                  <a:pt x="0" y="29"/>
                </a:lnTo>
                <a:lnTo>
                  <a:pt x="0" y="29"/>
                </a:lnTo>
                <a:lnTo>
                  <a:pt x="0" y="34"/>
                </a:lnTo>
                <a:lnTo>
                  <a:pt x="2" y="40"/>
                </a:lnTo>
                <a:lnTo>
                  <a:pt x="4" y="46"/>
                </a:lnTo>
                <a:lnTo>
                  <a:pt x="8" y="50"/>
                </a:lnTo>
                <a:lnTo>
                  <a:pt x="12" y="53"/>
                </a:lnTo>
                <a:lnTo>
                  <a:pt x="17" y="55"/>
                </a:lnTo>
                <a:lnTo>
                  <a:pt x="23" y="57"/>
                </a:lnTo>
                <a:lnTo>
                  <a:pt x="29" y="57"/>
                </a:lnTo>
                <a:lnTo>
                  <a:pt x="35" y="57"/>
                </a:lnTo>
                <a:lnTo>
                  <a:pt x="38" y="55"/>
                </a:lnTo>
                <a:lnTo>
                  <a:pt x="44" y="53"/>
                </a:lnTo>
                <a:lnTo>
                  <a:pt x="48" y="50"/>
                </a:lnTo>
                <a:lnTo>
                  <a:pt x="52" y="46"/>
                </a:lnTo>
                <a:lnTo>
                  <a:pt x="54" y="40"/>
                </a:lnTo>
                <a:lnTo>
                  <a:pt x="56" y="34"/>
                </a:lnTo>
                <a:lnTo>
                  <a:pt x="56" y="29"/>
                </a:lnTo>
                <a:close/>
                <a:moveTo>
                  <a:pt x="54" y="29"/>
                </a:moveTo>
                <a:lnTo>
                  <a:pt x="54" y="34"/>
                </a:lnTo>
                <a:lnTo>
                  <a:pt x="52" y="40"/>
                </a:lnTo>
                <a:lnTo>
                  <a:pt x="50" y="44"/>
                </a:lnTo>
                <a:lnTo>
                  <a:pt x="46" y="48"/>
                </a:lnTo>
                <a:lnTo>
                  <a:pt x="42" y="52"/>
                </a:lnTo>
                <a:lnTo>
                  <a:pt x="38" y="53"/>
                </a:lnTo>
                <a:lnTo>
                  <a:pt x="33" y="55"/>
                </a:lnTo>
                <a:lnTo>
                  <a:pt x="29" y="55"/>
                </a:lnTo>
                <a:lnTo>
                  <a:pt x="23" y="55"/>
                </a:lnTo>
                <a:lnTo>
                  <a:pt x="17" y="53"/>
                </a:lnTo>
                <a:lnTo>
                  <a:pt x="13" y="52"/>
                </a:lnTo>
                <a:lnTo>
                  <a:pt x="10" y="48"/>
                </a:lnTo>
                <a:lnTo>
                  <a:pt x="6" y="44"/>
                </a:lnTo>
                <a:lnTo>
                  <a:pt x="4" y="40"/>
                </a:lnTo>
                <a:lnTo>
                  <a:pt x="2" y="34"/>
                </a:lnTo>
                <a:lnTo>
                  <a:pt x="2" y="29"/>
                </a:lnTo>
                <a:lnTo>
                  <a:pt x="2" y="23"/>
                </a:lnTo>
                <a:lnTo>
                  <a:pt x="4" y="19"/>
                </a:lnTo>
                <a:lnTo>
                  <a:pt x="6" y="15"/>
                </a:lnTo>
                <a:lnTo>
                  <a:pt x="10" y="11"/>
                </a:lnTo>
                <a:lnTo>
                  <a:pt x="13" y="7"/>
                </a:lnTo>
                <a:lnTo>
                  <a:pt x="17" y="6"/>
                </a:lnTo>
                <a:lnTo>
                  <a:pt x="23" y="4"/>
                </a:lnTo>
                <a:lnTo>
                  <a:pt x="29" y="4"/>
                </a:lnTo>
                <a:lnTo>
                  <a:pt x="33" y="4"/>
                </a:lnTo>
                <a:lnTo>
                  <a:pt x="38" y="6"/>
                </a:lnTo>
                <a:lnTo>
                  <a:pt x="42" y="7"/>
                </a:lnTo>
                <a:lnTo>
                  <a:pt x="46" y="11"/>
                </a:lnTo>
                <a:lnTo>
                  <a:pt x="50" y="15"/>
                </a:lnTo>
                <a:lnTo>
                  <a:pt x="52" y="19"/>
                </a:lnTo>
                <a:lnTo>
                  <a:pt x="54" y="23"/>
                </a:lnTo>
                <a:lnTo>
                  <a:pt x="54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C4E9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29" name="Freeform 813"/>
          <p:cNvSpPr>
            <a:spLocks noEditPoints="1"/>
          </p:cNvSpPr>
          <p:nvPr/>
        </p:nvSpPr>
        <p:spPr bwMode="auto">
          <a:xfrm>
            <a:off x="6051550" y="1543050"/>
            <a:ext cx="88900" cy="87313"/>
          </a:xfrm>
          <a:custGeom>
            <a:avLst/>
            <a:gdLst/>
            <a:ahLst/>
            <a:cxnLst>
              <a:cxn ang="0">
                <a:pos x="56" y="27"/>
              </a:cxn>
              <a:cxn ang="0">
                <a:pos x="56" y="21"/>
              </a:cxn>
              <a:cxn ang="0">
                <a:pos x="54" y="17"/>
              </a:cxn>
              <a:cxn ang="0">
                <a:pos x="50" y="11"/>
              </a:cxn>
              <a:cxn ang="0">
                <a:pos x="48" y="7"/>
              </a:cxn>
              <a:cxn ang="0">
                <a:pos x="44" y="4"/>
              </a:cxn>
              <a:cxn ang="0">
                <a:pos x="38" y="2"/>
              </a:cxn>
              <a:cxn ang="0">
                <a:pos x="33" y="0"/>
              </a:cxn>
              <a:cxn ang="0">
                <a:pos x="29" y="0"/>
              </a:cxn>
              <a:cxn ang="0">
                <a:pos x="21" y="0"/>
              </a:cxn>
              <a:cxn ang="0">
                <a:pos x="15" y="4"/>
              </a:cxn>
              <a:cxn ang="0">
                <a:pos x="8" y="9"/>
              </a:cxn>
              <a:cxn ang="0">
                <a:pos x="2" y="17"/>
              </a:cxn>
              <a:cxn ang="0">
                <a:pos x="2" y="23"/>
              </a:cxn>
              <a:cxn ang="0">
                <a:pos x="0" y="27"/>
              </a:cxn>
              <a:cxn ang="0">
                <a:pos x="2" y="32"/>
              </a:cxn>
              <a:cxn ang="0">
                <a:pos x="2" y="38"/>
              </a:cxn>
              <a:cxn ang="0">
                <a:pos x="6" y="42"/>
              </a:cxn>
              <a:cxn ang="0">
                <a:pos x="8" y="46"/>
              </a:cxn>
              <a:cxn ang="0">
                <a:pos x="13" y="50"/>
              </a:cxn>
              <a:cxn ang="0">
                <a:pos x="17" y="51"/>
              </a:cxn>
              <a:cxn ang="0">
                <a:pos x="23" y="53"/>
              </a:cxn>
              <a:cxn ang="0">
                <a:pos x="29" y="55"/>
              </a:cxn>
              <a:cxn ang="0">
                <a:pos x="33" y="53"/>
              </a:cxn>
              <a:cxn ang="0">
                <a:pos x="38" y="51"/>
              </a:cxn>
              <a:cxn ang="0">
                <a:pos x="44" y="50"/>
              </a:cxn>
              <a:cxn ang="0">
                <a:pos x="48" y="46"/>
              </a:cxn>
              <a:cxn ang="0">
                <a:pos x="50" y="42"/>
              </a:cxn>
              <a:cxn ang="0">
                <a:pos x="54" y="38"/>
              </a:cxn>
              <a:cxn ang="0">
                <a:pos x="56" y="32"/>
              </a:cxn>
              <a:cxn ang="0">
                <a:pos x="56" y="27"/>
              </a:cxn>
              <a:cxn ang="0">
                <a:pos x="54" y="27"/>
              </a:cxn>
              <a:cxn ang="0">
                <a:pos x="52" y="32"/>
              </a:cxn>
              <a:cxn ang="0">
                <a:pos x="52" y="36"/>
              </a:cxn>
              <a:cxn ang="0">
                <a:pos x="48" y="42"/>
              </a:cxn>
              <a:cxn ang="0">
                <a:pos x="46" y="46"/>
              </a:cxn>
              <a:cxn ang="0">
                <a:pos x="42" y="48"/>
              </a:cxn>
              <a:cxn ang="0">
                <a:pos x="38" y="50"/>
              </a:cxn>
              <a:cxn ang="0">
                <a:pos x="33" y="51"/>
              </a:cxn>
              <a:cxn ang="0">
                <a:pos x="29" y="51"/>
              </a:cxn>
              <a:cxn ang="0">
                <a:pos x="23" y="51"/>
              </a:cxn>
              <a:cxn ang="0">
                <a:pos x="17" y="50"/>
              </a:cxn>
              <a:cxn ang="0">
                <a:pos x="13" y="48"/>
              </a:cxn>
              <a:cxn ang="0">
                <a:pos x="10" y="46"/>
              </a:cxn>
              <a:cxn ang="0">
                <a:pos x="8" y="42"/>
              </a:cxn>
              <a:cxn ang="0">
                <a:pos x="4" y="36"/>
              </a:cxn>
              <a:cxn ang="0">
                <a:pos x="4" y="32"/>
              </a:cxn>
              <a:cxn ang="0">
                <a:pos x="2" y="27"/>
              </a:cxn>
              <a:cxn ang="0">
                <a:pos x="4" y="23"/>
              </a:cxn>
              <a:cxn ang="0">
                <a:pos x="4" y="17"/>
              </a:cxn>
              <a:cxn ang="0">
                <a:pos x="8" y="13"/>
              </a:cxn>
              <a:cxn ang="0">
                <a:pos x="10" y="9"/>
              </a:cxn>
              <a:cxn ang="0">
                <a:pos x="13" y="5"/>
              </a:cxn>
              <a:cxn ang="0">
                <a:pos x="17" y="4"/>
              </a:cxn>
              <a:cxn ang="0">
                <a:pos x="23" y="2"/>
              </a:cxn>
              <a:cxn ang="0">
                <a:pos x="29" y="2"/>
              </a:cxn>
              <a:cxn ang="0">
                <a:pos x="38" y="4"/>
              </a:cxn>
              <a:cxn ang="0">
                <a:pos x="46" y="9"/>
              </a:cxn>
              <a:cxn ang="0">
                <a:pos x="52" y="17"/>
              </a:cxn>
              <a:cxn ang="0">
                <a:pos x="54" y="27"/>
              </a:cxn>
            </a:cxnLst>
            <a:rect l="0" t="0" r="r" b="b"/>
            <a:pathLst>
              <a:path w="56" h="55">
                <a:moveTo>
                  <a:pt x="56" y="27"/>
                </a:moveTo>
                <a:lnTo>
                  <a:pt x="56" y="21"/>
                </a:lnTo>
                <a:lnTo>
                  <a:pt x="54" y="17"/>
                </a:lnTo>
                <a:lnTo>
                  <a:pt x="50" y="11"/>
                </a:lnTo>
                <a:lnTo>
                  <a:pt x="48" y="7"/>
                </a:lnTo>
                <a:lnTo>
                  <a:pt x="44" y="4"/>
                </a:lnTo>
                <a:lnTo>
                  <a:pt x="38" y="2"/>
                </a:lnTo>
                <a:lnTo>
                  <a:pt x="33" y="0"/>
                </a:lnTo>
                <a:lnTo>
                  <a:pt x="29" y="0"/>
                </a:lnTo>
                <a:lnTo>
                  <a:pt x="21" y="0"/>
                </a:lnTo>
                <a:lnTo>
                  <a:pt x="15" y="4"/>
                </a:lnTo>
                <a:lnTo>
                  <a:pt x="8" y="9"/>
                </a:lnTo>
                <a:lnTo>
                  <a:pt x="2" y="17"/>
                </a:lnTo>
                <a:lnTo>
                  <a:pt x="2" y="23"/>
                </a:lnTo>
                <a:lnTo>
                  <a:pt x="0" y="27"/>
                </a:lnTo>
                <a:lnTo>
                  <a:pt x="2" y="32"/>
                </a:lnTo>
                <a:lnTo>
                  <a:pt x="2" y="38"/>
                </a:lnTo>
                <a:lnTo>
                  <a:pt x="6" y="42"/>
                </a:lnTo>
                <a:lnTo>
                  <a:pt x="8" y="46"/>
                </a:lnTo>
                <a:lnTo>
                  <a:pt x="13" y="50"/>
                </a:lnTo>
                <a:lnTo>
                  <a:pt x="17" y="51"/>
                </a:lnTo>
                <a:lnTo>
                  <a:pt x="23" y="53"/>
                </a:lnTo>
                <a:lnTo>
                  <a:pt x="29" y="55"/>
                </a:lnTo>
                <a:lnTo>
                  <a:pt x="33" y="53"/>
                </a:lnTo>
                <a:lnTo>
                  <a:pt x="38" y="51"/>
                </a:lnTo>
                <a:lnTo>
                  <a:pt x="44" y="50"/>
                </a:lnTo>
                <a:lnTo>
                  <a:pt x="48" y="46"/>
                </a:lnTo>
                <a:lnTo>
                  <a:pt x="50" y="42"/>
                </a:lnTo>
                <a:lnTo>
                  <a:pt x="54" y="38"/>
                </a:lnTo>
                <a:lnTo>
                  <a:pt x="56" y="32"/>
                </a:lnTo>
                <a:lnTo>
                  <a:pt x="56" y="27"/>
                </a:lnTo>
                <a:close/>
                <a:moveTo>
                  <a:pt x="54" y="27"/>
                </a:moveTo>
                <a:lnTo>
                  <a:pt x="52" y="32"/>
                </a:lnTo>
                <a:lnTo>
                  <a:pt x="52" y="36"/>
                </a:lnTo>
                <a:lnTo>
                  <a:pt x="48" y="42"/>
                </a:lnTo>
                <a:lnTo>
                  <a:pt x="46" y="46"/>
                </a:lnTo>
                <a:lnTo>
                  <a:pt x="42" y="48"/>
                </a:lnTo>
                <a:lnTo>
                  <a:pt x="38" y="50"/>
                </a:lnTo>
                <a:lnTo>
                  <a:pt x="33" y="51"/>
                </a:lnTo>
                <a:lnTo>
                  <a:pt x="29" y="51"/>
                </a:lnTo>
                <a:lnTo>
                  <a:pt x="23" y="51"/>
                </a:lnTo>
                <a:lnTo>
                  <a:pt x="17" y="50"/>
                </a:lnTo>
                <a:lnTo>
                  <a:pt x="13" y="48"/>
                </a:lnTo>
                <a:lnTo>
                  <a:pt x="10" y="46"/>
                </a:lnTo>
                <a:lnTo>
                  <a:pt x="8" y="42"/>
                </a:lnTo>
                <a:lnTo>
                  <a:pt x="4" y="36"/>
                </a:lnTo>
                <a:lnTo>
                  <a:pt x="4" y="32"/>
                </a:lnTo>
                <a:lnTo>
                  <a:pt x="2" y="27"/>
                </a:lnTo>
                <a:lnTo>
                  <a:pt x="4" y="23"/>
                </a:lnTo>
                <a:lnTo>
                  <a:pt x="4" y="17"/>
                </a:lnTo>
                <a:lnTo>
                  <a:pt x="8" y="13"/>
                </a:lnTo>
                <a:lnTo>
                  <a:pt x="10" y="9"/>
                </a:lnTo>
                <a:lnTo>
                  <a:pt x="13" y="5"/>
                </a:lnTo>
                <a:lnTo>
                  <a:pt x="17" y="4"/>
                </a:lnTo>
                <a:lnTo>
                  <a:pt x="23" y="2"/>
                </a:lnTo>
                <a:lnTo>
                  <a:pt x="29" y="2"/>
                </a:lnTo>
                <a:lnTo>
                  <a:pt x="38" y="4"/>
                </a:lnTo>
                <a:lnTo>
                  <a:pt x="46" y="9"/>
                </a:lnTo>
                <a:lnTo>
                  <a:pt x="52" y="17"/>
                </a:lnTo>
                <a:lnTo>
                  <a:pt x="54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1539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0" name="Freeform 814"/>
          <p:cNvSpPr>
            <a:spLocks noEditPoints="1"/>
          </p:cNvSpPr>
          <p:nvPr/>
        </p:nvSpPr>
        <p:spPr bwMode="auto">
          <a:xfrm>
            <a:off x="6054725" y="1546225"/>
            <a:ext cx="82550" cy="80963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2" y="19"/>
              </a:cxn>
              <a:cxn ang="0">
                <a:pos x="50" y="15"/>
              </a:cxn>
              <a:cxn ang="0">
                <a:pos x="48" y="11"/>
              </a:cxn>
              <a:cxn ang="0">
                <a:pos x="44" y="7"/>
              </a:cxn>
              <a:cxn ang="0">
                <a:pos x="40" y="3"/>
              </a:cxn>
              <a:cxn ang="0">
                <a:pos x="36" y="2"/>
              </a:cxn>
              <a:cxn ang="0">
                <a:pos x="31" y="0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3"/>
              </a:cxn>
              <a:cxn ang="0">
                <a:pos x="8" y="7"/>
              </a:cxn>
              <a:cxn ang="0">
                <a:pos x="4" y="11"/>
              </a:cxn>
              <a:cxn ang="0">
                <a:pos x="2" y="15"/>
              </a:cxn>
              <a:cxn ang="0">
                <a:pos x="0" y="19"/>
              </a:cxn>
              <a:cxn ang="0">
                <a:pos x="0" y="25"/>
              </a:cxn>
              <a:cxn ang="0">
                <a:pos x="0" y="30"/>
              </a:cxn>
              <a:cxn ang="0">
                <a:pos x="2" y="36"/>
              </a:cxn>
              <a:cxn ang="0">
                <a:pos x="4" y="40"/>
              </a:cxn>
              <a:cxn ang="0">
                <a:pos x="8" y="44"/>
              </a:cxn>
              <a:cxn ang="0">
                <a:pos x="11" y="48"/>
              </a:cxn>
              <a:cxn ang="0">
                <a:pos x="15" y="49"/>
              </a:cxn>
              <a:cxn ang="0">
                <a:pos x="21" y="51"/>
              </a:cxn>
              <a:cxn ang="0">
                <a:pos x="27" y="51"/>
              </a:cxn>
              <a:cxn ang="0">
                <a:pos x="31" y="51"/>
              </a:cxn>
              <a:cxn ang="0">
                <a:pos x="36" y="49"/>
              </a:cxn>
              <a:cxn ang="0">
                <a:pos x="40" y="48"/>
              </a:cxn>
              <a:cxn ang="0">
                <a:pos x="44" y="44"/>
              </a:cxn>
              <a:cxn ang="0">
                <a:pos x="48" y="40"/>
              </a:cxn>
              <a:cxn ang="0">
                <a:pos x="50" y="36"/>
              </a:cxn>
              <a:cxn ang="0">
                <a:pos x="52" y="30"/>
              </a:cxn>
              <a:cxn ang="0">
                <a:pos x="52" y="25"/>
              </a:cxn>
              <a:cxn ang="0">
                <a:pos x="50" y="25"/>
              </a:cxn>
              <a:cxn ang="0">
                <a:pos x="48" y="34"/>
              </a:cxn>
              <a:cxn ang="0">
                <a:pos x="42" y="42"/>
              </a:cxn>
              <a:cxn ang="0">
                <a:pos x="34" y="48"/>
              </a:cxn>
              <a:cxn ang="0">
                <a:pos x="27" y="49"/>
              </a:cxn>
              <a:cxn ang="0">
                <a:pos x="17" y="48"/>
              </a:cxn>
              <a:cxn ang="0">
                <a:pos x="10" y="42"/>
              </a:cxn>
              <a:cxn ang="0">
                <a:pos x="4" y="34"/>
              </a:cxn>
              <a:cxn ang="0">
                <a:pos x="2" y="25"/>
              </a:cxn>
              <a:cxn ang="0">
                <a:pos x="4" y="15"/>
              </a:cxn>
              <a:cxn ang="0">
                <a:pos x="10" y="7"/>
              </a:cxn>
              <a:cxn ang="0">
                <a:pos x="17" y="3"/>
              </a:cxn>
              <a:cxn ang="0">
                <a:pos x="27" y="2"/>
              </a:cxn>
              <a:cxn ang="0">
                <a:pos x="34" y="3"/>
              </a:cxn>
              <a:cxn ang="0">
                <a:pos x="42" y="7"/>
              </a:cxn>
              <a:cxn ang="0">
                <a:pos x="48" y="15"/>
              </a:cxn>
              <a:cxn ang="0">
                <a:pos x="50" y="25"/>
              </a:cxn>
            </a:cxnLst>
            <a:rect l="0" t="0" r="r" b="b"/>
            <a:pathLst>
              <a:path w="52" h="51">
                <a:moveTo>
                  <a:pt x="52" y="25"/>
                </a:moveTo>
                <a:lnTo>
                  <a:pt x="52" y="19"/>
                </a:lnTo>
                <a:lnTo>
                  <a:pt x="50" y="15"/>
                </a:lnTo>
                <a:lnTo>
                  <a:pt x="48" y="11"/>
                </a:lnTo>
                <a:lnTo>
                  <a:pt x="44" y="7"/>
                </a:lnTo>
                <a:lnTo>
                  <a:pt x="40" y="3"/>
                </a:lnTo>
                <a:lnTo>
                  <a:pt x="36" y="2"/>
                </a:lnTo>
                <a:lnTo>
                  <a:pt x="31" y="0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3"/>
                </a:lnTo>
                <a:lnTo>
                  <a:pt x="8" y="7"/>
                </a:lnTo>
                <a:lnTo>
                  <a:pt x="4" y="11"/>
                </a:lnTo>
                <a:lnTo>
                  <a:pt x="2" y="15"/>
                </a:lnTo>
                <a:lnTo>
                  <a:pt x="0" y="19"/>
                </a:lnTo>
                <a:lnTo>
                  <a:pt x="0" y="25"/>
                </a:lnTo>
                <a:lnTo>
                  <a:pt x="0" y="30"/>
                </a:lnTo>
                <a:lnTo>
                  <a:pt x="2" y="36"/>
                </a:lnTo>
                <a:lnTo>
                  <a:pt x="4" y="40"/>
                </a:lnTo>
                <a:lnTo>
                  <a:pt x="8" y="44"/>
                </a:lnTo>
                <a:lnTo>
                  <a:pt x="11" y="48"/>
                </a:lnTo>
                <a:lnTo>
                  <a:pt x="15" y="49"/>
                </a:lnTo>
                <a:lnTo>
                  <a:pt x="21" y="51"/>
                </a:lnTo>
                <a:lnTo>
                  <a:pt x="27" y="51"/>
                </a:lnTo>
                <a:lnTo>
                  <a:pt x="31" y="51"/>
                </a:lnTo>
                <a:lnTo>
                  <a:pt x="36" y="49"/>
                </a:lnTo>
                <a:lnTo>
                  <a:pt x="40" y="48"/>
                </a:lnTo>
                <a:lnTo>
                  <a:pt x="44" y="44"/>
                </a:lnTo>
                <a:lnTo>
                  <a:pt x="48" y="40"/>
                </a:lnTo>
                <a:lnTo>
                  <a:pt x="50" y="36"/>
                </a:lnTo>
                <a:lnTo>
                  <a:pt x="52" y="30"/>
                </a:lnTo>
                <a:lnTo>
                  <a:pt x="52" y="25"/>
                </a:lnTo>
                <a:close/>
                <a:moveTo>
                  <a:pt x="50" y="25"/>
                </a:moveTo>
                <a:lnTo>
                  <a:pt x="48" y="34"/>
                </a:lnTo>
                <a:lnTo>
                  <a:pt x="42" y="42"/>
                </a:lnTo>
                <a:lnTo>
                  <a:pt x="34" y="48"/>
                </a:lnTo>
                <a:lnTo>
                  <a:pt x="27" y="49"/>
                </a:lnTo>
                <a:lnTo>
                  <a:pt x="17" y="48"/>
                </a:lnTo>
                <a:lnTo>
                  <a:pt x="10" y="42"/>
                </a:lnTo>
                <a:lnTo>
                  <a:pt x="4" y="34"/>
                </a:lnTo>
                <a:lnTo>
                  <a:pt x="2" y="25"/>
                </a:lnTo>
                <a:lnTo>
                  <a:pt x="4" y="15"/>
                </a:lnTo>
                <a:lnTo>
                  <a:pt x="10" y="7"/>
                </a:lnTo>
                <a:lnTo>
                  <a:pt x="17" y="3"/>
                </a:lnTo>
                <a:lnTo>
                  <a:pt x="27" y="2"/>
                </a:lnTo>
                <a:lnTo>
                  <a:pt x="34" y="3"/>
                </a:lnTo>
                <a:lnTo>
                  <a:pt x="42" y="7"/>
                </a:lnTo>
                <a:lnTo>
                  <a:pt x="48" y="15"/>
                </a:lnTo>
                <a:lnTo>
                  <a:pt x="50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6589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1" name="Freeform 815"/>
          <p:cNvSpPr>
            <a:spLocks noEditPoints="1"/>
          </p:cNvSpPr>
          <p:nvPr/>
        </p:nvSpPr>
        <p:spPr bwMode="auto">
          <a:xfrm>
            <a:off x="6054725" y="1546225"/>
            <a:ext cx="82550" cy="77788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0" y="15"/>
              </a:cxn>
              <a:cxn ang="0">
                <a:pos x="44" y="7"/>
              </a:cxn>
              <a:cxn ang="0">
                <a:pos x="36" y="2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3"/>
              </a:cxn>
              <a:cxn ang="0">
                <a:pos x="8" y="7"/>
              </a:cxn>
              <a:cxn ang="0">
                <a:pos x="6" y="11"/>
              </a:cxn>
              <a:cxn ang="0">
                <a:pos x="2" y="15"/>
              </a:cxn>
              <a:cxn ang="0">
                <a:pos x="2" y="21"/>
              </a:cxn>
              <a:cxn ang="0">
                <a:pos x="0" y="25"/>
              </a:cxn>
              <a:cxn ang="0">
                <a:pos x="2" y="30"/>
              </a:cxn>
              <a:cxn ang="0">
                <a:pos x="2" y="34"/>
              </a:cxn>
              <a:cxn ang="0">
                <a:pos x="6" y="40"/>
              </a:cxn>
              <a:cxn ang="0">
                <a:pos x="8" y="44"/>
              </a:cxn>
              <a:cxn ang="0">
                <a:pos x="11" y="46"/>
              </a:cxn>
              <a:cxn ang="0">
                <a:pos x="15" y="48"/>
              </a:cxn>
              <a:cxn ang="0">
                <a:pos x="21" y="49"/>
              </a:cxn>
              <a:cxn ang="0">
                <a:pos x="27" y="49"/>
              </a:cxn>
              <a:cxn ang="0">
                <a:pos x="31" y="49"/>
              </a:cxn>
              <a:cxn ang="0">
                <a:pos x="36" y="48"/>
              </a:cxn>
              <a:cxn ang="0">
                <a:pos x="40" y="46"/>
              </a:cxn>
              <a:cxn ang="0">
                <a:pos x="44" y="44"/>
              </a:cxn>
              <a:cxn ang="0">
                <a:pos x="46" y="40"/>
              </a:cxn>
              <a:cxn ang="0">
                <a:pos x="50" y="34"/>
              </a:cxn>
              <a:cxn ang="0">
                <a:pos x="50" y="30"/>
              </a:cxn>
              <a:cxn ang="0">
                <a:pos x="52" y="25"/>
              </a:cxn>
              <a:cxn ang="0">
                <a:pos x="48" y="25"/>
              </a:cxn>
              <a:cxn ang="0">
                <a:pos x="48" y="34"/>
              </a:cxn>
              <a:cxn ang="0">
                <a:pos x="42" y="42"/>
              </a:cxn>
              <a:cxn ang="0">
                <a:pos x="34" y="46"/>
              </a:cxn>
              <a:cxn ang="0">
                <a:pos x="27" y="48"/>
              </a:cxn>
              <a:cxn ang="0">
                <a:pos x="17" y="46"/>
              </a:cxn>
              <a:cxn ang="0">
                <a:pos x="10" y="42"/>
              </a:cxn>
              <a:cxn ang="0">
                <a:pos x="6" y="34"/>
              </a:cxn>
              <a:cxn ang="0">
                <a:pos x="4" y="25"/>
              </a:cxn>
              <a:cxn ang="0">
                <a:pos x="6" y="17"/>
              </a:cxn>
              <a:cxn ang="0">
                <a:pos x="10" y="9"/>
              </a:cxn>
              <a:cxn ang="0">
                <a:pos x="17" y="3"/>
              </a:cxn>
              <a:cxn ang="0">
                <a:pos x="27" y="2"/>
              </a:cxn>
              <a:cxn ang="0">
                <a:pos x="34" y="3"/>
              </a:cxn>
              <a:cxn ang="0">
                <a:pos x="42" y="9"/>
              </a:cxn>
              <a:cxn ang="0">
                <a:pos x="48" y="17"/>
              </a:cxn>
              <a:cxn ang="0">
                <a:pos x="48" y="25"/>
              </a:cxn>
            </a:cxnLst>
            <a:rect l="0" t="0" r="r" b="b"/>
            <a:pathLst>
              <a:path w="52" h="49">
                <a:moveTo>
                  <a:pt x="52" y="25"/>
                </a:moveTo>
                <a:lnTo>
                  <a:pt x="50" y="15"/>
                </a:lnTo>
                <a:lnTo>
                  <a:pt x="44" y="7"/>
                </a:lnTo>
                <a:lnTo>
                  <a:pt x="36" y="2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3"/>
                </a:lnTo>
                <a:lnTo>
                  <a:pt x="8" y="7"/>
                </a:lnTo>
                <a:lnTo>
                  <a:pt x="6" y="11"/>
                </a:lnTo>
                <a:lnTo>
                  <a:pt x="2" y="15"/>
                </a:lnTo>
                <a:lnTo>
                  <a:pt x="2" y="21"/>
                </a:lnTo>
                <a:lnTo>
                  <a:pt x="0" y="25"/>
                </a:lnTo>
                <a:lnTo>
                  <a:pt x="2" y="30"/>
                </a:lnTo>
                <a:lnTo>
                  <a:pt x="2" y="34"/>
                </a:lnTo>
                <a:lnTo>
                  <a:pt x="6" y="40"/>
                </a:lnTo>
                <a:lnTo>
                  <a:pt x="8" y="44"/>
                </a:lnTo>
                <a:lnTo>
                  <a:pt x="11" y="46"/>
                </a:lnTo>
                <a:lnTo>
                  <a:pt x="15" y="48"/>
                </a:lnTo>
                <a:lnTo>
                  <a:pt x="21" y="49"/>
                </a:lnTo>
                <a:lnTo>
                  <a:pt x="27" y="49"/>
                </a:lnTo>
                <a:lnTo>
                  <a:pt x="31" y="49"/>
                </a:lnTo>
                <a:lnTo>
                  <a:pt x="36" y="48"/>
                </a:lnTo>
                <a:lnTo>
                  <a:pt x="40" y="46"/>
                </a:lnTo>
                <a:lnTo>
                  <a:pt x="44" y="44"/>
                </a:lnTo>
                <a:lnTo>
                  <a:pt x="46" y="40"/>
                </a:lnTo>
                <a:lnTo>
                  <a:pt x="50" y="34"/>
                </a:lnTo>
                <a:lnTo>
                  <a:pt x="50" y="30"/>
                </a:lnTo>
                <a:lnTo>
                  <a:pt x="52" y="25"/>
                </a:lnTo>
                <a:close/>
                <a:moveTo>
                  <a:pt x="48" y="25"/>
                </a:moveTo>
                <a:lnTo>
                  <a:pt x="48" y="34"/>
                </a:lnTo>
                <a:lnTo>
                  <a:pt x="42" y="42"/>
                </a:lnTo>
                <a:lnTo>
                  <a:pt x="34" y="46"/>
                </a:lnTo>
                <a:lnTo>
                  <a:pt x="27" y="48"/>
                </a:lnTo>
                <a:lnTo>
                  <a:pt x="17" y="46"/>
                </a:lnTo>
                <a:lnTo>
                  <a:pt x="10" y="42"/>
                </a:lnTo>
                <a:lnTo>
                  <a:pt x="6" y="34"/>
                </a:lnTo>
                <a:lnTo>
                  <a:pt x="4" y="25"/>
                </a:lnTo>
                <a:lnTo>
                  <a:pt x="6" y="17"/>
                </a:lnTo>
                <a:lnTo>
                  <a:pt x="10" y="9"/>
                </a:lnTo>
                <a:lnTo>
                  <a:pt x="17" y="3"/>
                </a:lnTo>
                <a:lnTo>
                  <a:pt x="27" y="2"/>
                </a:lnTo>
                <a:lnTo>
                  <a:pt x="34" y="3"/>
                </a:lnTo>
                <a:lnTo>
                  <a:pt x="42" y="9"/>
                </a:lnTo>
                <a:lnTo>
                  <a:pt x="48" y="17"/>
                </a:lnTo>
                <a:lnTo>
                  <a:pt x="48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A5D9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2" name="Freeform 816"/>
          <p:cNvSpPr>
            <a:spLocks noEditPoints="1"/>
          </p:cNvSpPr>
          <p:nvPr/>
        </p:nvSpPr>
        <p:spPr bwMode="auto">
          <a:xfrm>
            <a:off x="6057900" y="1549400"/>
            <a:ext cx="76200" cy="74613"/>
          </a:xfrm>
          <a:custGeom>
            <a:avLst/>
            <a:gdLst/>
            <a:ahLst/>
            <a:cxnLst>
              <a:cxn ang="0">
                <a:pos x="48" y="23"/>
              </a:cxn>
              <a:cxn ang="0">
                <a:pos x="46" y="13"/>
              </a:cxn>
              <a:cxn ang="0">
                <a:pos x="40" y="5"/>
              </a:cxn>
              <a:cxn ang="0">
                <a:pos x="32" y="1"/>
              </a:cxn>
              <a:cxn ang="0">
                <a:pos x="25" y="0"/>
              </a:cxn>
              <a:cxn ang="0">
                <a:pos x="15" y="1"/>
              </a:cxn>
              <a:cxn ang="0">
                <a:pos x="8" y="5"/>
              </a:cxn>
              <a:cxn ang="0">
                <a:pos x="2" y="13"/>
              </a:cxn>
              <a:cxn ang="0">
                <a:pos x="0" y="23"/>
              </a:cxn>
              <a:cxn ang="0">
                <a:pos x="2" y="32"/>
              </a:cxn>
              <a:cxn ang="0">
                <a:pos x="8" y="40"/>
              </a:cxn>
              <a:cxn ang="0">
                <a:pos x="15" y="46"/>
              </a:cxn>
              <a:cxn ang="0">
                <a:pos x="25" y="47"/>
              </a:cxn>
              <a:cxn ang="0">
                <a:pos x="32" y="46"/>
              </a:cxn>
              <a:cxn ang="0">
                <a:pos x="40" y="40"/>
              </a:cxn>
              <a:cxn ang="0">
                <a:pos x="46" y="32"/>
              </a:cxn>
              <a:cxn ang="0">
                <a:pos x="48" y="23"/>
              </a:cxn>
              <a:cxn ang="0">
                <a:pos x="46" y="23"/>
              </a:cxn>
              <a:cxn ang="0">
                <a:pos x="44" y="32"/>
              </a:cxn>
              <a:cxn ang="0">
                <a:pos x="40" y="38"/>
              </a:cxn>
              <a:cxn ang="0">
                <a:pos x="32" y="44"/>
              </a:cxn>
              <a:cxn ang="0">
                <a:pos x="25" y="46"/>
              </a:cxn>
              <a:cxn ang="0">
                <a:pos x="15" y="44"/>
              </a:cxn>
              <a:cxn ang="0">
                <a:pos x="9" y="38"/>
              </a:cxn>
              <a:cxn ang="0">
                <a:pos x="4" y="32"/>
              </a:cxn>
              <a:cxn ang="0">
                <a:pos x="2" y="23"/>
              </a:cxn>
              <a:cxn ang="0">
                <a:pos x="4" y="15"/>
              </a:cxn>
              <a:cxn ang="0">
                <a:pos x="9" y="7"/>
              </a:cxn>
              <a:cxn ang="0">
                <a:pos x="15" y="3"/>
              </a:cxn>
              <a:cxn ang="0">
                <a:pos x="25" y="1"/>
              </a:cxn>
              <a:cxn ang="0">
                <a:pos x="32" y="3"/>
              </a:cxn>
              <a:cxn ang="0">
                <a:pos x="40" y="7"/>
              </a:cxn>
              <a:cxn ang="0">
                <a:pos x="44" y="15"/>
              </a:cxn>
              <a:cxn ang="0">
                <a:pos x="46" y="23"/>
              </a:cxn>
            </a:cxnLst>
            <a:rect l="0" t="0" r="r" b="b"/>
            <a:pathLst>
              <a:path w="48" h="47">
                <a:moveTo>
                  <a:pt x="48" y="23"/>
                </a:moveTo>
                <a:lnTo>
                  <a:pt x="46" y="13"/>
                </a:lnTo>
                <a:lnTo>
                  <a:pt x="40" y="5"/>
                </a:lnTo>
                <a:lnTo>
                  <a:pt x="32" y="1"/>
                </a:lnTo>
                <a:lnTo>
                  <a:pt x="25" y="0"/>
                </a:lnTo>
                <a:lnTo>
                  <a:pt x="15" y="1"/>
                </a:lnTo>
                <a:lnTo>
                  <a:pt x="8" y="5"/>
                </a:lnTo>
                <a:lnTo>
                  <a:pt x="2" y="13"/>
                </a:lnTo>
                <a:lnTo>
                  <a:pt x="0" y="23"/>
                </a:lnTo>
                <a:lnTo>
                  <a:pt x="2" y="32"/>
                </a:lnTo>
                <a:lnTo>
                  <a:pt x="8" y="40"/>
                </a:lnTo>
                <a:lnTo>
                  <a:pt x="15" y="46"/>
                </a:lnTo>
                <a:lnTo>
                  <a:pt x="25" y="47"/>
                </a:lnTo>
                <a:lnTo>
                  <a:pt x="32" y="46"/>
                </a:lnTo>
                <a:lnTo>
                  <a:pt x="40" y="40"/>
                </a:lnTo>
                <a:lnTo>
                  <a:pt x="46" y="32"/>
                </a:lnTo>
                <a:lnTo>
                  <a:pt x="48" y="23"/>
                </a:lnTo>
                <a:close/>
                <a:moveTo>
                  <a:pt x="46" y="23"/>
                </a:moveTo>
                <a:lnTo>
                  <a:pt x="44" y="32"/>
                </a:lnTo>
                <a:lnTo>
                  <a:pt x="40" y="38"/>
                </a:lnTo>
                <a:lnTo>
                  <a:pt x="32" y="44"/>
                </a:lnTo>
                <a:lnTo>
                  <a:pt x="25" y="46"/>
                </a:lnTo>
                <a:lnTo>
                  <a:pt x="15" y="44"/>
                </a:lnTo>
                <a:lnTo>
                  <a:pt x="9" y="38"/>
                </a:lnTo>
                <a:lnTo>
                  <a:pt x="4" y="32"/>
                </a:lnTo>
                <a:lnTo>
                  <a:pt x="2" y="23"/>
                </a:lnTo>
                <a:lnTo>
                  <a:pt x="4" y="15"/>
                </a:lnTo>
                <a:lnTo>
                  <a:pt x="9" y="7"/>
                </a:lnTo>
                <a:lnTo>
                  <a:pt x="15" y="3"/>
                </a:lnTo>
                <a:lnTo>
                  <a:pt x="25" y="1"/>
                </a:lnTo>
                <a:lnTo>
                  <a:pt x="32" y="3"/>
                </a:lnTo>
                <a:lnTo>
                  <a:pt x="40" y="7"/>
                </a:lnTo>
                <a:lnTo>
                  <a:pt x="44" y="15"/>
                </a:lnTo>
                <a:lnTo>
                  <a:pt x="46" y="23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F629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3" name="Freeform 817"/>
          <p:cNvSpPr>
            <a:spLocks noEditPoints="1"/>
          </p:cNvSpPr>
          <p:nvPr/>
        </p:nvSpPr>
        <p:spPr bwMode="auto">
          <a:xfrm>
            <a:off x="6061075" y="1549400"/>
            <a:ext cx="69850" cy="73025"/>
          </a:xfrm>
          <a:custGeom>
            <a:avLst/>
            <a:gdLst/>
            <a:ahLst/>
            <a:cxnLst>
              <a:cxn ang="0">
                <a:pos x="44" y="23"/>
              </a:cxn>
              <a:cxn ang="0">
                <a:pos x="44" y="15"/>
              </a:cxn>
              <a:cxn ang="0">
                <a:pos x="38" y="7"/>
              </a:cxn>
              <a:cxn ang="0">
                <a:pos x="30" y="1"/>
              </a:cxn>
              <a:cxn ang="0">
                <a:pos x="23" y="0"/>
              </a:cxn>
              <a:cxn ang="0">
                <a:pos x="13" y="1"/>
              </a:cxn>
              <a:cxn ang="0">
                <a:pos x="6" y="7"/>
              </a:cxn>
              <a:cxn ang="0">
                <a:pos x="2" y="15"/>
              </a:cxn>
              <a:cxn ang="0">
                <a:pos x="0" y="23"/>
              </a:cxn>
              <a:cxn ang="0">
                <a:pos x="2" y="32"/>
              </a:cxn>
              <a:cxn ang="0">
                <a:pos x="6" y="40"/>
              </a:cxn>
              <a:cxn ang="0">
                <a:pos x="13" y="44"/>
              </a:cxn>
              <a:cxn ang="0">
                <a:pos x="23" y="46"/>
              </a:cxn>
              <a:cxn ang="0">
                <a:pos x="30" y="44"/>
              </a:cxn>
              <a:cxn ang="0">
                <a:pos x="38" y="40"/>
              </a:cxn>
              <a:cxn ang="0">
                <a:pos x="44" y="32"/>
              </a:cxn>
              <a:cxn ang="0">
                <a:pos x="44" y="23"/>
              </a:cxn>
              <a:cxn ang="0">
                <a:pos x="42" y="23"/>
              </a:cxn>
              <a:cxn ang="0">
                <a:pos x="40" y="30"/>
              </a:cxn>
              <a:cxn ang="0">
                <a:pos x="36" y="38"/>
              </a:cxn>
              <a:cxn ang="0">
                <a:pos x="30" y="42"/>
              </a:cxn>
              <a:cxn ang="0">
                <a:pos x="23" y="44"/>
              </a:cxn>
              <a:cxn ang="0">
                <a:pos x="13" y="42"/>
              </a:cxn>
              <a:cxn ang="0">
                <a:pos x="7" y="38"/>
              </a:cxn>
              <a:cxn ang="0">
                <a:pos x="4" y="30"/>
              </a:cxn>
              <a:cxn ang="0">
                <a:pos x="2" y="23"/>
              </a:cxn>
              <a:cxn ang="0">
                <a:pos x="4" y="15"/>
              </a:cxn>
              <a:cxn ang="0">
                <a:pos x="7" y="9"/>
              </a:cxn>
              <a:cxn ang="0">
                <a:pos x="13" y="3"/>
              </a:cxn>
              <a:cxn ang="0">
                <a:pos x="23" y="3"/>
              </a:cxn>
              <a:cxn ang="0">
                <a:pos x="30" y="3"/>
              </a:cxn>
              <a:cxn ang="0">
                <a:pos x="36" y="9"/>
              </a:cxn>
              <a:cxn ang="0">
                <a:pos x="40" y="15"/>
              </a:cxn>
              <a:cxn ang="0">
                <a:pos x="42" y="23"/>
              </a:cxn>
            </a:cxnLst>
            <a:rect l="0" t="0" r="r" b="b"/>
            <a:pathLst>
              <a:path w="44" h="46">
                <a:moveTo>
                  <a:pt x="44" y="23"/>
                </a:moveTo>
                <a:lnTo>
                  <a:pt x="44" y="15"/>
                </a:lnTo>
                <a:lnTo>
                  <a:pt x="38" y="7"/>
                </a:lnTo>
                <a:lnTo>
                  <a:pt x="30" y="1"/>
                </a:lnTo>
                <a:lnTo>
                  <a:pt x="23" y="0"/>
                </a:lnTo>
                <a:lnTo>
                  <a:pt x="13" y="1"/>
                </a:lnTo>
                <a:lnTo>
                  <a:pt x="6" y="7"/>
                </a:lnTo>
                <a:lnTo>
                  <a:pt x="2" y="15"/>
                </a:lnTo>
                <a:lnTo>
                  <a:pt x="0" y="23"/>
                </a:lnTo>
                <a:lnTo>
                  <a:pt x="2" y="32"/>
                </a:lnTo>
                <a:lnTo>
                  <a:pt x="6" y="40"/>
                </a:lnTo>
                <a:lnTo>
                  <a:pt x="13" y="44"/>
                </a:lnTo>
                <a:lnTo>
                  <a:pt x="23" y="46"/>
                </a:lnTo>
                <a:lnTo>
                  <a:pt x="30" y="44"/>
                </a:lnTo>
                <a:lnTo>
                  <a:pt x="38" y="40"/>
                </a:lnTo>
                <a:lnTo>
                  <a:pt x="44" y="32"/>
                </a:lnTo>
                <a:lnTo>
                  <a:pt x="44" y="23"/>
                </a:lnTo>
                <a:close/>
                <a:moveTo>
                  <a:pt x="42" y="23"/>
                </a:moveTo>
                <a:lnTo>
                  <a:pt x="40" y="30"/>
                </a:lnTo>
                <a:lnTo>
                  <a:pt x="36" y="38"/>
                </a:lnTo>
                <a:lnTo>
                  <a:pt x="30" y="42"/>
                </a:lnTo>
                <a:lnTo>
                  <a:pt x="23" y="44"/>
                </a:lnTo>
                <a:lnTo>
                  <a:pt x="13" y="42"/>
                </a:lnTo>
                <a:lnTo>
                  <a:pt x="7" y="38"/>
                </a:lnTo>
                <a:lnTo>
                  <a:pt x="4" y="30"/>
                </a:lnTo>
                <a:lnTo>
                  <a:pt x="2" y="23"/>
                </a:lnTo>
                <a:lnTo>
                  <a:pt x="4" y="15"/>
                </a:lnTo>
                <a:lnTo>
                  <a:pt x="7" y="9"/>
                </a:lnTo>
                <a:lnTo>
                  <a:pt x="13" y="3"/>
                </a:lnTo>
                <a:lnTo>
                  <a:pt x="23" y="3"/>
                </a:lnTo>
                <a:lnTo>
                  <a:pt x="30" y="3"/>
                </a:lnTo>
                <a:lnTo>
                  <a:pt x="36" y="9"/>
                </a:lnTo>
                <a:lnTo>
                  <a:pt x="40" y="15"/>
                </a:lnTo>
                <a:lnTo>
                  <a:pt x="42" y="23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367A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4" name="Freeform 818"/>
          <p:cNvSpPr>
            <a:spLocks noEditPoints="1"/>
          </p:cNvSpPr>
          <p:nvPr/>
        </p:nvSpPr>
        <p:spPr bwMode="auto">
          <a:xfrm>
            <a:off x="6061075" y="1550988"/>
            <a:ext cx="69850" cy="71437"/>
          </a:xfrm>
          <a:custGeom>
            <a:avLst/>
            <a:gdLst/>
            <a:ahLst/>
            <a:cxnLst>
              <a:cxn ang="0">
                <a:pos x="44" y="22"/>
              </a:cxn>
              <a:cxn ang="0">
                <a:pos x="42" y="14"/>
              </a:cxn>
              <a:cxn ang="0">
                <a:pos x="38" y="6"/>
              </a:cxn>
              <a:cxn ang="0">
                <a:pos x="30" y="2"/>
              </a:cxn>
              <a:cxn ang="0">
                <a:pos x="23" y="0"/>
              </a:cxn>
              <a:cxn ang="0">
                <a:pos x="13" y="2"/>
              </a:cxn>
              <a:cxn ang="0">
                <a:pos x="7" y="6"/>
              </a:cxn>
              <a:cxn ang="0">
                <a:pos x="2" y="14"/>
              </a:cxn>
              <a:cxn ang="0">
                <a:pos x="0" y="22"/>
              </a:cxn>
              <a:cxn ang="0">
                <a:pos x="2" y="31"/>
              </a:cxn>
              <a:cxn ang="0">
                <a:pos x="7" y="37"/>
              </a:cxn>
              <a:cxn ang="0">
                <a:pos x="13" y="43"/>
              </a:cxn>
              <a:cxn ang="0">
                <a:pos x="23" y="45"/>
              </a:cxn>
              <a:cxn ang="0">
                <a:pos x="30" y="43"/>
              </a:cxn>
              <a:cxn ang="0">
                <a:pos x="38" y="37"/>
              </a:cxn>
              <a:cxn ang="0">
                <a:pos x="42" y="31"/>
              </a:cxn>
              <a:cxn ang="0">
                <a:pos x="44" y="22"/>
              </a:cxn>
              <a:cxn ang="0">
                <a:pos x="42" y="22"/>
              </a:cxn>
              <a:cxn ang="0">
                <a:pos x="40" y="29"/>
              </a:cxn>
              <a:cxn ang="0">
                <a:pos x="36" y="35"/>
              </a:cxn>
              <a:cxn ang="0">
                <a:pos x="30" y="41"/>
              </a:cxn>
              <a:cxn ang="0">
                <a:pos x="23" y="41"/>
              </a:cxn>
              <a:cxn ang="0">
                <a:pos x="15" y="41"/>
              </a:cxn>
              <a:cxn ang="0">
                <a:pos x="7" y="35"/>
              </a:cxn>
              <a:cxn ang="0">
                <a:pos x="4" y="29"/>
              </a:cxn>
              <a:cxn ang="0">
                <a:pos x="2" y="22"/>
              </a:cxn>
              <a:cxn ang="0">
                <a:pos x="4" y="14"/>
              </a:cxn>
              <a:cxn ang="0">
                <a:pos x="7" y="8"/>
              </a:cxn>
              <a:cxn ang="0">
                <a:pos x="15" y="4"/>
              </a:cxn>
              <a:cxn ang="0">
                <a:pos x="23" y="2"/>
              </a:cxn>
              <a:cxn ang="0">
                <a:pos x="30" y="4"/>
              </a:cxn>
              <a:cxn ang="0">
                <a:pos x="36" y="8"/>
              </a:cxn>
              <a:cxn ang="0">
                <a:pos x="40" y="14"/>
              </a:cxn>
              <a:cxn ang="0">
                <a:pos x="42" y="22"/>
              </a:cxn>
            </a:cxnLst>
            <a:rect l="0" t="0" r="r" b="b"/>
            <a:pathLst>
              <a:path w="44" h="45">
                <a:moveTo>
                  <a:pt x="44" y="22"/>
                </a:moveTo>
                <a:lnTo>
                  <a:pt x="42" y="14"/>
                </a:lnTo>
                <a:lnTo>
                  <a:pt x="38" y="6"/>
                </a:lnTo>
                <a:lnTo>
                  <a:pt x="30" y="2"/>
                </a:lnTo>
                <a:lnTo>
                  <a:pt x="23" y="0"/>
                </a:lnTo>
                <a:lnTo>
                  <a:pt x="13" y="2"/>
                </a:lnTo>
                <a:lnTo>
                  <a:pt x="7" y="6"/>
                </a:lnTo>
                <a:lnTo>
                  <a:pt x="2" y="14"/>
                </a:lnTo>
                <a:lnTo>
                  <a:pt x="0" y="22"/>
                </a:lnTo>
                <a:lnTo>
                  <a:pt x="2" y="31"/>
                </a:lnTo>
                <a:lnTo>
                  <a:pt x="7" y="37"/>
                </a:lnTo>
                <a:lnTo>
                  <a:pt x="13" y="43"/>
                </a:lnTo>
                <a:lnTo>
                  <a:pt x="23" y="45"/>
                </a:lnTo>
                <a:lnTo>
                  <a:pt x="30" y="43"/>
                </a:lnTo>
                <a:lnTo>
                  <a:pt x="38" y="37"/>
                </a:lnTo>
                <a:lnTo>
                  <a:pt x="42" y="31"/>
                </a:lnTo>
                <a:lnTo>
                  <a:pt x="44" y="22"/>
                </a:lnTo>
                <a:close/>
                <a:moveTo>
                  <a:pt x="42" y="22"/>
                </a:moveTo>
                <a:lnTo>
                  <a:pt x="40" y="29"/>
                </a:lnTo>
                <a:lnTo>
                  <a:pt x="36" y="35"/>
                </a:lnTo>
                <a:lnTo>
                  <a:pt x="30" y="41"/>
                </a:lnTo>
                <a:lnTo>
                  <a:pt x="23" y="41"/>
                </a:lnTo>
                <a:lnTo>
                  <a:pt x="15" y="41"/>
                </a:lnTo>
                <a:lnTo>
                  <a:pt x="7" y="35"/>
                </a:lnTo>
                <a:lnTo>
                  <a:pt x="4" y="29"/>
                </a:lnTo>
                <a:lnTo>
                  <a:pt x="2" y="22"/>
                </a:lnTo>
                <a:lnTo>
                  <a:pt x="4" y="14"/>
                </a:lnTo>
                <a:lnTo>
                  <a:pt x="7" y="8"/>
                </a:lnTo>
                <a:lnTo>
                  <a:pt x="15" y="4"/>
                </a:lnTo>
                <a:lnTo>
                  <a:pt x="23" y="2"/>
                </a:lnTo>
                <a:lnTo>
                  <a:pt x="30" y="4"/>
                </a:lnTo>
                <a:lnTo>
                  <a:pt x="36" y="8"/>
                </a:lnTo>
                <a:lnTo>
                  <a:pt x="40" y="14"/>
                </a:lnTo>
                <a:lnTo>
                  <a:pt x="42" y="2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86CA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5" name="Freeform 819"/>
          <p:cNvSpPr>
            <a:spLocks noEditPoints="1"/>
          </p:cNvSpPr>
          <p:nvPr/>
        </p:nvSpPr>
        <p:spPr bwMode="auto">
          <a:xfrm>
            <a:off x="6064250" y="1554163"/>
            <a:ext cx="63500" cy="65087"/>
          </a:xfrm>
          <a:custGeom>
            <a:avLst/>
            <a:gdLst/>
            <a:ahLst/>
            <a:cxnLst>
              <a:cxn ang="0">
                <a:pos x="40" y="20"/>
              </a:cxn>
              <a:cxn ang="0">
                <a:pos x="38" y="12"/>
              </a:cxn>
              <a:cxn ang="0">
                <a:pos x="34" y="6"/>
              </a:cxn>
              <a:cxn ang="0">
                <a:pos x="28" y="0"/>
              </a:cxn>
              <a:cxn ang="0">
                <a:pos x="21" y="0"/>
              </a:cxn>
              <a:cxn ang="0">
                <a:pos x="11" y="0"/>
              </a:cxn>
              <a:cxn ang="0">
                <a:pos x="5" y="6"/>
              </a:cxn>
              <a:cxn ang="0">
                <a:pos x="2" y="12"/>
              </a:cxn>
              <a:cxn ang="0">
                <a:pos x="0" y="20"/>
              </a:cxn>
              <a:cxn ang="0">
                <a:pos x="2" y="27"/>
              </a:cxn>
              <a:cxn ang="0">
                <a:pos x="5" y="35"/>
              </a:cxn>
              <a:cxn ang="0">
                <a:pos x="11" y="39"/>
              </a:cxn>
              <a:cxn ang="0">
                <a:pos x="21" y="41"/>
              </a:cxn>
              <a:cxn ang="0">
                <a:pos x="28" y="39"/>
              </a:cxn>
              <a:cxn ang="0">
                <a:pos x="34" y="35"/>
              </a:cxn>
              <a:cxn ang="0">
                <a:pos x="38" y="27"/>
              </a:cxn>
              <a:cxn ang="0">
                <a:pos x="40" y="20"/>
              </a:cxn>
              <a:cxn ang="0">
                <a:pos x="38" y="20"/>
              </a:cxn>
              <a:cxn ang="0">
                <a:pos x="36" y="27"/>
              </a:cxn>
              <a:cxn ang="0">
                <a:pos x="32" y="33"/>
              </a:cxn>
              <a:cxn ang="0">
                <a:pos x="27" y="37"/>
              </a:cxn>
              <a:cxn ang="0">
                <a:pos x="21" y="39"/>
              </a:cxn>
              <a:cxn ang="0">
                <a:pos x="13" y="37"/>
              </a:cxn>
              <a:cxn ang="0">
                <a:pos x="7" y="33"/>
              </a:cxn>
              <a:cxn ang="0">
                <a:pos x="4" y="27"/>
              </a:cxn>
              <a:cxn ang="0">
                <a:pos x="2" y="20"/>
              </a:cxn>
              <a:cxn ang="0">
                <a:pos x="4" y="14"/>
              </a:cxn>
              <a:cxn ang="0">
                <a:pos x="7" y="8"/>
              </a:cxn>
              <a:cxn ang="0">
                <a:pos x="13" y="2"/>
              </a:cxn>
              <a:cxn ang="0">
                <a:pos x="21" y="2"/>
              </a:cxn>
              <a:cxn ang="0">
                <a:pos x="27" y="2"/>
              </a:cxn>
              <a:cxn ang="0">
                <a:pos x="32" y="8"/>
              </a:cxn>
              <a:cxn ang="0">
                <a:pos x="36" y="14"/>
              </a:cxn>
              <a:cxn ang="0">
                <a:pos x="38" y="20"/>
              </a:cxn>
            </a:cxnLst>
            <a:rect l="0" t="0" r="r" b="b"/>
            <a:pathLst>
              <a:path w="40" h="41">
                <a:moveTo>
                  <a:pt x="40" y="20"/>
                </a:moveTo>
                <a:lnTo>
                  <a:pt x="38" y="12"/>
                </a:lnTo>
                <a:lnTo>
                  <a:pt x="34" y="6"/>
                </a:lnTo>
                <a:lnTo>
                  <a:pt x="28" y="0"/>
                </a:lnTo>
                <a:lnTo>
                  <a:pt x="21" y="0"/>
                </a:lnTo>
                <a:lnTo>
                  <a:pt x="11" y="0"/>
                </a:lnTo>
                <a:lnTo>
                  <a:pt x="5" y="6"/>
                </a:lnTo>
                <a:lnTo>
                  <a:pt x="2" y="12"/>
                </a:lnTo>
                <a:lnTo>
                  <a:pt x="0" y="20"/>
                </a:lnTo>
                <a:lnTo>
                  <a:pt x="2" y="27"/>
                </a:lnTo>
                <a:lnTo>
                  <a:pt x="5" y="35"/>
                </a:lnTo>
                <a:lnTo>
                  <a:pt x="11" y="39"/>
                </a:lnTo>
                <a:lnTo>
                  <a:pt x="21" y="41"/>
                </a:lnTo>
                <a:lnTo>
                  <a:pt x="28" y="39"/>
                </a:lnTo>
                <a:lnTo>
                  <a:pt x="34" y="35"/>
                </a:lnTo>
                <a:lnTo>
                  <a:pt x="38" y="27"/>
                </a:lnTo>
                <a:lnTo>
                  <a:pt x="40" y="20"/>
                </a:lnTo>
                <a:close/>
                <a:moveTo>
                  <a:pt x="38" y="20"/>
                </a:moveTo>
                <a:lnTo>
                  <a:pt x="36" y="27"/>
                </a:lnTo>
                <a:lnTo>
                  <a:pt x="32" y="33"/>
                </a:lnTo>
                <a:lnTo>
                  <a:pt x="27" y="37"/>
                </a:lnTo>
                <a:lnTo>
                  <a:pt x="21" y="39"/>
                </a:lnTo>
                <a:lnTo>
                  <a:pt x="13" y="37"/>
                </a:lnTo>
                <a:lnTo>
                  <a:pt x="7" y="33"/>
                </a:lnTo>
                <a:lnTo>
                  <a:pt x="4" y="27"/>
                </a:lnTo>
                <a:lnTo>
                  <a:pt x="2" y="20"/>
                </a:lnTo>
                <a:lnTo>
                  <a:pt x="4" y="14"/>
                </a:lnTo>
                <a:lnTo>
                  <a:pt x="7" y="8"/>
                </a:lnTo>
                <a:lnTo>
                  <a:pt x="13" y="2"/>
                </a:lnTo>
                <a:lnTo>
                  <a:pt x="21" y="2"/>
                </a:lnTo>
                <a:lnTo>
                  <a:pt x="27" y="2"/>
                </a:lnTo>
                <a:lnTo>
                  <a:pt x="32" y="8"/>
                </a:lnTo>
                <a:lnTo>
                  <a:pt x="36" y="14"/>
                </a:lnTo>
                <a:lnTo>
                  <a:pt x="38" y="2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C72A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6" name="Freeform 820"/>
          <p:cNvSpPr>
            <a:spLocks noEditPoints="1"/>
          </p:cNvSpPr>
          <p:nvPr/>
        </p:nvSpPr>
        <p:spPr bwMode="auto">
          <a:xfrm>
            <a:off x="6064250" y="1554163"/>
            <a:ext cx="63500" cy="61912"/>
          </a:xfrm>
          <a:custGeom>
            <a:avLst/>
            <a:gdLst/>
            <a:ahLst/>
            <a:cxnLst>
              <a:cxn ang="0">
                <a:pos x="40" y="20"/>
              </a:cxn>
              <a:cxn ang="0">
                <a:pos x="38" y="12"/>
              </a:cxn>
              <a:cxn ang="0">
                <a:pos x="34" y="6"/>
              </a:cxn>
              <a:cxn ang="0">
                <a:pos x="28" y="2"/>
              </a:cxn>
              <a:cxn ang="0">
                <a:pos x="21" y="0"/>
              </a:cxn>
              <a:cxn ang="0">
                <a:pos x="13" y="2"/>
              </a:cxn>
              <a:cxn ang="0">
                <a:pos x="5" y="6"/>
              </a:cxn>
              <a:cxn ang="0">
                <a:pos x="2" y="12"/>
              </a:cxn>
              <a:cxn ang="0">
                <a:pos x="0" y="20"/>
              </a:cxn>
              <a:cxn ang="0">
                <a:pos x="2" y="27"/>
              </a:cxn>
              <a:cxn ang="0">
                <a:pos x="5" y="33"/>
              </a:cxn>
              <a:cxn ang="0">
                <a:pos x="13" y="39"/>
              </a:cxn>
              <a:cxn ang="0">
                <a:pos x="21" y="39"/>
              </a:cxn>
              <a:cxn ang="0">
                <a:pos x="28" y="39"/>
              </a:cxn>
              <a:cxn ang="0">
                <a:pos x="34" y="33"/>
              </a:cxn>
              <a:cxn ang="0">
                <a:pos x="38" y="27"/>
              </a:cxn>
              <a:cxn ang="0">
                <a:pos x="40" y="20"/>
              </a:cxn>
              <a:cxn ang="0">
                <a:pos x="38" y="20"/>
              </a:cxn>
              <a:cxn ang="0">
                <a:pos x="36" y="27"/>
              </a:cxn>
              <a:cxn ang="0">
                <a:pos x="32" y="33"/>
              </a:cxn>
              <a:cxn ang="0">
                <a:pos x="27" y="35"/>
              </a:cxn>
              <a:cxn ang="0">
                <a:pos x="21" y="37"/>
              </a:cxn>
              <a:cxn ang="0">
                <a:pos x="13" y="35"/>
              </a:cxn>
              <a:cxn ang="0">
                <a:pos x="7" y="33"/>
              </a:cxn>
              <a:cxn ang="0">
                <a:pos x="4" y="27"/>
              </a:cxn>
              <a:cxn ang="0">
                <a:pos x="4" y="20"/>
              </a:cxn>
              <a:cxn ang="0">
                <a:pos x="4" y="14"/>
              </a:cxn>
              <a:cxn ang="0">
                <a:pos x="7" y="8"/>
              </a:cxn>
              <a:cxn ang="0">
                <a:pos x="13" y="4"/>
              </a:cxn>
              <a:cxn ang="0">
                <a:pos x="21" y="2"/>
              </a:cxn>
              <a:cxn ang="0">
                <a:pos x="27" y="4"/>
              </a:cxn>
              <a:cxn ang="0">
                <a:pos x="32" y="8"/>
              </a:cxn>
              <a:cxn ang="0">
                <a:pos x="36" y="14"/>
              </a:cxn>
              <a:cxn ang="0">
                <a:pos x="38" y="20"/>
              </a:cxn>
            </a:cxnLst>
            <a:rect l="0" t="0" r="r" b="b"/>
            <a:pathLst>
              <a:path w="40" h="39">
                <a:moveTo>
                  <a:pt x="40" y="20"/>
                </a:moveTo>
                <a:lnTo>
                  <a:pt x="38" y="12"/>
                </a:lnTo>
                <a:lnTo>
                  <a:pt x="34" y="6"/>
                </a:lnTo>
                <a:lnTo>
                  <a:pt x="28" y="2"/>
                </a:lnTo>
                <a:lnTo>
                  <a:pt x="21" y="0"/>
                </a:lnTo>
                <a:lnTo>
                  <a:pt x="13" y="2"/>
                </a:lnTo>
                <a:lnTo>
                  <a:pt x="5" y="6"/>
                </a:lnTo>
                <a:lnTo>
                  <a:pt x="2" y="12"/>
                </a:lnTo>
                <a:lnTo>
                  <a:pt x="0" y="20"/>
                </a:lnTo>
                <a:lnTo>
                  <a:pt x="2" y="27"/>
                </a:lnTo>
                <a:lnTo>
                  <a:pt x="5" y="33"/>
                </a:lnTo>
                <a:lnTo>
                  <a:pt x="13" y="39"/>
                </a:lnTo>
                <a:lnTo>
                  <a:pt x="21" y="39"/>
                </a:lnTo>
                <a:lnTo>
                  <a:pt x="28" y="39"/>
                </a:lnTo>
                <a:lnTo>
                  <a:pt x="34" y="33"/>
                </a:lnTo>
                <a:lnTo>
                  <a:pt x="38" y="27"/>
                </a:lnTo>
                <a:lnTo>
                  <a:pt x="40" y="20"/>
                </a:lnTo>
                <a:close/>
                <a:moveTo>
                  <a:pt x="38" y="20"/>
                </a:moveTo>
                <a:lnTo>
                  <a:pt x="36" y="27"/>
                </a:lnTo>
                <a:lnTo>
                  <a:pt x="32" y="33"/>
                </a:lnTo>
                <a:lnTo>
                  <a:pt x="27" y="35"/>
                </a:lnTo>
                <a:lnTo>
                  <a:pt x="21" y="37"/>
                </a:lnTo>
                <a:lnTo>
                  <a:pt x="13" y="35"/>
                </a:lnTo>
                <a:lnTo>
                  <a:pt x="7" y="33"/>
                </a:lnTo>
                <a:lnTo>
                  <a:pt x="4" y="27"/>
                </a:lnTo>
                <a:lnTo>
                  <a:pt x="4" y="20"/>
                </a:lnTo>
                <a:lnTo>
                  <a:pt x="4" y="14"/>
                </a:lnTo>
                <a:lnTo>
                  <a:pt x="7" y="8"/>
                </a:lnTo>
                <a:lnTo>
                  <a:pt x="13" y="4"/>
                </a:lnTo>
                <a:lnTo>
                  <a:pt x="21" y="2"/>
                </a:lnTo>
                <a:lnTo>
                  <a:pt x="27" y="4"/>
                </a:lnTo>
                <a:lnTo>
                  <a:pt x="32" y="8"/>
                </a:lnTo>
                <a:lnTo>
                  <a:pt x="36" y="14"/>
                </a:lnTo>
                <a:lnTo>
                  <a:pt x="38" y="2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177A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7" name="Freeform 821"/>
          <p:cNvSpPr>
            <a:spLocks noEditPoints="1"/>
          </p:cNvSpPr>
          <p:nvPr/>
        </p:nvSpPr>
        <p:spPr bwMode="auto">
          <a:xfrm>
            <a:off x="6067425" y="1557338"/>
            <a:ext cx="57150" cy="58737"/>
          </a:xfrm>
          <a:custGeom>
            <a:avLst/>
            <a:gdLst/>
            <a:ahLst/>
            <a:cxnLst>
              <a:cxn ang="0">
                <a:pos x="36" y="18"/>
              </a:cxn>
              <a:cxn ang="0">
                <a:pos x="34" y="12"/>
              </a:cxn>
              <a:cxn ang="0">
                <a:pos x="30" y="6"/>
              </a:cxn>
              <a:cxn ang="0">
                <a:pos x="25" y="0"/>
              </a:cxn>
              <a:cxn ang="0">
                <a:pos x="19" y="0"/>
              </a:cxn>
              <a:cxn ang="0">
                <a:pos x="11" y="0"/>
              </a:cxn>
              <a:cxn ang="0">
                <a:pos x="5" y="6"/>
              </a:cxn>
              <a:cxn ang="0">
                <a:pos x="2" y="12"/>
              </a:cxn>
              <a:cxn ang="0">
                <a:pos x="0" y="18"/>
              </a:cxn>
              <a:cxn ang="0">
                <a:pos x="2" y="25"/>
              </a:cxn>
              <a:cxn ang="0">
                <a:pos x="5" y="31"/>
              </a:cxn>
              <a:cxn ang="0">
                <a:pos x="11" y="35"/>
              </a:cxn>
              <a:cxn ang="0">
                <a:pos x="19" y="37"/>
              </a:cxn>
              <a:cxn ang="0">
                <a:pos x="25" y="35"/>
              </a:cxn>
              <a:cxn ang="0">
                <a:pos x="30" y="31"/>
              </a:cxn>
              <a:cxn ang="0">
                <a:pos x="34" y="25"/>
              </a:cxn>
              <a:cxn ang="0">
                <a:pos x="36" y="18"/>
              </a:cxn>
              <a:cxn ang="0">
                <a:pos x="34" y="18"/>
              </a:cxn>
              <a:cxn ang="0">
                <a:pos x="32" y="25"/>
              </a:cxn>
              <a:cxn ang="0">
                <a:pos x="28" y="29"/>
              </a:cxn>
              <a:cxn ang="0">
                <a:pos x="25" y="33"/>
              </a:cxn>
              <a:cxn ang="0">
                <a:pos x="19" y="35"/>
              </a:cxn>
              <a:cxn ang="0">
                <a:pos x="11" y="33"/>
              </a:cxn>
              <a:cxn ang="0">
                <a:pos x="7" y="29"/>
              </a:cxn>
              <a:cxn ang="0">
                <a:pos x="3" y="25"/>
              </a:cxn>
              <a:cxn ang="0">
                <a:pos x="2" y="18"/>
              </a:cxn>
              <a:cxn ang="0">
                <a:pos x="3" y="12"/>
              </a:cxn>
              <a:cxn ang="0">
                <a:pos x="7" y="6"/>
              </a:cxn>
              <a:cxn ang="0">
                <a:pos x="11" y="4"/>
              </a:cxn>
              <a:cxn ang="0">
                <a:pos x="19" y="2"/>
              </a:cxn>
              <a:cxn ang="0">
                <a:pos x="25" y="4"/>
              </a:cxn>
              <a:cxn ang="0">
                <a:pos x="28" y="6"/>
              </a:cxn>
              <a:cxn ang="0">
                <a:pos x="32" y="12"/>
              </a:cxn>
              <a:cxn ang="0">
                <a:pos x="34" y="18"/>
              </a:cxn>
            </a:cxnLst>
            <a:rect l="0" t="0" r="r" b="b"/>
            <a:pathLst>
              <a:path w="36" h="37">
                <a:moveTo>
                  <a:pt x="36" y="18"/>
                </a:moveTo>
                <a:lnTo>
                  <a:pt x="34" y="12"/>
                </a:lnTo>
                <a:lnTo>
                  <a:pt x="30" y="6"/>
                </a:lnTo>
                <a:lnTo>
                  <a:pt x="25" y="0"/>
                </a:lnTo>
                <a:lnTo>
                  <a:pt x="19" y="0"/>
                </a:lnTo>
                <a:lnTo>
                  <a:pt x="11" y="0"/>
                </a:lnTo>
                <a:lnTo>
                  <a:pt x="5" y="6"/>
                </a:lnTo>
                <a:lnTo>
                  <a:pt x="2" y="12"/>
                </a:lnTo>
                <a:lnTo>
                  <a:pt x="0" y="18"/>
                </a:lnTo>
                <a:lnTo>
                  <a:pt x="2" y="25"/>
                </a:lnTo>
                <a:lnTo>
                  <a:pt x="5" y="31"/>
                </a:lnTo>
                <a:lnTo>
                  <a:pt x="11" y="35"/>
                </a:lnTo>
                <a:lnTo>
                  <a:pt x="19" y="37"/>
                </a:lnTo>
                <a:lnTo>
                  <a:pt x="25" y="35"/>
                </a:lnTo>
                <a:lnTo>
                  <a:pt x="30" y="31"/>
                </a:lnTo>
                <a:lnTo>
                  <a:pt x="34" y="25"/>
                </a:lnTo>
                <a:lnTo>
                  <a:pt x="36" y="18"/>
                </a:lnTo>
                <a:close/>
                <a:moveTo>
                  <a:pt x="34" y="18"/>
                </a:moveTo>
                <a:lnTo>
                  <a:pt x="32" y="25"/>
                </a:lnTo>
                <a:lnTo>
                  <a:pt x="28" y="29"/>
                </a:lnTo>
                <a:lnTo>
                  <a:pt x="25" y="33"/>
                </a:lnTo>
                <a:lnTo>
                  <a:pt x="19" y="35"/>
                </a:lnTo>
                <a:lnTo>
                  <a:pt x="11" y="33"/>
                </a:lnTo>
                <a:lnTo>
                  <a:pt x="7" y="29"/>
                </a:lnTo>
                <a:lnTo>
                  <a:pt x="3" y="25"/>
                </a:lnTo>
                <a:lnTo>
                  <a:pt x="2" y="18"/>
                </a:lnTo>
                <a:lnTo>
                  <a:pt x="3" y="12"/>
                </a:lnTo>
                <a:lnTo>
                  <a:pt x="7" y="6"/>
                </a:lnTo>
                <a:lnTo>
                  <a:pt x="11" y="4"/>
                </a:lnTo>
                <a:lnTo>
                  <a:pt x="19" y="2"/>
                </a:lnTo>
                <a:lnTo>
                  <a:pt x="25" y="4"/>
                </a:lnTo>
                <a:lnTo>
                  <a:pt x="28" y="6"/>
                </a:lnTo>
                <a:lnTo>
                  <a:pt x="32" y="12"/>
                </a:lnTo>
                <a:lnTo>
                  <a:pt x="34" y="1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67CB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8" name="Freeform 822"/>
          <p:cNvSpPr>
            <a:spLocks noEditPoints="1"/>
          </p:cNvSpPr>
          <p:nvPr/>
        </p:nvSpPr>
        <p:spPr bwMode="auto">
          <a:xfrm>
            <a:off x="6070600" y="1557338"/>
            <a:ext cx="53975" cy="55562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32" y="12"/>
              </a:cxn>
              <a:cxn ang="0">
                <a:pos x="28" y="6"/>
              </a:cxn>
              <a:cxn ang="0">
                <a:pos x="23" y="2"/>
              </a:cxn>
              <a:cxn ang="0">
                <a:pos x="17" y="0"/>
              </a:cxn>
              <a:cxn ang="0">
                <a:pos x="9" y="2"/>
              </a:cxn>
              <a:cxn ang="0">
                <a:pos x="3" y="6"/>
              </a:cxn>
              <a:cxn ang="0">
                <a:pos x="0" y="12"/>
              </a:cxn>
              <a:cxn ang="0">
                <a:pos x="0" y="18"/>
              </a:cxn>
              <a:cxn ang="0">
                <a:pos x="0" y="25"/>
              </a:cxn>
              <a:cxn ang="0">
                <a:pos x="3" y="31"/>
              </a:cxn>
              <a:cxn ang="0">
                <a:pos x="9" y="33"/>
              </a:cxn>
              <a:cxn ang="0">
                <a:pos x="17" y="35"/>
              </a:cxn>
              <a:cxn ang="0">
                <a:pos x="23" y="33"/>
              </a:cxn>
              <a:cxn ang="0">
                <a:pos x="28" y="31"/>
              </a:cxn>
              <a:cxn ang="0">
                <a:pos x="32" y="25"/>
              </a:cxn>
              <a:cxn ang="0">
                <a:pos x="34" y="18"/>
              </a:cxn>
              <a:cxn ang="0">
                <a:pos x="30" y="18"/>
              </a:cxn>
              <a:cxn ang="0">
                <a:pos x="30" y="23"/>
              </a:cxn>
              <a:cxn ang="0">
                <a:pos x="26" y="29"/>
              </a:cxn>
              <a:cxn ang="0">
                <a:pos x="23" y="31"/>
              </a:cxn>
              <a:cxn ang="0">
                <a:pos x="17" y="33"/>
              </a:cxn>
              <a:cxn ang="0">
                <a:pos x="11" y="31"/>
              </a:cxn>
              <a:cxn ang="0">
                <a:pos x="5" y="29"/>
              </a:cxn>
              <a:cxn ang="0">
                <a:pos x="1" y="23"/>
              </a:cxn>
              <a:cxn ang="0">
                <a:pos x="1" y="18"/>
              </a:cxn>
              <a:cxn ang="0">
                <a:pos x="1" y="12"/>
              </a:cxn>
              <a:cxn ang="0">
                <a:pos x="5" y="8"/>
              </a:cxn>
              <a:cxn ang="0">
                <a:pos x="11" y="4"/>
              </a:cxn>
              <a:cxn ang="0">
                <a:pos x="17" y="4"/>
              </a:cxn>
              <a:cxn ang="0">
                <a:pos x="23" y="4"/>
              </a:cxn>
              <a:cxn ang="0">
                <a:pos x="26" y="8"/>
              </a:cxn>
              <a:cxn ang="0">
                <a:pos x="30" y="12"/>
              </a:cxn>
              <a:cxn ang="0">
                <a:pos x="30" y="18"/>
              </a:cxn>
            </a:cxnLst>
            <a:rect l="0" t="0" r="r" b="b"/>
            <a:pathLst>
              <a:path w="34" h="35">
                <a:moveTo>
                  <a:pt x="34" y="18"/>
                </a:moveTo>
                <a:lnTo>
                  <a:pt x="32" y="12"/>
                </a:lnTo>
                <a:lnTo>
                  <a:pt x="28" y="6"/>
                </a:lnTo>
                <a:lnTo>
                  <a:pt x="23" y="2"/>
                </a:lnTo>
                <a:lnTo>
                  <a:pt x="17" y="0"/>
                </a:lnTo>
                <a:lnTo>
                  <a:pt x="9" y="2"/>
                </a:lnTo>
                <a:lnTo>
                  <a:pt x="3" y="6"/>
                </a:lnTo>
                <a:lnTo>
                  <a:pt x="0" y="12"/>
                </a:lnTo>
                <a:lnTo>
                  <a:pt x="0" y="18"/>
                </a:lnTo>
                <a:lnTo>
                  <a:pt x="0" y="25"/>
                </a:lnTo>
                <a:lnTo>
                  <a:pt x="3" y="31"/>
                </a:lnTo>
                <a:lnTo>
                  <a:pt x="9" y="33"/>
                </a:lnTo>
                <a:lnTo>
                  <a:pt x="17" y="35"/>
                </a:lnTo>
                <a:lnTo>
                  <a:pt x="23" y="33"/>
                </a:lnTo>
                <a:lnTo>
                  <a:pt x="28" y="31"/>
                </a:lnTo>
                <a:lnTo>
                  <a:pt x="32" y="25"/>
                </a:lnTo>
                <a:lnTo>
                  <a:pt x="34" y="18"/>
                </a:lnTo>
                <a:close/>
                <a:moveTo>
                  <a:pt x="30" y="18"/>
                </a:moveTo>
                <a:lnTo>
                  <a:pt x="30" y="23"/>
                </a:lnTo>
                <a:lnTo>
                  <a:pt x="26" y="29"/>
                </a:lnTo>
                <a:lnTo>
                  <a:pt x="23" y="31"/>
                </a:lnTo>
                <a:lnTo>
                  <a:pt x="17" y="33"/>
                </a:lnTo>
                <a:lnTo>
                  <a:pt x="11" y="31"/>
                </a:lnTo>
                <a:lnTo>
                  <a:pt x="5" y="29"/>
                </a:lnTo>
                <a:lnTo>
                  <a:pt x="1" y="23"/>
                </a:lnTo>
                <a:lnTo>
                  <a:pt x="1" y="18"/>
                </a:lnTo>
                <a:lnTo>
                  <a:pt x="1" y="12"/>
                </a:lnTo>
                <a:lnTo>
                  <a:pt x="5" y="8"/>
                </a:lnTo>
                <a:lnTo>
                  <a:pt x="11" y="4"/>
                </a:lnTo>
                <a:lnTo>
                  <a:pt x="17" y="4"/>
                </a:lnTo>
                <a:lnTo>
                  <a:pt x="23" y="4"/>
                </a:lnTo>
                <a:lnTo>
                  <a:pt x="26" y="8"/>
                </a:lnTo>
                <a:lnTo>
                  <a:pt x="30" y="12"/>
                </a:lnTo>
                <a:lnTo>
                  <a:pt x="30" y="1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C82B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39" name="Freeform 823"/>
          <p:cNvSpPr>
            <a:spLocks noEditPoints="1"/>
          </p:cNvSpPr>
          <p:nvPr/>
        </p:nvSpPr>
        <p:spPr bwMode="auto">
          <a:xfrm>
            <a:off x="6070600" y="1560513"/>
            <a:ext cx="50800" cy="52387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0" y="10"/>
              </a:cxn>
              <a:cxn ang="0">
                <a:pos x="26" y="4"/>
              </a:cxn>
              <a:cxn ang="0">
                <a:pos x="23" y="2"/>
              </a:cxn>
              <a:cxn ang="0">
                <a:pos x="17" y="0"/>
              </a:cxn>
              <a:cxn ang="0">
                <a:pos x="9" y="2"/>
              </a:cxn>
              <a:cxn ang="0">
                <a:pos x="5" y="4"/>
              </a:cxn>
              <a:cxn ang="0">
                <a:pos x="1" y="10"/>
              </a:cxn>
              <a:cxn ang="0">
                <a:pos x="0" y="16"/>
              </a:cxn>
              <a:cxn ang="0">
                <a:pos x="1" y="23"/>
              </a:cxn>
              <a:cxn ang="0">
                <a:pos x="5" y="27"/>
              </a:cxn>
              <a:cxn ang="0">
                <a:pos x="9" y="31"/>
              </a:cxn>
              <a:cxn ang="0">
                <a:pos x="17" y="33"/>
              </a:cxn>
              <a:cxn ang="0">
                <a:pos x="23" y="31"/>
              </a:cxn>
              <a:cxn ang="0">
                <a:pos x="26" y="27"/>
              </a:cxn>
              <a:cxn ang="0">
                <a:pos x="30" y="23"/>
              </a:cxn>
              <a:cxn ang="0">
                <a:pos x="32" y="16"/>
              </a:cxn>
              <a:cxn ang="0">
                <a:pos x="30" y="16"/>
              </a:cxn>
              <a:cxn ang="0">
                <a:pos x="28" y="21"/>
              </a:cxn>
              <a:cxn ang="0">
                <a:pos x="26" y="25"/>
              </a:cxn>
              <a:cxn ang="0">
                <a:pos x="21" y="29"/>
              </a:cxn>
              <a:cxn ang="0">
                <a:pos x="17" y="29"/>
              </a:cxn>
              <a:cxn ang="0">
                <a:pos x="11" y="29"/>
              </a:cxn>
              <a:cxn ang="0">
                <a:pos x="7" y="25"/>
              </a:cxn>
              <a:cxn ang="0">
                <a:pos x="3" y="21"/>
              </a:cxn>
              <a:cxn ang="0">
                <a:pos x="1" y="16"/>
              </a:cxn>
              <a:cxn ang="0">
                <a:pos x="3" y="10"/>
              </a:cxn>
              <a:cxn ang="0">
                <a:pos x="7" y="6"/>
              </a:cxn>
              <a:cxn ang="0">
                <a:pos x="11" y="4"/>
              </a:cxn>
              <a:cxn ang="0">
                <a:pos x="17" y="2"/>
              </a:cxn>
              <a:cxn ang="0">
                <a:pos x="21" y="4"/>
              </a:cxn>
              <a:cxn ang="0">
                <a:pos x="26" y="6"/>
              </a:cxn>
              <a:cxn ang="0">
                <a:pos x="28" y="10"/>
              </a:cxn>
              <a:cxn ang="0">
                <a:pos x="30" y="16"/>
              </a:cxn>
            </a:cxnLst>
            <a:rect l="0" t="0" r="r" b="b"/>
            <a:pathLst>
              <a:path w="32" h="33">
                <a:moveTo>
                  <a:pt x="32" y="16"/>
                </a:moveTo>
                <a:lnTo>
                  <a:pt x="30" y="10"/>
                </a:lnTo>
                <a:lnTo>
                  <a:pt x="26" y="4"/>
                </a:lnTo>
                <a:lnTo>
                  <a:pt x="23" y="2"/>
                </a:lnTo>
                <a:lnTo>
                  <a:pt x="17" y="0"/>
                </a:lnTo>
                <a:lnTo>
                  <a:pt x="9" y="2"/>
                </a:lnTo>
                <a:lnTo>
                  <a:pt x="5" y="4"/>
                </a:lnTo>
                <a:lnTo>
                  <a:pt x="1" y="10"/>
                </a:lnTo>
                <a:lnTo>
                  <a:pt x="0" y="16"/>
                </a:lnTo>
                <a:lnTo>
                  <a:pt x="1" y="23"/>
                </a:lnTo>
                <a:lnTo>
                  <a:pt x="5" y="27"/>
                </a:lnTo>
                <a:lnTo>
                  <a:pt x="9" y="31"/>
                </a:lnTo>
                <a:lnTo>
                  <a:pt x="17" y="33"/>
                </a:lnTo>
                <a:lnTo>
                  <a:pt x="23" y="31"/>
                </a:lnTo>
                <a:lnTo>
                  <a:pt x="26" y="27"/>
                </a:lnTo>
                <a:lnTo>
                  <a:pt x="30" y="23"/>
                </a:lnTo>
                <a:lnTo>
                  <a:pt x="32" y="16"/>
                </a:lnTo>
                <a:close/>
                <a:moveTo>
                  <a:pt x="30" y="16"/>
                </a:moveTo>
                <a:lnTo>
                  <a:pt x="28" y="21"/>
                </a:lnTo>
                <a:lnTo>
                  <a:pt x="26" y="25"/>
                </a:lnTo>
                <a:lnTo>
                  <a:pt x="21" y="29"/>
                </a:lnTo>
                <a:lnTo>
                  <a:pt x="17" y="29"/>
                </a:lnTo>
                <a:lnTo>
                  <a:pt x="11" y="29"/>
                </a:lnTo>
                <a:lnTo>
                  <a:pt x="7" y="25"/>
                </a:lnTo>
                <a:lnTo>
                  <a:pt x="3" y="21"/>
                </a:lnTo>
                <a:lnTo>
                  <a:pt x="1" y="16"/>
                </a:lnTo>
                <a:lnTo>
                  <a:pt x="3" y="10"/>
                </a:lnTo>
                <a:lnTo>
                  <a:pt x="7" y="6"/>
                </a:lnTo>
                <a:lnTo>
                  <a:pt x="11" y="4"/>
                </a:lnTo>
                <a:lnTo>
                  <a:pt x="17" y="2"/>
                </a:lnTo>
                <a:lnTo>
                  <a:pt x="21" y="4"/>
                </a:lnTo>
                <a:lnTo>
                  <a:pt x="26" y="6"/>
                </a:lnTo>
                <a:lnTo>
                  <a:pt x="28" y="10"/>
                </a:lnTo>
                <a:lnTo>
                  <a:pt x="30" y="1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188B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0" name="Freeform 824"/>
          <p:cNvSpPr>
            <a:spLocks noEditPoints="1"/>
          </p:cNvSpPr>
          <p:nvPr/>
        </p:nvSpPr>
        <p:spPr bwMode="auto">
          <a:xfrm>
            <a:off x="6072188" y="1563688"/>
            <a:ext cx="46037" cy="46037"/>
          </a:xfrm>
          <a:custGeom>
            <a:avLst/>
            <a:gdLst/>
            <a:ahLst/>
            <a:cxnLst>
              <a:cxn ang="0">
                <a:pos x="29" y="14"/>
              </a:cxn>
              <a:cxn ang="0">
                <a:pos x="29" y="8"/>
              </a:cxn>
              <a:cxn ang="0">
                <a:pos x="25" y="4"/>
              </a:cxn>
              <a:cxn ang="0">
                <a:pos x="22" y="0"/>
              </a:cxn>
              <a:cxn ang="0">
                <a:pos x="16" y="0"/>
              </a:cxn>
              <a:cxn ang="0">
                <a:pos x="10" y="0"/>
              </a:cxn>
              <a:cxn ang="0">
                <a:pos x="4" y="4"/>
              </a:cxn>
              <a:cxn ang="0">
                <a:pos x="0" y="8"/>
              </a:cxn>
              <a:cxn ang="0">
                <a:pos x="0" y="14"/>
              </a:cxn>
              <a:cxn ang="0">
                <a:pos x="0" y="19"/>
              </a:cxn>
              <a:cxn ang="0">
                <a:pos x="4" y="25"/>
              </a:cxn>
              <a:cxn ang="0">
                <a:pos x="10" y="27"/>
              </a:cxn>
              <a:cxn ang="0">
                <a:pos x="16" y="29"/>
              </a:cxn>
              <a:cxn ang="0">
                <a:pos x="22" y="27"/>
              </a:cxn>
              <a:cxn ang="0">
                <a:pos x="25" y="25"/>
              </a:cxn>
              <a:cxn ang="0">
                <a:pos x="29" y="19"/>
              </a:cxn>
              <a:cxn ang="0">
                <a:pos x="29" y="14"/>
              </a:cxn>
              <a:cxn ang="0">
                <a:pos x="27" y="14"/>
              </a:cxn>
              <a:cxn ang="0">
                <a:pos x="27" y="19"/>
              </a:cxn>
              <a:cxn ang="0">
                <a:pos x="23" y="23"/>
              </a:cxn>
              <a:cxn ang="0">
                <a:pos x="20" y="25"/>
              </a:cxn>
              <a:cxn ang="0">
                <a:pos x="16" y="27"/>
              </a:cxn>
              <a:cxn ang="0">
                <a:pos x="10" y="25"/>
              </a:cxn>
              <a:cxn ang="0">
                <a:pos x="6" y="23"/>
              </a:cxn>
              <a:cxn ang="0">
                <a:pos x="4" y="19"/>
              </a:cxn>
              <a:cxn ang="0">
                <a:pos x="2" y="14"/>
              </a:cxn>
              <a:cxn ang="0">
                <a:pos x="4" y="10"/>
              </a:cxn>
              <a:cxn ang="0">
                <a:pos x="6" y="6"/>
              </a:cxn>
              <a:cxn ang="0">
                <a:pos x="10" y="2"/>
              </a:cxn>
              <a:cxn ang="0">
                <a:pos x="16" y="2"/>
              </a:cxn>
              <a:cxn ang="0">
                <a:pos x="20" y="2"/>
              </a:cxn>
              <a:cxn ang="0">
                <a:pos x="23" y="6"/>
              </a:cxn>
              <a:cxn ang="0">
                <a:pos x="27" y="10"/>
              </a:cxn>
              <a:cxn ang="0">
                <a:pos x="27" y="14"/>
              </a:cxn>
            </a:cxnLst>
            <a:rect l="0" t="0" r="r" b="b"/>
            <a:pathLst>
              <a:path w="29" h="29">
                <a:moveTo>
                  <a:pt x="29" y="14"/>
                </a:moveTo>
                <a:lnTo>
                  <a:pt x="29" y="8"/>
                </a:lnTo>
                <a:lnTo>
                  <a:pt x="25" y="4"/>
                </a:lnTo>
                <a:lnTo>
                  <a:pt x="22" y="0"/>
                </a:lnTo>
                <a:lnTo>
                  <a:pt x="16" y="0"/>
                </a:lnTo>
                <a:lnTo>
                  <a:pt x="10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9"/>
                </a:lnTo>
                <a:lnTo>
                  <a:pt x="4" y="25"/>
                </a:lnTo>
                <a:lnTo>
                  <a:pt x="10" y="27"/>
                </a:lnTo>
                <a:lnTo>
                  <a:pt x="16" y="29"/>
                </a:lnTo>
                <a:lnTo>
                  <a:pt x="22" y="27"/>
                </a:lnTo>
                <a:lnTo>
                  <a:pt x="25" y="25"/>
                </a:lnTo>
                <a:lnTo>
                  <a:pt x="29" y="19"/>
                </a:lnTo>
                <a:lnTo>
                  <a:pt x="29" y="14"/>
                </a:lnTo>
                <a:close/>
                <a:moveTo>
                  <a:pt x="27" y="14"/>
                </a:moveTo>
                <a:lnTo>
                  <a:pt x="27" y="19"/>
                </a:lnTo>
                <a:lnTo>
                  <a:pt x="23" y="23"/>
                </a:lnTo>
                <a:lnTo>
                  <a:pt x="20" y="25"/>
                </a:lnTo>
                <a:lnTo>
                  <a:pt x="16" y="27"/>
                </a:lnTo>
                <a:lnTo>
                  <a:pt x="10" y="25"/>
                </a:lnTo>
                <a:lnTo>
                  <a:pt x="6" y="23"/>
                </a:lnTo>
                <a:lnTo>
                  <a:pt x="4" y="19"/>
                </a:lnTo>
                <a:lnTo>
                  <a:pt x="2" y="14"/>
                </a:lnTo>
                <a:lnTo>
                  <a:pt x="4" y="10"/>
                </a:lnTo>
                <a:lnTo>
                  <a:pt x="6" y="6"/>
                </a:lnTo>
                <a:lnTo>
                  <a:pt x="10" y="2"/>
                </a:lnTo>
                <a:lnTo>
                  <a:pt x="16" y="2"/>
                </a:lnTo>
                <a:lnTo>
                  <a:pt x="20" y="2"/>
                </a:lnTo>
                <a:lnTo>
                  <a:pt x="23" y="6"/>
                </a:lnTo>
                <a:lnTo>
                  <a:pt x="27" y="10"/>
                </a:lnTo>
                <a:lnTo>
                  <a:pt x="27" y="1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78EB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1" name="Freeform 825"/>
          <p:cNvSpPr>
            <a:spLocks noEditPoints="1"/>
          </p:cNvSpPr>
          <p:nvPr/>
        </p:nvSpPr>
        <p:spPr bwMode="auto">
          <a:xfrm>
            <a:off x="6072188" y="1563688"/>
            <a:ext cx="46037" cy="42862"/>
          </a:xfrm>
          <a:custGeom>
            <a:avLst/>
            <a:gdLst/>
            <a:ahLst/>
            <a:cxnLst>
              <a:cxn ang="0">
                <a:pos x="29" y="14"/>
              </a:cxn>
              <a:cxn ang="0">
                <a:pos x="27" y="8"/>
              </a:cxn>
              <a:cxn ang="0">
                <a:pos x="25" y="4"/>
              </a:cxn>
              <a:cxn ang="0">
                <a:pos x="20" y="2"/>
              </a:cxn>
              <a:cxn ang="0">
                <a:pos x="16" y="0"/>
              </a:cxn>
              <a:cxn ang="0">
                <a:pos x="10" y="2"/>
              </a:cxn>
              <a:cxn ang="0">
                <a:pos x="6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6" y="23"/>
              </a:cxn>
              <a:cxn ang="0">
                <a:pos x="10" y="27"/>
              </a:cxn>
              <a:cxn ang="0">
                <a:pos x="16" y="27"/>
              </a:cxn>
              <a:cxn ang="0">
                <a:pos x="20" y="27"/>
              </a:cxn>
              <a:cxn ang="0">
                <a:pos x="25" y="23"/>
              </a:cxn>
              <a:cxn ang="0">
                <a:pos x="27" y="19"/>
              </a:cxn>
              <a:cxn ang="0">
                <a:pos x="29" y="14"/>
              </a:cxn>
              <a:cxn ang="0">
                <a:pos x="27" y="14"/>
              </a:cxn>
              <a:cxn ang="0">
                <a:pos x="25" y="19"/>
              </a:cxn>
              <a:cxn ang="0">
                <a:pos x="23" y="21"/>
              </a:cxn>
              <a:cxn ang="0">
                <a:pos x="20" y="25"/>
              </a:cxn>
              <a:cxn ang="0">
                <a:pos x="16" y="25"/>
              </a:cxn>
              <a:cxn ang="0">
                <a:pos x="10" y="25"/>
              </a:cxn>
              <a:cxn ang="0">
                <a:pos x="6" y="21"/>
              </a:cxn>
              <a:cxn ang="0">
                <a:pos x="4" y="19"/>
              </a:cxn>
              <a:cxn ang="0">
                <a:pos x="4" y="14"/>
              </a:cxn>
              <a:cxn ang="0">
                <a:pos x="4" y="10"/>
              </a:cxn>
              <a:cxn ang="0">
                <a:pos x="6" y="6"/>
              </a:cxn>
              <a:cxn ang="0">
                <a:pos x="10" y="4"/>
              </a:cxn>
              <a:cxn ang="0">
                <a:pos x="16" y="2"/>
              </a:cxn>
              <a:cxn ang="0">
                <a:pos x="20" y="4"/>
              </a:cxn>
              <a:cxn ang="0">
                <a:pos x="23" y="6"/>
              </a:cxn>
              <a:cxn ang="0">
                <a:pos x="25" y="10"/>
              </a:cxn>
              <a:cxn ang="0">
                <a:pos x="27" y="14"/>
              </a:cxn>
            </a:cxnLst>
            <a:rect l="0" t="0" r="r" b="b"/>
            <a:pathLst>
              <a:path w="29" h="27">
                <a:moveTo>
                  <a:pt x="29" y="14"/>
                </a:moveTo>
                <a:lnTo>
                  <a:pt x="27" y="8"/>
                </a:lnTo>
                <a:lnTo>
                  <a:pt x="25" y="4"/>
                </a:lnTo>
                <a:lnTo>
                  <a:pt x="20" y="2"/>
                </a:lnTo>
                <a:lnTo>
                  <a:pt x="16" y="0"/>
                </a:lnTo>
                <a:lnTo>
                  <a:pt x="10" y="2"/>
                </a:lnTo>
                <a:lnTo>
                  <a:pt x="6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6" y="23"/>
                </a:lnTo>
                <a:lnTo>
                  <a:pt x="10" y="27"/>
                </a:lnTo>
                <a:lnTo>
                  <a:pt x="16" y="27"/>
                </a:lnTo>
                <a:lnTo>
                  <a:pt x="20" y="27"/>
                </a:lnTo>
                <a:lnTo>
                  <a:pt x="25" y="23"/>
                </a:lnTo>
                <a:lnTo>
                  <a:pt x="27" y="19"/>
                </a:lnTo>
                <a:lnTo>
                  <a:pt x="29" y="14"/>
                </a:lnTo>
                <a:close/>
                <a:moveTo>
                  <a:pt x="27" y="14"/>
                </a:moveTo>
                <a:lnTo>
                  <a:pt x="25" y="19"/>
                </a:lnTo>
                <a:lnTo>
                  <a:pt x="23" y="21"/>
                </a:lnTo>
                <a:lnTo>
                  <a:pt x="20" y="25"/>
                </a:lnTo>
                <a:lnTo>
                  <a:pt x="16" y="25"/>
                </a:lnTo>
                <a:lnTo>
                  <a:pt x="10" y="25"/>
                </a:lnTo>
                <a:lnTo>
                  <a:pt x="6" y="21"/>
                </a:lnTo>
                <a:lnTo>
                  <a:pt x="4" y="19"/>
                </a:lnTo>
                <a:lnTo>
                  <a:pt x="4" y="14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6" y="2"/>
                </a:lnTo>
                <a:lnTo>
                  <a:pt x="20" y="4"/>
                </a:lnTo>
                <a:lnTo>
                  <a:pt x="23" y="6"/>
                </a:lnTo>
                <a:lnTo>
                  <a:pt x="25" y="10"/>
                </a:lnTo>
                <a:lnTo>
                  <a:pt x="27" y="1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C94C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2" name="Freeform 826"/>
          <p:cNvSpPr>
            <a:spLocks noEditPoints="1"/>
          </p:cNvSpPr>
          <p:nvPr/>
        </p:nvSpPr>
        <p:spPr bwMode="auto">
          <a:xfrm>
            <a:off x="6075363" y="1566863"/>
            <a:ext cx="39687" cy="39687"/>
          </a:xfrm>
          <a:custGeom>
            <a:avLst/>
            <a:gdLst/>
            <a:ahLst/>
            <a:cxnLst>
              <a:cxn ang="0">
                <a:pos x="25" y="12"/>
              </a:cxn>
              <a:cxn ang="0">
                <a:pos x="25" y="8"/>
              </a:cxn>
              <a:cxn ang="0">
                <a:pos x="21" y="4"/>
              </a:cxn>
              <a:cxn ang="0">
                <a:pos x="18" y="0"/>
              </a:cxn>
              <a:cxn ang="0">
                <a:pos x="14" y="0"/>
              </a:cxn>
              <a:cxn ang="0">
                <a:pos x="8" y="0"/>
              </a:cxn>
              <a:cxn ang="0">
                <a:pos x="4" y="4"/>
              </a:cxn>
              <a:cxn ang="0">
                <a:pos x="2" y="8"/>
              </a:cxn>
              <a:cxn ang="0">
                <a:pos x="0" y="12"/>
              </a:cxn>
              <a:cxn ang="0">
                <a:pos x="2" y="17"/>
              </a:cxn>
              <a:cxn ang="0">
                <a:pos x="4" y="21"/>
              </a:cxn>
              <a:cxn ang="0">
                <a:pos x="8" y="23"/>
              </a:cxn>
              <a:cxn ang="0">
                <a:pos x="14" y="25"/>
              </a:cxn>
              <a:cxn ang="0">
                <a:pos x="18" y="23"/>
              </a:cxn>
              <a:cxn ang="0">
                <a:pos x="21" y="21"/>
              </a:cxn>
              <a:cxn ang="0">
                <a:pos x="25" y="17"/>
              </a:cxn>
              <a:cxn ang="0">
                <a:pos x="25" y="12"/>
              </a:cxn>
              <a:cxn ang="0">
                <a:pos x="23" y="12"/>
              </a:cxn>
              <a:cxn ang="0">
                <a:pos x="23" y="15"/>
              </a:cxn>
              <a:cxn ang="0">
                <a:pos x="20" y="19"/>
              </a:cxn>
              <a:cxn ang="0">
                <a:pos x="18" y="21"/>
              </a:cxn>
              <a:cxn ang="0">
                <a:pos x="14" y="23"/>
              </a:cxn>
              <a:cxn ang="0">
                <a:pos x="8" y="21"/>
              </a:cxn>
              <a:cxn ang="0">
                <a:pos x="6" y="19"/>
              </a:cxn>
              <a:cxn ang="0">
                <a:pos x="4" y="15"/>
              </a:cxn>
              <a:cxn ang="0">
                <a:pos x="2" y="12"/>
              </a:cxn>
              <a:cxn ang="0">
                <a:pos x="4" y="8"/>
              </a:cxn>
              <a:cxn ang="0">
                <a:pos x="6" y="4"/>
              </a:cxn>
              <a:cxn ang="0">
                <a:pos x="8" y="2"/>
              </a:cxn>
              <a:cxn ang="0">
                <a:pos x="14" y="2"/>
              </a:cxn>
              <a:cxn ang="0">
                <a:pos x="18" y="2"/>
              </a:cxn>
              <a:cxn ang="0">
                <a:pos x="20" y="4"/>
              </a:cxn>
              <a:cxn ang="0">
                <a:pos x="23" y="8"/>
              </a:cxn>
              <a:cxn ang="0">
                <a:pos x="23" y="12"/>
              </a:cxn>
            </a:cxnLst>
            <a:rect l="0" t="0" r="r" b="b"/>
            <a:pathLst>
              <a:path w="25" h="25">
                <a:moveTo>
                  <a:pt x="25" y="12"/>
                </a:moveTo>
                <a:lnTo>
                  <a:pt x="25" y="8"/>
                </a:lnTo>
                <a:lnTo>
                  <a:pt x="21" y="4"/>
                </a:lnTo>
                <a:lnTo>
                  <a:pt x="18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2" y="8"/>
                </a:lnTo>
                <a:lnTo>
                  <a:pt x="0" y="12"/>
                </a:lnTo>
                <a:lnTo>
                  <a:pt x="2" y="17"/>
                </a:lnTo>
                <a:lnTo>
                  <a:pt x="4" y="21"/>
                </a:lnTo>
                <a:lnTo>
                  <a:pt x="8" y="23"/>
                </a:lnTo>
                <a:lnTo>
                  <a:pt x="14" y="25"/>
                </a:lnTo>
                <a:lnTo>
                  <a:pt x="18" y="23"/>
                </a:lnTo>
                <a:lnTo>
                  <a:pt x="21" y="21"/>
                </a:lnTo>
                <a:lnTo>
                  <a:pt x="25" y="17"/>
                </a:lnTo>
                <a:lnTo>
                  <a:pt x="25" y="12"/>
                </a:lnTo>
                <a:close/>
                <a:moveTo>
                  <a:pt x="23" y="12"/>
                </a:moveTo>
                <a:lnTo>
                  <a:pt x="23" y="15"/>
                </a:lnTo>
                <a:lnTo>
                  <a:pt x="20" y="19"/>
                </a:lnTo>
                <a:lnTo>
                  <a:pt x="18" y="21"/>
                </a:lnTo>
                <a:lnTo>
                  <a:pt x="14" y="23"/>
                </a:lnTo>
                <a:lnTo>
                  <a:pt x="8" y="21"/>
                </a:lnTo>
                <a:lnTo>
                  <a:pt x="6" y="19"/>
                </a:lnTo>
                <a:lnTo>
                  <a:pt x="4" y="15"/>
                </a:lnTo>
                <a:lnTo>
                  <a:pt x="2" y="12"/>
                </a:lnTo>
                <a:lnTo>
                  <a:pt x="4" y="8"/>
                </a:lnTo>
                <a:lnTo>
                  <a:pt x="6" y="4"/>
                </a:lnTo>
                <a:lnTo>
                  <a:pt x="8" y="2"/>
                </a:lnTo>
                <a:lnTo>
                  <a:pt x="14" y="2"/>
                </a:lnTo>
                <a:lnTo>
                  <a:pt x="18" y="2"/>
                </a:lnTo>
                <a:lnTo>
                  <a:pt x="20" y="4"/>
                </a:lnTo>
                <a:lnTo>
                  <a:pt x="23" y="8"/>
                </a:lnTo>
                <a:lnTo>
                  <a:pt x="23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39BC6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3" name="Freeform 827"/>
          <p:cNvSpPr>
            <a:spLocks noEditPoints="1"/>
          </p:cNvSpPr>
          <p:nvPr/>
        </p:nvSpPr>
        <p:spPr bwMode="auto">
          <a:xfrm>
            <a:off x="6078538" y="1566863"/>
            <a:ext cx="36512" cy="36512"/>
          </a:xfrm>
          <a:custGeom>
            <a:avLst/>
            <a:gdLst/>
            <a:ahLst/>
            <a:cxnLst>
              <a:cxn ang="0">
                <a:pos x="23" y="12"/>
              </a:cxn>
              <a:cxn ang="0">
                <a:pos x="21" y="8"/>
              </a:cxn>
              <a:cxn ang="0">
                <a:pos x="19" y="4"/>
              </a:cxn>
              <a:cxn ang="0">
                <a:pos x="16" y="2"/>
              </a:cxn>
              <a:cxn ang="0">
                <a:pos x="12" y="0"/>
              </a:cxn>
              <a:cxn ang="0">
                <a:pos x="6" y="2"/>
              </a:cxn>
              <a:cxn ang="0">
                <a:pos x="2" y="4"/>
              </a:cxn>
              <a:cxn ang="0">
                <a:pos x="0" y="8"/>
              </a:cxn>
              <a:cxn ang="0">
                <a:pos x="0" y="12"/>
              </a:cxn>
              <a:cxn ang="0">
                <a:pos x="0" y="17"/>
              </a:cxn>
              <a:cxn ang="0">
                <a:pos x="2" y="19"/>
              </a:cxn>
              <a:cxn ang="0">
                <a:pos x="6" y="23"/>
              </a:cxn>
              <a:cxn ang="0">
                <a:pos x="12" y="23"/>
              </a:cxn>
              <a:cxn ang="0">
                <a:pos x="16" y="23"/>
              </a:cxn>
              <a:cxn ang="0">
                <a:pos x="19" y="19"/>
              </a:cxn>
              <a:cxn ang="0">
                <a:pos x="21" y="17"/>
              </a:cxn>
              <a:cxn ang="0">
                <a:pos x="23" y="12"/>
              </a:cxn>
              <a:cxn ang="0">
                <a:pos x="19" y="12"/>
              </a:cxn>
              <a:cxn ang="0">
                <a:pos x="19" y="15"/>
              </a:cxn>
              <a:cxn ang="0">
                <a:pos x="18" y="19"/>
              </a:cxn>
              <a:cxn ang="0">
                <a:pos x="14" y="21"/>
              </a:cxn>
              <a:cxn ang="0">
                <a:pos x="12" y="21"/>
              </a:cxn>
              <a:cxn ang="0">
                <a:pos x="8" y="21"/>
              </a:cxn>
              <a:cxn ang="0">
                <a:pos x="4" y="19"/>
              </a:cxn>
              <a:cxn ang="0">
                <a:pos x="2" y="15"/>
              </a:cxn>
              <a:cxn ang="0">
                <a:pos x="2" y="12"/>
              </a:cxn>
              <a:cxn ang="0">
                <a:pos x="2" y="8"/>
              </a:cxn>
              <a:cxn ang="0">
                <a:pos x="4" y="6"/>
              </a:cxn>
              <a:cxn ang="0">
                <a:pos x="8" y="4"/>
              </a:cxn>
              <a:cxn ang="0">
                <a:pos x="12" y="2"/>
              </a:cxn>
              <a:cxn ang="0">
                <a:pos x="14" y="4"/>
              </a:cxn>
              <a:cxn ang="0">
                <a:pos x="18" y="6"/>
              </a:cxn>
              <a:cxn ang="0">
                <a:pos x="19" y="8"/>
              </a:cxn>
              <a:cxn ang="0">
                <a:pos x="19" y="12"/>
              </a:cxn>
            </a:cxnLst>
            <a:rect l="0" t="0" r="r" b="b"/>
            <a:pathLst>
              <a:path w="23" h="23">
                <a:moveTo>
                  <a:pt x="23" y="12"/>
                </a:moveTo>
                <a:lnTo>
                  <a:pt x="21" y="8"/>
                </a:lnTo>
                <a:lnTo>
                  <a:pt x="19" y="4"/>
                </a:lnTo>
                <a:lnTo>
                  <a:pt x="16" y="2"/>
                </a:lnTo>
                <a:lnTo>
                  <a:pt x="12" y="0"/>
                </a:lnTo>
                <a:lnTo>
                  <a:pt x="6" y="2"/>
                </a:lnTo>
                <a:lnTo>
                  <a:pt x="2" y="4"/>
                </a:lnTo>
                <a:lnTo>
                  <a:pt x="0" y="8"/>
                </a:lnTo>
                <a:lnTo>
                  <a:pt x="0" y="12"/>
                </a:lnTo>
                <a:lnTo>
                  <a:pt x="0" y="17"/>
                </a:lnTo>
                <a:lnTo>
                  <a:pt x="2" y="19"/>
                </a:lnTo>
                <a:lnTo>
                  <a:pt x="6" y="23"/>
                </a:lnTo>
                <a:lnTo>
                  <a:pt x="12" y="23"/>
                </a:lnTo>
                <a:lnTo>
                  <a:pt x="16" y="23"/>
                </a:lnTo>
                <a:lnTo>
                  <a:pt x="19" y="19"/>
                </a:lnTo>
                <a:lnTo>
                  <a:pt x="21" y="17"/>
                </a:lnTo>
                <a:lnTo>
                  <a:pt x="23" y="12"/>
                </a:lnTo>
                <a:close/>
                <a:moveTo>
                  <a:pt x="19" y="12"/>
                </a:moveTo>
                <a:lnTo>
                  <a:pt x="19" y="15"/>
                </a:lnTo>
                <a:lnTo>
                  <a:pt x="18" y="19"/>
                </a:lnTo>
                <a:lnTo>
                  <a:pt x="14" y="21"/>
                </a:lnTo>
                <a:lnTo>
                  <a:pt x="12" y="21"/>
                </a:lnTo>
                <a:lnTo>
                  <a:pt x="8" y="21"/>
                </a:lnTo>
                <a:lnTo>
                  <a:pt x="4" y="19"/>
                </a:lnTo>
                <a:lnTo>
                  <a:pt x="2" y="15"/>
                </a:lnTo>
                <a:lnTo>
                  <a:pt x="2" y="12"/>
                </a:lnTo>
                <a:lnTo>
                  <a:pt x="2" y="8"/>
                </a:lnTo>
                <a:lnTo>
                  <a:pt x="4" y="6"/>
                </a:lnTo>
                <a:lnTo>
                  <a:pt x="8" y="4"/>
                </a:lnTo>
                <a:lnTo>
                  <a:pt x="12" y="2"/>
                </a:lnTo>
                <a:lnTo>
                  <a:pt x="14" y="4"/>
                </a:lnTo>
                <a:lnTo>
                  <a:pt x="18" y="6"/>
                </a:lnTo>
                <a:lnTo>
                  <a:pt x="19" y="8"/>
                </a:lnTo>
                <a:lnTo>
                  <a:pt x="19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9A1C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4" name="Freeform 828"/>
          <p:cNvSpPr>
            <a:spLocks noEditPoints="1"/>
          </p:cNvSpPr>
          <p:nvPr/>
        </p:nvSpPr>
        <p:spPr bwMode="auto">
          <a:xfrm>
            <a:off x="6078538" y="1570038"/>
            <a:ext cx="33337" cy="33337"/>
          </a:xfrm>
          <a:custGeom>
            <a:avLst/>
            <a:gdLst/>
            <a:ahLst/>
            <a:cxnLst>
              <a:cxn ang="0">
                <a:pos x="21" y="10"/>
              </a:cxn>
              <a:cxn ang="0">
                <a:pos x="21" y="6"/>
              </a:cxn>
              <a:cxn ang="0">
                <a:pos x="18" y="2"/>
              </a:cxn>
              <a:cxn ang="0">
                <a:pos x="16" y="0"/>
              </a:cxn>
              <a:cxn ang="0">
                <a:pos x="12" y="0"/>
              </a:cxn>
              <a:cxn ang="0">
                <a:pos x="6" y="0"/>
              </a:cxn>
              <a:cxn ang="0">
                <a:pos x="4" y="2"/>
              </a:cxn>
              <a:cxn ang="0">
                <a:pos x="2" y="6"/>
              </a:cxn>
              <a:cxn ang="0">
                <a:pos x="0" y="10"/>
              </a:cxn>
              <a:cxn ang="0">
                <a:pos x="2" y="13"/>
              </a:cxn>
              <a:cxn ang="0">
                <a:pos x="4" y="17"/>
              </a:cxn>
              <a:cxn ang="0">
                <a:pos x="6" y="19"/>
              </a:cxn>
              <a:cxn ang="0">
                <a:pos x="12" y="21"/>
              </a:cxn>
              <a:cxn ang="0">
                <a:pos x="16" y="19"/>
              </a:cxn>
              <a:cxn ang="0">
                <a:pos x="18" y="17"/>
              </a:cxn>
              <a:cxn ang="0">
                <a:pos x="21" y="13"/>
              </a:cxn>
              <a:cxn ang="0">
                <a:pos x="21" y="10"/>
              </a:cxn>
              <a:cxn ang="0">
                <a:pos x="19" y="10"/>
              </a:cxn>
              <a:cxn ang="0">
                <a:pos x="18" y="13"/>
              </a:cxn>
              <a:cxn ang="0">
                <a:pos x="18" y="15"/>
              </a:cxn>
              <a:cxn ang="0">
                <a:pos x="14" y="17"/>
              </a:cxn>
              <a:cxn ang="0">
                <a:pos x="12" y="17"/>
              </a:cxn>
              <a:cxn ang="0">
                <a:pos x="8" y="17"/>
              </a:cxn>
              <a:cxn ang="0">
                <a:pos x="6" y="15"/>
              </a:cxn>
              <a:cxn ang="0">
                <a:pos x="4" y="13"/>
              </a:cxn>
              <a:cxn ang="0">
                <a:pos x="2" y="10"/>
              </a:cxn>
              <a:cxn ang="0">
                <a:pos x="4" y="8"/>
              </a:cxn>
              <a:cxn ang="0">
                <a:pos x="6" y="4"/>
              </a:cxn>
              <a:cxn ang="0">
                <a:pos x="8" y="2"/>
              </a:cxn>
              <a:cxn ang="0">
                <a:pos x="12" y="2"/>
              </a:cxn>
              <a:cxn ang="0">
                <a:pos x="14" y="2"/>
              </a:cxn>
              <a:cxn ang="0">
                <a:pos x="18" y="4"/>
              </a:cxn>
              <a:cxn ang="0">
                <a:pos x="18" y="8"/>
              </a:cxn>
              <a:cxn ang="0">
                <a:pos x="19" y="10"/>
              </a:cxn>
            </a:cxnLst>
            <a:rect l="0" t="0" r="r" b="b"/>
            <a:pathLst>
              <a:path w="21" h="21">
                <a:moveTo>
                  <a:pt x="21" y="10"/>
                </a:moveTo>
                <a:lnTo>
                  <a:pt x="21" y="6"/>
                </a:lnTo>
                <a:lnTo>
                  <a:pt x="18" y="2"/>
                </a:lnTo>
                <a:lnTo>
                  <a:pt x="16" y="0"/>
                </a:lnTo>
                <a:lnTo>
                  <a:pt x="12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10"/>
                </a:lnTo>
                <a:lnTo>
                  <a:pt x="2" y="13"/>
                </a:lnTo>
                <a:lnTo>
                  <a:pt x="4" y="17"/>
                </a:lnTo>
                <a:lnTo>
                  <a:pt x="6" y="19"/>
                </a:lnTo>
                <a:lnTo>
                  <a:pt x="12" y="21"/>
                </a:lnTo>
                <a:lnTo>
                  <a:pt x="16" y="19"/>
                </a:lnTo>
                <a:lnTo>
                  <a:pt x="18" y="17"/>
                </a:lnTo>
                <a:lnTo>
                  <a:pt x="21" y="13"/>
                </a:lnTo>
                <a:lnTo>
                  <a:pt x="21" y="10"/>
                </a:lnTo>
                <a:close/>
                <a:moveTo>
                  <a:pt x="19" y="10"/>
                </a:moveTo>
                <a:lnTo>
                  <a:pt x="18" y="13"/>
                </a:lnTo>
                <a:lnTo>
                  <a:pt x="18" y="15"/>
                </a:lnTo>
                <a:lnTo>
                  <a:pt x="14" y="17"/>
                </a:lnTo>
                <a:lnTo>
                  <a:pt x="12" y="17"/>
                </a:lnTo>
                <a:lnTo>
                  <a:pt x="8" y="17"/>
                </a:lnTo>
                <a:lnTo>
                  <a:pt x="6" y="15"/>
                </a:lnTo>
                <a:lnTo>
                  <a:pt x="4" y="13"/>
                </a:lnTo>
                <a:lnTo>
                  <a:pt x="2" y="10"/>
                </a:lnTo>
                <a:lnTo>
                  <a:pt x="4" y="8"/>
                </a:lnTo>
                <a:lnTo>
                  <a:pt x="6" y="4"/>
                </a:lnTo>
                <a:lnTo>
                  <a:pt x="8" y="2"/>
                </a:lnTo>
                <a:lnTo>
                  <a:pt x="12" y="2"/>
                </a:lnTo>
                <a:lnTo>
                  <a:pt x="14" y="2"/>
                </a:lnTo>
                <a:lnTo>
                  <a:pt x="18" y="4"/>
                </a:lnTo>
                <a:lnTo>
                  <a:pt x="18" y="8"/>
                </a:lnTo>
                <a:lnTo>
                  <a:pt x="19" y="1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1A9D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5" name="Freeform 829"/>
          <p:cNvSpPr>
            <a:spLocks noEditPoints="1"/>
          </p:cNvSpPr>
          <p:nvPr/>
        </p:nvSpPr>
        <p:spPr bwMode="auto">
          <a:xfrm>
            <a:off x="6081713" y="1570038"/>
            <a:ext cx="26987" cy="30162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7" y="6"/>
              </a:cxn>
              <a:cxn ang="0">
                <a:pos x="16" y="4"/>
              </a:cxn>
              <a:cxn ang="0">
                <a:pos x="12" y="2"/>
              </a:cxn>
              <a:cxn ang="0">
                <a:pos x="10" y="0"/>
              </a:cxn>
              <a:cxn ang="0">
                <a:pos x="6" y="2"/>
              </a:cxn>
              <a:cxn ang="0">
                <a:pos x="2" y="4"/>
              </a:cxn>
              <a:cxn ang="0">
                <a:pos x="0" y="6"/>
              </a:cxn>
              <a:cxn ang="0">
                <a:pos x="0" y="10"/>
              </a:cxn>
              <a:cxn ang="0">
                <a:pos x="0" y="13"/>
              </a:cxn>
              <a:cxn ang="0">
                <a:pos x="2" y="17"/>
              </a:cxn>
              <a:cxn ang="0">
                <a:pos x="6" y="19"/>
              </a:cxn>
              <a:cxn ang="0">
                <a:pos x="10" y="19"/>
              </a:cxn>
              <a:cxn ang="0">
                <a:pos x="12" y="19"/>
              </a:cxn>
              <a:cxn ang="0">
                <a:pos x="16" y="17"/>
              </a:cxn>
              <a:cxn ang="0">
                <a:pos x="17" y="13"/>
              </a:cxn>
              <a:cxn ang="0">
                <a:pos x="17" y="10"/>
              </a:cxn>
              <a:cxn ang="0">
                <a:pos x="16" y="10"/>
              </a:cxn>
              <a:cxn ang="0">
                <a:pos x="16" y="13"/>
              </a:cxn>
              <a:cxn ang="0">
                <a:pos x="14" y="15"/>
              </a:cxn>
              <a:cxn ang="0">
                <a:pos x="12" y="17"/>
              </a:cxn>
              <a:cxn ang="0">
                <a:pos x="10" y="17"/>
              </a:cxn>
              <a:cxn ang="0">
                <a:pos x="6" y="17"/>
              </a:cxn>
              <a:cxn ang="0">
                <a:pos x="4" y="15"/>
              </a:cxn>
              <a:cxn ang="0">
                <a:pos x="2" y="13"/>
              </a:cxn>
              <a:cxn ang="0">
                <a:pos x="2" y="10"/>
              </a:cxn>
              <a:cxn ang="0">
                <a:pos x="2" y="8"/>
              </a:cxn>
              <a:cxn ang="0">
                <a:pos x="4" y="6"/>
              </a:cxn>
              <a:cxn ang="0">
                <a:pos x="6" y="4"/>
              </a:cxn>
              <a:cxn ang="0">
                <a:pos x="10" y="4"/>
              </a:cxn>
              <a:cxn ang="0">
                <a:pos x="12" y="4"/>
              </a:cxn>
              <a:cxn ang="0">
                <a:pos x="14" y="6"/>
              </a:cxn>
              <a:cxn ang="0">
                <a:pos x="16" y="8"/>
              </a:cxn>
              <a:cxn ang="0">
                <a:pos x="16" y="10"/>
              </a:cxn>
            </a:cxnLst>
            <a:rect l="0" t="0" r="r" b="b"/>
            <a:pathLst>
              <a:path w="17" h="19">
                <a:moveTo>
                  <a:pt x="17" y="10"/>
                </a:moveTo>
                <a:lnTo>
                  <a:pt x="17" y="6"/>
                </a:lnTo>
                <a:lnTo>
                  <a:pt x="16" y="4"/>
                </a:lnTo>
                <a:lnTo>
                  <a:pt x="12" y="2"/>
                </a:lnTo>
                <a:lnTo>
                  <a:pt x="10" y="0"/>
                </a:lnTo>
                <a:lnTo>
                  <a:pt x="6" y="2"/>
                </a:lnTo>
                <a:lnTo>
                  <a:pt x="2" y="4"/>
                </a:lnTo>
                <a:lnTo>
                  <a:pt x="0" y="6"/>
                </a:lnTo>
                <a:lnTo>
                  <a:pt x="0" y="10"/>
                </a:lnTo>
                <a:lnTo>
                  <a:pt x="0" y="13"/>
                </a:lnTo>
                <a:lnTo>
                  <a:pt x="2" y="17"/>
                </a:lnTo>
                <a:lnTo>
                  <a:pt x="6" y="19"/>
                </a:lnTo>
                <a:lnTo>
                  <a:pt x="10" y="19"/>
                </a:lnTo>
                <a:lnTo>
                  <a:pt x="12" y="19"/>
                </a:lnTo>
                <a:lnTo>
                  <a:pt x="16" y="17"/>
                </a:lnTo>
                <a:lnTo>
                  <a:pt x="17" y="13"/>
                </a:lnTo>
                <a:lnTo>
                  <a:pt x="17" y="10"/>
                </a:lnTo>
                <a:close/>
                <a:moveTo>
                  <a:pt x="16" y="10"/>
                </a:moveTo>
                <a:lnTo>
                  <a:pt x="16" y="13"/>
                </a:lnTo>
                <a:lnTo>
                  <a:pt x="14" y="15"/>
                </a:lnTo>
                <a:lnTo>
                  <a:pt x="12" y="17"/>
                </a:lnTo>
                <a:lnTo>
                  <a:pt x="10" y="17"/>
                </a:lnTo>
                <a:lnTo>
                  <a:pt x="6" y="17"/>
                </a:lnTo>
                <a:lnTo>
                  <a:pt x="4" y="15"/>
                </a:lnTo>
                <a:lnTo>
                  <a:pt x="2" y="13"/>
                </a:lnTo>
                <a:lnTo>
                  <a:pt x="2" y="10"/>
                </a:lnTo>
                <a:lnTo>
                  <a:pt x="2" y="8"/>
                </a:lnTo>
                <a:lnTo>
                  <a:pt x="4" y="6"/>
                </a:lnTo>
                <a:lnTo>
                  <a:pt x="6" y="4"/>
                </a:lnTo>
                <a:lnTo>
                  <a:pt x="10" y="4"/>
                </a:lnTo>
                <a:lnTo>
                  <a:pt x="12" y="4"/>
                </a:lnTo>
                <a:lnTo>
                  <a:pt x="14" y="6"/>
                </a:lnTo>
                <a:lnTo>
                  <a:pt x="16" y="8"/>
                </a:lnTo>
                <a:lnTo>
                  <a:pt x="16" y="1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8B1D4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6" name="Freeform 830"/>
          <p:cNvSpPr>
            <a:spLocks noEditPoints="1"/>
          </p:cNvSpPr>
          <p:nvPr/>
        </p:nvSpPr>
        <p:spPr bwMode="auto">
          <a:xfrm>
            <a:off x="6081713" y="1573213"/>
            <a:ext cx="26987" cy="23812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6" y="6"/>
              </a:cxn>
              <a:cxn ang="0">
                <a:pos x="16" y="2"/>
              </a:cxn>
              <a:cxn ang="0">
                <a:pos x="12" y="0"/>
              </a:cxn>
              <a:cxn ang="0">
                <a:pos x="10" y="0"/>
              </a:cxn>
              <a:cxn ang="0">
                <a:pos x="6" y="0"/>
              </a:cxn>
              <a:cxn ang="0">
                <a:pos x="4" y="2"/>
              </a:cxn>
              <a:cxn ang="0">
                <a:pos x="2" y="6"/>
              </a:cxn>
              <a:cxn ang="0">
                <a:pos x="0" y="8"/>
              </a:cxn>
              <a:cxn ang="0">
                <a:pos x="2" y="11"/>
              </a:cxn>
              <a:cxn ang="0">
                <a:pos x="4" y="13"/>
              </a:cxn>
              <a:cxn ang="0">
                <a:pos x="6" y="15"/>
              </a:cxn>
              <a:cxn ang="0">
                <a:pos x="10" y="15"/>
              </a:cxn>
              <a:cxn ang="0">
                <a:pos x="12" y="15"/>
              </a:cxn>
              <a:cxn ang="0">
                <a:pos x="16" y="13"/>
              </a:cxn>
              <a:cxn ang="0">
                <a:pos x="16" y="11"/>
              </a:cxn>
              <a:cxn ang="0">
                <a:pos x="17" y="8"/>
              </a:cxn>
              <a:cxn ang="0">
                <a:pos x="16" y="8"/>
              </a:cxn>
              <a:cxn ang="0">
                <a:pos x="14" y="11"/>
              </a:cxn>
              <a:cxn ang="0">
                <a:pos x="10" y="13"/>
              </a:cxn>
              <a:cxn ang="0">
                <a:pos x="4" y="11"/>
              </a:cxn>
              <a:cxn ang="0">
                <a:pos x="4" y="8"/>
              </a:cxn>
              <a:cxn ang="0">
                <a:pos x="4" y="4"/>
              </a:cxn>
              <a:cxn ang="0">
                <a:pos x="10" y="2"/>
              </a:cxn>
              <a:cxn ang="0">
                <a:pos x="14" y="4"/>
              </a:cxn>
              <a:cxn ang="0">
                <a:pos x="16" y="8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6" y="6"/>
                </a:lnTo>
                <a:lnTo>
                  <a:pt x="16" y="2"/>
                </a:lnTo>
                <a:lnTo>
                  <a:pt x="12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2" y="11"/>
                </a:lnTo>
                <a:lnTo>
                  <a:pt x="4" y="13"/>
                </a:lnTo>
                <a:lnTo>
                  <a:pt x="6" y="15"/>
                </a:lnTo>
                <a:lnTo>
                  <a:pt x="10" y="15"/>
                </a:lnTo>
                <a:lnTo>
                  <a:pt x="12" y="15"/>
                </a:lnTo>
                <a:lnTo>
                  <a:pt x="16" y="13"/>
                </a:lnTo>
                <a:lnTo>
                  <a:pt x="16" y="11"/>
                </a:lnTo>
                <a:lnTo>
                  <a:pt x="17" y="8"/>
                </a:lnTo>
                <a:close/>
                <a:moveTo>
                  <a:pt x="16" y="8"/>
                </a:moveTo>
                <a:lnTo>
                  <a:pt x="14" y="11"/>
                </a:lnTo>
                <a:lnTo>
                  <a:pt x="10" y="13"/>
                </a:lnTo>
                <a:lnTo>
                  <a:pt x="4" y="11"/>
                </a:lnTo>
                <a:lnTo>
                  <a:pt x="4" y="8"/>
                </a:lnTo>
                <a:lnTo>
                  <a:pt x="4" y="4"/>
                </a:lnTo>
                <a:lnTo>
                  <a:pt x="10" y="2"/>
                </a:lnTo>
                <a:lnTo>
                  <a:pt x="14" y="4"/>
                </a:lnTo>
                <a:lnTo>
                  <a:pt x="16" y="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1BAD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7" name="Freeform 831"/>
          <p:cNvSpPr>
            <a:spLocks noEditPoints="1"/>
          </p:cNvSpPr>
          <p:nvPr/>
        </p:nvSpPr>
        <p:spPr bwMode="auto">
          <a:xfrm>
            <a:off x="6084888" y="1576388"/>
            <a:ext cx="22225" cy="20637"/>
          </a:xfrm>
          <a:custGeom>
            <a:avLst/>
            <a:gdLst/>
            <a:ahLst/>
            <a:cxnLst>
              <a:cxn ang="0">
                <a:pos x="14" y="6"/>
              </a:cxn>
              <a:cxn ang="0">
                <a:pos x="14" y="4"/>
              </a:cxn>
              <a:cxn ang="0">
                <a:pos x="12" y="2"/>
              </a:cxn>
              <a:cxn ang="0">
                <a:pos x="10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9"/>
              </a:cxn>
              <a:cxn ang="0">
                <a:pos x="2" y="11"/>
              </a:cxn>
              <a:cxn ang="0">
                <a:pos x="4" y="13"/>
              </a:cxn>
              <a:cxn ang="0">
                <a:pos x="8" y="13"/>
              </a:cxn>
              <a:cxn ang="0">
                <a:pos x="10" y="13"/>
              </a:cxn>
              <a:cxn ang="0">
                <a:pos x="12" y="11"/>
              </a:cxn>
              <a:cxn ang="0">
                <a:pos x="14" y="9"/>
              </a:cxn>
              <a:cxn ang="0">
                <a:pos x="14" y="6"/>
              </a:cxn>
              <a:cxn ang="0">
                <a:pos x="12" y="6"/>
              </a:cxn>
              <a:cxn ang="0">
                <a:pos x="10" y="9"/>
              </a:cxn>
              <a:cxn ang="0">
                <a:pos x="8" y="11"/>
              </a:cxn>
              <a:cxn ang="0">
                <a:pos x="4" y="9"/>
              </a:cxn>
              <a:cxn ang="0">
                <a:pos x="2" y="6"/>
              </a:cxn>
              <a:cxn ang="0">
                <a:pos x="4" y="4"/>
              </a:cxn>
              <a:cxn ang="0">
                <a:pos x="8" y="2"/>
              </a:cxn>
              <a:cxn ang="0">
                <a:pos x="10" y="4"/>
              </a:cxn>
              <a:cxn ang="0">
                <a:pos x="12" y="6"/>
              </a:cxn>
            </a:cxnLst>
            <a:rect l="0" t="0" r="r" b="b"/>
            <a:pathLst>
              <a:path w="14" h="13">
                <a:moveTo>
                  <a:pt x="14" y="6"/>
                </a:moveTo>
                <a:lnTo>
                  <a:pt x="14" y="4"/>
                </a:lnTo>
                <a:lnTo>
                  <a:pt x="12" y="2"/>
                </a:lnTo>
                <a:lnTo>
                  <a:pt x="10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9"/>
                </a:lnTo>
                <a:lnTo>
                  <a:pt x="2" y="11"/>
                </a:lnTo>
                <a:lnTo>
                  <a:pt x="4" y="13"/>
                </a:lnTo>
                <a:lnTo>
                  <a:pt x="8" y="13"/>
                </a:lnTo>
                <a:lnTo>
                  <a:pt x="10" y="13"/>
                </a:lnTo>
                <a:lnTo>
                  <a:pt x="12" y="11"/>
                </a:lnTo>
                <a:lnTo>
                  <a:pt x="14" y="9"/>
                </a:lnTo>
                <a:lnTo>
                  <a:pt x="14" y="6"/>
                </a:lnTo>
                <a:close/>
                <a:moveTo>
                  <a:pt x="12" y="6"/>
                </a:moveTo>
                <a:lnTo>
                  <a:pt x="10" y="9"/>
                </a:lnTo>
                <a:lnTo>
                  <a:pt x="8" y="11"/>
                </a:lnTo>
                <a:lnTo>
                  <a:pt x="4" y="9"/>
                </a:lnTo>
                <a:lnTo>
                  <a:pt x="2" y="6"/>
                </a:lnTo>
                <a:lnTo>
                  <a:pt x="4" y="4"/>
                </a:lnTo>
                <a:lnTo>
                  <a:pt x="8" y="2"/>
                </a:lnTo>
                <a:lnTo>
                  <a:pt x="10" y="4"/>
                </a:lnTo>
                <a:lnTo>
                  <a:pt x="12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9C2D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8" name="Freeform 832"/>
          <p:cNvSpPr>
            <a:spLocks noEditPoints="1"/>
          </p:cNvSpPr>
          <p:nvPr/>
        </p:nvSpPr>
        <p:spPr bwMode="auto">
          <a:xfrm>
            <a:off x="6088063" y="1576388"/>
            <a:ext cx="19050" cy="17462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10" y="2"/>
              </a:cxn>
              <a:cxn ang="0">
                <a:pos x="6" y="0"/>
              </a:cxn>
              <a:cxn ang="0">
                <a:pos x="0" y="2"/>
              </a:cxn>
              <a:cxn ang="0">
                <a:pos x="0" y="6"/>
              </a:cxn>
              <a:cxn ang="0">
                <a:pos x="0" y="9"/>
              </a:cxn>
              <a:cxn ang="0">
                <a:pos x="6" y="11"/>
              </a:cxn>
              <a:cxn ang="0">
                <a:pos x="10" y="9"/>
              </a:cxn>
              <a:cxn ang="0">
                <a:pos x="12" y="6"/>
              </a:cxn>
              <a:cxn ang="0">
                <a:pos x="8" y="6"/>
              </a:cxn>
              <a:cxn ang="0">
                <a:pos x="8" y="9"/>
              </a:cxn>
              <a:cxn ang="0">
                <a:pos x="6" y="9"/>
              </a:cxn>
              <a:cxn ang="0">
                <a:pos x="2" y="9"/>
              </a:cxn>
              <a:cxn ang="0">
                <a:pos x="2" y="6"/>
              </a:cxn>
              <a:cxn ang="0">
                <a:pos x="2" y="4"/>
              </a:cxn>
              <a:cxn ang="0">
                <a:pos x="6" y="2"/>
              </a:cxn>
              <a:cxn ang="0">
                <a:pos x="8" y="4"/>
              </a:cxn>
              <a:cxn ang="0">
                <a:pos x="8" y="6"/>
              </a:cxn>
            </a:cxnLst>
            <a:rect l="0" t="0" r="r" b="b"/>
            <a:pathLst>
              <a:path w="12" h="11">
                <a:moveTo>
                  <a:pt x="12" y="6"/>
                </a:moveTo>
                <a:lnTo>
                  <a:pt x="10" y="2"/>
                </a:lnTo>
                <a:lnTo>
                  <a:pt x="6" y="0"/>
                </a:lnTo>
                <a:lnTo>
                  <a:pt x="0" y="2"/>
                </a:lnTo>
                <a:lnTo>
                  <a:pt x="0" y="6"/>
                </a:lnTo>
                <a:lnTo>
                  <a:pt x="0" y="9"/>
                </a:lnTo>
                <a:lnTo>
                  <a:pt x="6" y="11"/>
                </a:lnTo>
                <a:lnTo>
                  <a:pt x="10" y="9"/>
                </a:lnTo>
                <a:lnTo>
                  <a:pt x="12" y="6"/>
                </a:lnTo>
                <a:close/>
                <a:moveTo>
                  <a:pt x="8" y="6"/>
                </a:moveTo>
                <a:lnTo>
                  <a:pt x="8" y="9"/>
                </a:lnTo>
                <a:lnTo>
                  <a:pt x="6" y="9"/>
                </a:lnTo>
                <a:lnTo>
                  <a:pt x="2" y="9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4"/>
                </a:lnTo>
                <a:lnTo>
                  <a:pt x="8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3CDE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49" name="Freeform 833"/>
          <p:cNvSpPr>
            <a:spLocks noEditPoints="1"/>
          </p:cNvSpPr>
          <p:nvPr/>
        </p:nvSpPr>
        <p:spPr bwMode="auto">
          <a:xfrm>
            <a:off x="6088063" y="1579563"/>
            <a:ext cx="15875" cy="14287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8" y="2"/>
              </a:cxn>
              <a:cxn ang="0">
                <a:pos x="6" y="0"/>
              </a:cxn>
              <a:cxn ang="0">
                <a:pos x="2" y="2"/>
              </a:cxn>
              <a:cxn ang="0">
                <a:pos x="0" y="4"/>
              </a:cxn>
              <a:cxn ang="0">
                <a:pos x="2" y="7"/>
              </a:cxn>
              <a:cxn ang="0">
                <a:pos x="6" y="9"/>
              </a:cxn>
              <a:cxn ang="0">
                <a:pos x="8" y="7"/>
              </a:cxn>
              <a:cxn ang="0">
                <a:pos x="10" y="4"/>
              </a:cxn>
              <a:cxn ang="0">
                <a:pos x="8" y="4"/>
              </a:cxn>
              <a:cxn ang="0">
                <a:pos x="6" y="5"/>
              </a:cxn>
              <a:cxn ang="0">
                <a:pos x="6" y="5"/>
              </a:cxn>
              <a:cxn ang="0">
                <a:pos x="4" y="5"/>
              </a:cxn>
              <a:cxn ang="0">
                <a:pos x="2" y="4"/>
              </a:cxn>
              <a:cxn ang="0">
                <a:pos x="4" y="2"/>
              </a:cxn>
              <a:cxn ang="0">
                <a:pos x="6" y="2"/>
              </a:cxn>
              <a:cxn ang="0">
                <a:pos x="6" y="2"/>
              </a:cxn>
              <a:cxn ang="0">
                <a:pos x="8" y="4"/>
              </a:cxn>
            </a:cxnLst>
            <a:rect l="0" t="0" r="r" b="b"/>
            <a:pathLst>
              <a:path w="10" h="9">
                <a:moveTo>
                  <a:pt x="10" y="4"/>
                </a:moveTo>
                <a:lnTo>
                  <a:pt x="8" y="2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2" y="7"/>
                </a:lnTo>
                <a:lnTo>
                  <a:pt x="6" y="9"/>
                </a:lnTo>
                <a:lnTo>
                  <a:pt x="8" y="7"/>
                </a:lnTo>
                <a:lnTo>
                  <a:pt x="10" y="4"/>
                </a:lnTo>
                <a:close/>
                <a:moveTo>
                  <a:pt x="8" y="4"/>
                </a:moveTo>
                <a:lnTo>
                  <a:pt x="6" y="5"/>
                </a:lnTo>
                <a:lnTo>
                  <a:pt x="6" y="5"/>
                </a:lnTo>
                <a:lnTo>
                  <a:pt x="4" y="5"/>
                </a:lnTo>
                <a:lnTo>
                  <a:pt x="2" y="4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8" y="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ED9E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0" name="Freeform 834"/>
          <p:cNvSpPr>
            <a:spLocks/>
          </p:cNvSpPr>
          <p:nvPr/>
        </p:nvSpPr>
        <p:spPr bwMode="auto">
          <a:xfrm>
            <a:off x="6091238" y="1579563"/>
            <a:ext cx="9525" cy="11112"/>
          </a:xfrm>
          <a:custGeom>
            <a:avLst/>
            <a:gdLst/>
            <a:ahLst/>
            <a:cxnLst>
              <a:cxn ang="0">
                <a:pos x="6" y="4"/>
              </a:cxn>
              <a:cxn ang="0">
                <a:pos x="6" y="2"/>
              </a:cxn>
              <a:cxn ang="0">
                <a:pos x="4" y="0"/>
              </a:cxn>
              <a:cxn ang="0">
                <a:pos x="0" y="2"/>
              </a:cxn>
              <a:cxn ang="0">
                <a:pos x="0" y="4"/>
              </a:cxn>
              <a:cxn ang="0">
                <a:pos x="0" y="7"/>
              </a:cxn>
              <a:cxn ang="0">
                <a:pos x="4" y="7"/>
              </a:cxn>
              <a:cxn ang="0">
                <a:pos x="6" y="7"/>
              </a:cxn>
              <a:cxn ang="0">
                <a:pos x="6" y="4"/>
              </a:cxn>
            </a:cxnLst>
            <a:rect l="0" t="0" r="r" b="b"/>
            <a:pathLst>
              <a:path w="6" h="7">
                <a:moveTo>
                  <a:pt x="6" y="4"/>
                </a:moveTo>
                <a:lnTo>
                  <a:pt x="6" y="2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7"/>
                </a:lnTo>
                <a:lnTo>
                  <a:pt x="4" y="7"/>
                </a:lnTo>
                <a:lnTo>
                  <a:pt x="6" y="7"/>
                </a:lnTo>
                <a:lnTo>
                  <a:pt x="6" y="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E9E6F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1" name="Freeform 835"/>
          <p:cNvSpPr>
            <a:spLocks/>
          </p:cNvSpPr>
          <p:nvPr/>
        </p:nvSpPr>
        <p:spPr bwMode="auto">
          <a:xfrm>
            <a:off x="6091238" y="1582738"/>
            <a:ext cx="9525" cy="4762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2" y="3"/>
              </a:cxn>
              <a:cxn ang="0">
                <a:pos x="4" y="3"/>
              </a:cxn>
              <a:cxn ang="0">
                <a:pos x="4" y="3"/>
              </a:cxn>
              <a:cxn ang="0">
                <a:pos x="6" y="2"/>
              </a:cxn>
            </a:cxnLst>
            <a:rect l="0" t="0" r="r" b="b"/>
            <a:pathLst>
              <a:path w="6" h="3">
                <a:moveTo>
                  <a:pt x="6" y="2"/>
                </a:move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3"/>
                </a:lnTo>
                <a:lnTo>
                  <a:pt x="4" y="3"/>
                </a:lnTo>
                <a:lnTo>
                  <a:pt x="4" y="3"/>
                </a:lnTo>
                <a:lnTo>
                  <a:pt x="6" y="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4F2F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2" name="Freeform 836"/>
          <p:cNvSpPr>
            <a:spLocks/>
          </p:cNvSpPr>
          <p:nvPr/>
        </p:nvSpPr>
        <p:spPr bwMode="auto">
          <a:xfrm>
            <a:off x="6094413" y="1585913"/>
            <a:ext cx="3175" cy="1587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FFFF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3" name="Freeform 837"/>
          <p:cNvSpPr>
            <a:spLocks/>
          </p:cNvSpPr>
          <p:nvPr/>
        </p:nvSpPr>
        <p:spPr bwMode="auto">
          <a:xfrm>
            <a:off x="6048375" y="1536700"/>
            <a:ext cx="119063" cy="122238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2"/>
              </a:cxn>
              <a:cxn ang="0">
                <a:pos x="52" y="4"/>
              </a:cxn>
              <a:cxn ang="0">
                <a:pos x="60" y="8"/>
              </a:cxn>
              <a:cxn ang="0">
                <a:pos x="65" y="11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4"/>
              </a:cxn>
              <a:cxn ang="0">
                <a:pos x="69" y="59"/>
              </a:cxn>
              <a:cxn ang="0">
                <a:pos x="65" y="65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7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5"/>
              </a:cxn>
              <a:cxn ang="0">
                <a:pos x="6" y="59"/>
              </a:cxn>
              <a:cxn ang="0">
                <a:pos x="4" y="54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1"/>
              </a:cxn>
              <a:cxn ang="0">
                <a:pos x="17" y="8"/>
              </a:cxn>
              <a:cxn ang="0">
                <a:pos x="23" y="4"/>
              </a:cxn>
              <a:cxn ang="0">
                <a:pos x="31" y="2"/>
              </a:cxn>
              <a:cxn ang="0">
                <a:pos x="38" y="0"/>
              </a:cxn>
            </a:cxnLst>
            <a:rect l="0" t="0" r="r" b="b"/>
            <a:pathLst>
              <a:path w="75" h="77">
                <a:moveTo>
                  <a:pt x="38" y="0"/>
                </a:moveTo>
                <a:lnTo>
                  <a:pt x="46" y="2"/>
                </a:lnTo>
                <a:lnTo>
                  <a:pt x="52" y="4"/>
                </a:lnTo>
                <a:lnTo>
                  <a:pt x="60" y="8"/>
                </a:lnTo>
                <a:lnTo>
                  <a:pt x="65" y="11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4"/>
                </a:lnTo>
                <a:lnTo>
                  <a:pt x="69" y="59"/>
                </a:lnTo>
                <a:lnTo>
                  <a:pt x="65" y="65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7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5"/>
                </a:lnTo>
                <a:lnTo>
                  <a:pt x="6" y="59"/>
                </a:lnTo>
                <a:lnTo>
                  <a:pt x="4" y="54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1"/>
                </a:lnTo>
                <a:lnTo>
                  <a:pt x="17" y="8"/>
                </a:lnTo>
                <a:lnTo>
                  <a:pt x="23" y="4"/>
                </a:lnTo>
                <a:lnTo>
                  <a:pt x="31" y="2"/>
                </a:lnTo>
                <a:lnTo>
                  <a:pt x="38" y="0"/>
                </a:lnTo>
                <a:close/>
              </a:path>
            </a:pathLst>
          </a:custGeom>
          <a:noFill/>
          <a:ln w="6350">
            <a:solidFill>
              <a:srgbClr xmlns:mc="http://schemas.openxmlformats.org/markup-compatibility/2006" xmlns:a14="http://schemas.microsoft.com/office/drawing/2010/main" val="28166F" mc:Ignorable="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4" name="Freeform 838"/>
          <p:cNvSpPr>
            <a:spLocks/>
          </p:cNvSpPr>
          <p:nvPr/>
        </p:nvSpPr>
        <p:spPr bwMode="auto">
          <a:xfrm>
            <a:off x="6048375" y="2501900"/>
            <a:ext cx="119063" cy="122238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2"/>
              </a:cxn>
              <a:cxn ang="0">
                <a:pos x="52" y="4"/>
              </a:cxn>
              <a:cxn ang="0">
                <a:pos x="60" y="8"/>
              </a:cxn>
              <a:cxn ang="0">
                <a:pos x="65" y="12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4"/>
              </a:cxn>
              <a:cxn ang="0">
                <a:pos x="69" y="60"/>
              </a:cxn>
              <a:cxn ang="0">
                <a:pos x="65" y="65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7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5"/>
              </a:cxn>
              <a:cxn ang="0">
                <a:pos x="6" y="60"/>
              </a:cxn>
              <a:cxn ang="0">
                <a:pos x="4" y="54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2"/>
              </a:cxn>
              <a:cxn ang="0">
                <a:pos x="17" y="8"/>
              </a:cxn>
              <a:cxn ang="0">
                <a:pos x="23" y="4"/>
              </a:cxn>
              <a:cxn ang="0">
                <a:pos x="31" y="2"/>
              </a:cxn>
              <a:cxn ang="0">
                <a:pos x="38" y="0"/>
              </a:cxn>
            </a:cxnLst>
            <a:rect l="0" t="0" r="r" b="b"/>
            <a:pathLst>
              <a:path w="75" h="77">
                <a:moveTo>
                  <a:pt x="38" y="0"/>
                </a:moveTo>
                <a:lnTo>
                  <a:pt x="46" y="2"/>
                </a:lnTo>
                <a:lnTo>
                  <a:pt x="52" y="4"/>
                </a:lnTo>
                <a:lnTo>
                  <a:pt x="60" y="8"/>
                </a:lnTo>
                <a:lnTo>
                  <a:pt x="65" y="12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4"/>
                </a:lnTo>
                <a:lnTo>
                  <a:pt x="69" y="60"/>
                </a:lnTo>
                <a:lnTo>
                  <a:pt x="65" y="65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7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5"/>
                </a:lnTo>
                <a:lnTo>
                  <a:pt x="6" y="60"/>
                </a:lnTo>
                <a:lnTo>
                  <a:pt x="4" y="54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2"/>
                </a:lnTo>
                <a:lnTo>
                  <a:pt x="17" y="8"/>
                </a:lnTo>
                <a:lnTo>
                  <a:pt x="23" y="4"/>
                </a:lnTo>
                <a:lnTo>
                  <a:pt x="31" y="2"/>
                </a:lnTo>
                <a:lnTo>
                  <a:pt x="38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8166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5" name="Freeform 839"/>
          <p:cNvSpPr>
            <a:spLocks/>
          </p:cNvSpPr>
          <p:nvPr/>
        </p:nvSpPr>
        <p:spPr bwMode="auto">
          <a:xfrm>
            <a:off x="6057900" y="2511425"/>
            <a:ext cx="100013" cy="100013"/>
          </a:xfrm>
          <a:custGeom>
            <a:avLst/>
            <a:gdLst/>
            <a:ahLst/>
            <a:cxnLst>
              <a:cxn ang="0">
                <a:pos x="63" y="25"/>
              </a:cxn>
              <a:cxn ang="0">
                <a:pos x="61" y="13"/>
              </a:cxn>
              <a:cxn ang="0">
                <a:pos x="55" y="4"/>
              </a:cxn>
              <a:cxn ang="0">
                <a:pos x="54" y="2"/>
              </a:cxn>
              <a:cxn ang="0">
                <a:pos x="50" y="0"/>
              </a:cxn>
              <a:cxn ang="0">
                <a:pos x="54" y="4"/>
              </a:cxn>
              <a:cxn ang="0">
                <a:pos x="57" y="11"/>
              </a:cxn>
              <a:cxn ang="0">
                <a:pos x="59" y="17"/>
              </a:cxn>
              <a:cxn ang="0">
                <a:pos x="61" y="25"/>
              </a:cxn>
              <a:cxn ang="0">
                <a:pos x="59" y="32"/>
              </a:cxn>
              <a:cxn ang="0">
                <a:pos x="57" y="40"/>
              </a:cxn>
              <a:cxn ang="0">
                <a:pos x="54" y="46"/>
              </a:cxn>
              <a:cxn ang="0">
                <a:pos x="50" y="52"/>
              </a:cxn>
              <a:cxn ang="0">
                <a:pos x="44" y="55"/>
              </a:cxn>
              <a:cxn ang="0">
                <a:pos x="38" y="59"/>
              </a:cxn>
              <a:cxn ang="0">
                <a:pos x="31" y="61"/>
              </a:cxn>
              <a:cxn ang="0">
                <a:pos x="25" y="61"/>
              </a:cxn>
              <a:cxn ang="0">
                <a:pos x="17" y="61"/>
              </a:cxn>
              <a:cxn ang="0">
                <a:pos x="11" y="59"/>
              </a:cxn>
              <a:cxn ang="0">
                <a:pos x="6" y="57"/>
              </a:cxn>
              <a:cxn ang="0">
                <a:pos x="0" y="54"/>
              </a:cxn>
              <a:cxn ang="0">
                <a:pos x="4" y="57"/>
              </a:cxn>
              <a:cxn ang="0">
                <a:pos x="6" y="59"/>
              </a:cxn>
              <a:cxn ang="0">
                <a:pos x="15" y="63"/>
              </a:cxn>
              <a:cxn ang="0">
                <a:pos x="25" y="63"/>
              </a:cxn>
              <a:cxn ang="0">
                <a:pos x="32" y="63"/>
              </a:cxn>
              <a:cxn ang="0">
                <a:pos x="38" y="61"/>
              </a:cxn>
              <a:cxn ang="0">
                <a:pos x="46" y="57"/>
              </a:cxn>
              <a:cxn ang="0">
                <a:pos x="52" y="54"/>
              </a:cxn>
              <a:cxn ang="0">
                <a:pos x="55" y="48"/>
              </a:cxn>
              <a:cxn ang="0">
                <a:pos x="59" y="40"/>
              </a:cxn>
              <a:cxn ang="0">
                <a:pos x="61" y="32"/>
              </a:cxn>
              <a:cxn ang="0">
                <a:pos x="63" y="25"/>
              </a:cxn>
            </a:cxnLst>
            <a:rect l="0" t="0" r="r" b="b"/>
            <a:pathLst>
              <a:path w="63" h="63">
                <a:moveTo>
                  <a:pt x="63" y="25"/>
                </a:moveTo>
                <a:lnTo>
                  <a:pt x="61" y="13"/>
                </a:lnTo>
                <a:lnTo>
                  <a:pt x="55" y="4"/>
                </a:lnTo>
                <a:lnTo>
                  <a:pt x="54" y="2"/>
                </a:lnTo>
                <a:lnTo>
                  <a:pt x="50" y="0"/>
                </a:lnTo>
                <a:lnTo>
                  <a:pt x="54" y="4"/>
                </a:lnTo>
                <a:lnTo>
                  <a:pt x="57" y="11"/>
                </a:lnTo>
                <a:lnTo>
                  <a:pt x="59" y="17"/>
                </a:lnTo>
                <a:lnTo>
                  <a:pt x="61" y="25"/>
                </a:lnTo>
                <a:lnTo>
                  <a:pt x="59" y="32"/>
                </a:lnTo>
                <a:lnTo>
                  <a:pt x="57" y="40"/>
                </a:lnTo>
                <a:lnTo>
                  <a:pt x="54" y="46"/>
                </a:lnTo>
                <a:lnTo>
                  <a:pt x="50" y="52"/>
                </a:lnTo>
                <a:lnTo>
                  <a:pt x="44" y="55"/>
                </a:lnTo>
                <a:lnTo>
                  <a:pt x="38" y="59"/>
                </a:lnTo>
                <a:lnTo>
                  <a:pt x="31" y="61"/>
                </a:lnTo>
                <a:lnTo>
                  <a:pt x="25" y="61"/>
                </a:lnTo>
                <a:lnTo>
                  <a:pt x="17" y="61"/>
                </a:lnTo>
                <a:lnTo>
                  <a:pt x="11" y="59"/>
                </a:lnTo>
                <a:lnTo>
                  <a:pt x="6" y="57"/>
                </a:lnTo>
                <a:lnTo>
                  <a:pt x="0" y="54"/>
                </a:lnTo>
                <a:lnTo>
                  <a:pt x="4" y="57"/>
                </a:lnTo>
                <a:lnTo>
                  <a:pt x="6" y="59"/>
                </a:lnTo>
                <a:lnTo>
                  <a:pt x="15" y="63"/>
                </a:lnTo>
                <a:lnTo>
                  <a:pt x="25" y="63"/>
                </a:lnTo>
                <a:lnTo>
                  <a:pt x="32" y="63"/>
                </a:lnTo>
                <a:lnTo>
                  <a:pt x="38" y="61"/>
                </a:lnTo>
                <a:lnTo>
                  <a:pt x="46" y="57"/>
                </a:lnTo>
                <a:lnTo>
                  <a:pt x="52" y="54"/>
                </a:lnTo>
                <a:lnTo>
                  <a:pt x="55" y="48"/>
                </a:lnTo>
                <a:lnTo>
                  <a:pt x="59" y="40"/>
                </a:lnTo>
                <a:lnTo>
                  <a:pt x="61" y="32"/>
                </a:lnTo>
                <a:lnTo>
                  <a:pt x="63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F1D7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6" name="Freeform 840"/>
          <p:cNvSpPr>
            <a:spLocks/>
          </p:cNvSpPr>
          <p:nvPr/>
        </p:nvSpPr>
        <p:spPr bwMode="auto">
          <a:xfrm>
            <a:off x="6054725" y="2508250"/>
            <a:ext cx="100013" cy="103188"/>
          </a:xfrm>
          <a:custGeom>
            <a:avLst/>
            <a:gdLst/>
            <a:ahLst/>
            <a:cxnLst>
              <a:cxn ang="0">
                <a:pos x="63" y="27"/>
              </a:cxn>
              <a:cxn ang="0">
                <a:pos x="63" y="21"/>
              </a:cxn>
              <a:cxn ang="0">
                <a:pos x="61" y="13"/>
              </a:cxn>
              <a:cxn ang="0">
                <a:pos x="59" y="8"/>
              </a:cxn>
              <a:cxn ang="0">
                <a:pos x="56" y="4"/>
              </a:cxn>
              <a:cxn ang="0">
                <a:pos x="52" y="2"/>
              </a:cxn>
              <a:cxn ang="0">
                <a:pos x="48" y="0"/>
              </a:cxn>
              <a:cxn ang="0">
                <a:pos x="54" y="6"/>
              </a:cxn>
              <a:cxn ang="0">
                <a:pos x="57" y="11"/>
              </a:cxn>
              <a:cxn ang="0">
                <a:pos x="61" y="19"/>
              </a:cxn>
              <a:cxn ang="0">
                <a:pos x="61" y="27"/>
              </a:cxn>
              <a:cxn ang="0">
                <a:pos x="61" y="34"/>
              </a:cxn>
              <a:cxn ang="0">
                <a:pos x="59" y="40"/>
              </a:cxn>
              <a:cxn ang="0">
                <a:pos x="56" y="48"/>
              </a:cxn>
              <a:cxn ang="0">
                <a:pos x="52" y="52"/>
              </a:cxn>
              <a:cxn ang="0">
                <a:pos x="46" y="57"/>
              </a:cxn>
              <a:cxn ang="0">
                <a:pos x="40" y="59"/>
              </a:cxn>
              <a:cxn ang="0">
                <a:pos x="33" y="61"/>
              </a:cxn>
              <a:cxn ang="0">
                <a:pos x="27" y="63"/>
              </a:cxn>
              <a:cxn ang="0">
                <a:pos x="19" y="61"/>
              </a:cxn>
              <a:cxn ang="0">
                <a:pos x="11" y="59"/>
              </a:cxn>
              <a:cxn ang="0">
                <a:pos x="6" y="56"/>
              </a:cxn>
              <a:cxn ang="0">
                <a:pos x="0" y="52"/>
              </a:cxn>
              <a:cxn ang="0">
                <a:pos x="2" y="56"/>
              </a:cxn>
              <a:cxn ang="0">
                <a:pos x="6" y="59"/>
              </a:cxn>
              <a:cxn ang="0">
                <a:pos x="15" y="63"/>
              </a:cxn>
              <a:cxn ang="0">
                <a:pos x="27" y="65"/>
              </a:cxn>
              <a:cxn ang="0">
                <a:pos x="34" y="63"/>
              </a:cxn>
              <a:cxn ang="0">
                <a:pos x="40" y="61"/>
              </a:cxn>
              <a:cxn ang="0">
                <a:pos x="48" y="59"/>
              </a:cxn>
              <a:cxn ang="0">
                <a:pos x="52" y="54"/>
              </a:cxn>
              <a:cxn ang="0">
                <a:pos x="57" y="48"/>
              </a:cxn>
              <a:cxn ang="0">
                <a:pos x="61" y="42"/>
              </a:cxn>
              <a:cxn ang="0">
                <a:pos x="63" y="34"/>
              </a:cxn>
              <a:cxn ang="0">
                <a:pos x="63" y="27"/>
              </a:cxn>
            </a:cxnLst>
            <a:rect l="0" t="0" r="r" b="b"/>
            <a:pathLst>
              <a:path w="63" h="65">
                <a:moveTo>
                  <a:pt x="63" y="27"/>
                </a:moveTo>
                <a:lnTo>
                  <a:pt x="63" y="21"/>
                </a:lnTo>
                <a:lnTo>
                  <a:pt x="61" y="13"/>
                </a:lnTo>
                <a:lnTo>
                  <a:pt x="59" y="8"/>
                </a:lnTo>
                <a:lnTo>
                  <a:pt x="56" y="4"/>
                </a:lnTo>
                <a:lnTo>
                  <a:pt x="52" y="2"/>
                </a:lnTo>
                <a:lnTo>
                  <a:pt x="48" y="0"/>
                </a:lnTo>
                <a:lnTo>
                  <a:pt x="54" y="6"/>
                </a:lnTo>
                <a:lnTo>
                  <a:pt x="57" y="11"/>
                </a:lnTo>
                <a:lnTo>
                  <a:pt x="61" y="19"/>
                </a:lnTo>
                <a:lnTo>
                  <a:pt x="61" y="27"/>
                </a:lnTo>
                <a:lnTo>
                  <a:pt x="61" y="34"/>
                </a:lnTo>
                <a:lnTo>
                  <a:pt x="59" y="40"/>
                </a:lnTo>
                <a:lnTo>
                  <a:pt x="56" y="48"/>
                </a:lnTo>
                <a:lnTo>
                  <a:pt x="52" y="52"/>
                </a:lnTo>
                <a:lnTo>
                  <a:pt x="46" y="57"/>
                </a:lnTo>
                <a:lnTo>
                  <a:pt x="40" y="59"/>
                </a:lnTo>
                <a:lnTo>
                  <a:pt x="33" y="61"/>
                </a:lnTo>
                <a:lnTo>
                  <a:pt x="27" y="63"/>
                </a:lnTo>
                <a:lnTo>
                  <a:pt x="19" y="61"/>
                </a:lnTo>
                <a:lnTo>
                  <a:pt x="11" y="59"/>
                </a:lnTo>
                <a:lnTo>
                  <a:pt x="6" y="56"/>
                </a:lnTo>
                <a:lnTo>
                  <a:pt x="0" y="52"/>
                </a:lnTo>
                <a:lnTo>
                  <a:pt x="2" y="56"/>
                </a:lnTo>
                <a:lnTo>
                  <a:pt x="6" y="59"/>
                </a:lnTo>
                <a:lnTo>
                  <a:pt x="15" y="63"/>
                </a:lnTo>
                <a:lnTo>
                  <a:pt x="27" y="65"/>
                </a:lnTo>
                <a:lnTo>
                  <a:pt x="34" y="63"/>
                </a:lnTo>
                <a:lnTo>
                  <a:pt x="40" y="61"/>
                </a:lnTo>
                <a:lnTo>
                  <a:pt x="48" y="59"/>
                </a:lnTo>
                <a:lnTo>
                  <a:pt x="52" y="54"/>
                </a:lnTo>
                <a:lnTo>
                  <a:pt x="57" y="48"/>
                </a:lnTo>
                <a:lnTo>
                  <a:pt x="61" y="42"/>
                </a:lnTo>
                <a:lnTo>
                  <a:pt x="63" y="34"/>
                </a:lnTo>
                <a:lnTo>
                  <a:pt x="63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5237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7" name="Freeform 841"/>
          <p:cNvSpPr>
            <a:spLocks/>
          </p:cNvSpPr>
          <p:nvPr/>
        </p:nvSpPr>
        <p:spPr bwMode="auto">
          <a:xfrm>
            <a:off x="6051550" y="2505075"/>
            <a:ext cx="103188" cy="103188"/>
          </a:xfrm>
          <a:custGeom>
            <a:avLst/>
            <a:gdLst/>
            <a:ahLst/>
            <a:cxnLst>
              <a:cxn ang="0">
                <a:pos x="65" y="29"/>
              </a:cxn>
              <a:cxn ang="0">
                <a:pos x="63" y="21"/>
              </a:cxn>
              <a:cxn ang="0">
                <a:pos x="61" y="15"/>
              </a:cxn>
              <a:cxn ang="0">
                <a:pos x="58" y="8"/>
              </a:cxn>
              <a:cxn ang="0">
                <a:pos x="54" y="4"/>
              </a:cxn>
              <a:cxn ang="0">
                <a:pos x="50" y="2"/>
              </a:cxn>
              <a:cxn ang="0">
                <a:pos x="46" y="0"/>
              </a:cxn>
              <a:cxn ang="0">
                <a:pos x="52" y="6"/>
              </a:cxn>
              <a:cxn ang="0">
                <a:pos x="58" y="12"/>
              </a:cxn>
              <a:cxn ang="0">
                <a:pos x="61" y="21"/>
              </a:cxn>
              <a:cxn ang="0">
                <a:pos x="61" y="29"/>
              </a:cxn>
              <a:cxn ang="0">
                <a:pos x="61" y="36"/>
              </a:cxn>
              <a:cxn ang="0">
                <a:pos x="59" y="42"/>
              </a:cxn>
              <a:cxn ang="0">
                <a:pos x="56" y="48"/>
              </a:cxn>
              <a:cxn ang="0">
                <a:pos x="52" y="54"/>
              </a:cxn>
              <a:cxn ang="0">
                <a:pos x="48" y="58"/>
              </a:cxn>
              <a:cxn ang="0">
                <a:pos x="42" y="61"/>
              </a:cxn>
              <a:cxn ang="0">
                <a:pos x="35" y="63"/>
              </a:cxn>
              <a:cxn ang="0">
                <a:pos x="29" y="63"/>
              </a:cxn>
              <a:cxn ang="0">
                <a:pos x="19" y="63"/>
              </a:cxn>
              <a:cxn ang="0">
                <a:pos x="13" y="59"/>
              </a:cxn>
              <a:cxn ang="0">
                <a:pos x="6" y="56"/>
              </a:cxn>
              <a:cxn ang="0">
                <a:pos x="0" y="50"/>
              </a:cxn>
              <a:cxn ang="0">
                <a:pos x="2" y="54"/>
              </a:cxn>
              <a:cxn ang="0">
                <a:pos x="4" y="58"/>
              </a:cxn>
              <a:cxn ang="0">
                <a:pos x="10" y="61"/>
              </a:cxn>
              <a:cxn ang="0">
                <a:pos x="15" y="63"/>
              </a:cxn>
              <a:cxn ang="0">
                <a:pos x="21" y="65"/>
              </a:cxn>
              <a:cxn ang="0">
                <a:pos x="29" y="65"/>
              </a:cxn>
              <a:cxn ang="0">
                <a:pos x="35" y="65"/>
              </a:cxn>
              <a:cxn ang="0">
                <a:pos x="42" y="63"/>
              </a:cxn>
              <a:cxn ang="0">
                <a:pos x="48" y="59"/>
              </a:cxn>
              <a:cxn ang="0">
                <a:pos x="54" y="56"/>
              </a:cxn>
              <a:cxn ang="0">
                <a:pos x="58" y="50"/>
              </a:cxn>
              <a:cxn ang="0">
                <a:pos x="61" y="44"/>
              </a:cxn>
              <a:cxn ang="0">
                <a:pos x="63" y="36"/>
              </a:cxn>
              <a:cxn ang="0">
                <a:pos x="65" y="29"/>
              </a:cxn>
            </a:cxnLst>
            <a:rect l="0" t="0" r="r" b="b"/>
            <a:pathLst>
              <a:path w="65" h="65">
                <a:moveTo>
                  <a:pt x="65" y="29"/>
                </a:moveTo>
                <a:lnTo>
                  <a:pt x="63" y="21"/>
                </a:lnTo>
                <a:lnTo>
                  <a:pt x="61" y="15"/>
                </a:lnTo>
                <a:lnTo>
                  <a:pt x="58" y="8"/>
                </a:lnTo>
                <a:lnTo>
                  <a:pt x="54" y="4"/>
                </a:lnTo>
                <a:lnTo>
                  <a:pt x="50" y="2"/>
                </a:lnTo>
                <a:lnTo>
                  <a:pt x="46" y="0"/>
                </a:lnTo>
                <a:lnTo>
                  <a:pt x="52" y="6"/>
                </a:lnTo>
                <a:lnTo>
                  <a:pt x="58" y="12"/>
                </a:lnTo>
                <a:lnTo>
                  <a:pt x="61" y="21"/>
                </a:lnTo>
                <a:lnTo>
                  <a:pt x="61" y="29"/>
                </a:lnTo>
                <a:lnTo>
                  <a:pt x="61" y="36"/>
                </a:lnTo>
                <a:lnTo>
                  <a:pt x="59" y="42"/>
                </a:lnTo>
                <a:lnTo>
                  <a:pt x="56" y="48"/>
                </a:lnTo>
                <a:lnTo>
                  <a:pt x="52" y="54"/>
                </a:lnTo>
                <a:lnTo>
                  <a:pt x="48" y="58"/>
                </a:lnTo>
                <a:lnTo>
                  <a:pt x="42" y="61"/>
                </a:lnTo>
                <a:lnTo>
                  <a:pt x="35" y="63"/>
                </a:lnTo>
                <a:lnTo>
                  <a:pt x="29" y="63"/>
                </a:lnTo>
                <a:lnTo>
                  <a:pt x="19" y="63"/>
                </a:lnTo>
                <a:lnTo>
                  <a:pt x="13" y="59"/>
                </a:lnTo>
                <a:lnTo>
                  <a:pt x="6" y="56"/>
                </a:lnTo>
                <a:lnTo>
                  <a:pt x="0" y="50"/>
                </a:lnTo>
                <a:lnTo>
                  <a:pt x="2" y="54"/>
                </a:lnTo>
                <a:lnTo>
                  <a:pt x="4" y="58"/>
                </a:lnTo>
                <a:lnTo>
                  <a:pt x="10" y="61"/>
                </a:lnTo>
                <a:lnTo>
                  <a:pt x="15" y="63"/>
                </a:lnTo>
                <a:lnTo>
                  <a:pt x="21" y="65"/>
                </a:lnTo>
                <a:lnTo>
                  <a:pt x="29" y="65"/>
                </a:lnTo>
                <a:lnTo>
                  <a:pt x="35" y="65"/>
                </a:lnTo>
                <a:lnTo>
                  <a:pt x="42" y="63"/>
                </a:lnTo>
                <a:lnTo>
                  <a:pt x="48" y="59"/>
                </a:lnTo>
                <a:lnTo>
                  <a:pt x="54" y="56"/>
                </a:lnTo>
                <a:lnTo>
                  <a:pt x="58" y="50"/>
                </a:lnTo>
                <a:lnTo>
                  <a:pt x="61" y="44"/>
                </a:lnTo>
                <a:lnTo>
                  <a:pt x="63" y="36"/>
                </a:lnTo>
                <a:lnTo>
                  <a:pt x="65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B297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8" name="Freeform 842"/>
          <p:cNvSpPr>
            <a:spLocks/>
          </p:cNvSpPr>
          <p:nvPr/>
        </p:nvSpPr>
        <p:spPr bwMode="auto">
          <a:xfrm>
            <a:off x="6051550" y="2505075"/>
            <a:ext cx="100013" cy="103188"/>
          </a:xfrm>
          <a:custGeom>
            <a:avLst/>
            <a:gdLst/>
            <a:ahLst/>
            <a:cxnLst>
              <a:cxn ang="0">
                <a:pos x="63" y="29"/>
              </a:cxn>
              <a:cxn ang="0">
                <a:pos x="63" y="21"/>
              </a:cxn>
              <a:cxn ang="0">
                <a:pos x="59" y="13"/>
              </a:cxn>
              <a:cxn ang="0">
                <a:pos x="56" y="8"/>
              </a:cxn>
              <a:cxn ang="0">
                <a:pos x="50" y="2"/>
              </a:cxn>
              <a:cxn ang="0">
                <a:pos x="46" y="0"/>
              </a:cxn>
              <a:cxn ang="0">
                <a:pos x="42" y="0"/>
              </a:cxn>
              <a:cxn ang="0">
                <a:pos x="50" y="4"/>
              </a:cxn>
              <a:cxn ang="0">
                <a:pos x="56" y="12"/>
              </a:cxn>
              <a:cxn ang="0">
                <a:pos x="59" y="19"/>
              </a:cxn>
              <a:cxn ang="0">
                <a:pos x="61" y="29"/>
              </a:cxn>
              <a:cxn ang="0">
                <a:pos x="59" y="36"/>
              </a:cxn>
              <a:cxn ang="0">
                <a:pos x="58" y="42"/>
              </a:cxn>
              <a:cxn ang="0">
                <a:pos x="56" y="48"/>
              </a:cxn>
              <a:cxn ang="0">
                <a:pos x="52" y="52"/>
              </a:cxn>
              <a:cxn ang="0">
                <a:pos x="46" y="58"/>
              </a:cxn>
              <a:cxn ang="0">
                <a:pos x="40" y="59"/>
              </a:cxn>
              <a:cxn ang="0">
                <a:pos x="35" y="61"/>
              </a:cxn>
              <a:cxn ang="0">
                <a:pos x="29" y="61"/>
              </a:cxn>
              <a:cxn ang="0">
                <a:pos x="19" y="61"/>
              </a:cxn>
              <a:cxn ang="0">
                <a:pos x="12" y="58"/>
              </a:cxn>
              <a:cxn ang="0">
                <a:pos x="6" y="54"/>
              </a:cxn>
              <a:cxn ang="0">
                <a:pos x="0" y="46"/>
              </a:cxn>
              <a:cxn ang="0">
                <a:pos x="0" y="50"/>
              </a:cxn>
              <a:cxn ang="0">
                <a:pos x="2" y="54"/>
              </a:cxn>
              <a:cxn ang="0">
                <a:pos x="8" y="58"/>
              </a:cxn>
              <a:cxn ang="0">
                <a:pos x="13" y="61"/>
              </a:cxn>
              <a:cxn ang="0">
                <a:pos x="21" y="63"/>
              </a:cxn>
              <a:cxn ang="0">
                <a:pos x="29" y="65"/>
              </a:cxn>
              <a:cxn ang="0">
                <a:pos x="35" y="63"/>
              </a:cxn>
              <a:cxn ang="0">
                <a:pos x="42" y="61"/>
              </a:cxn>
              <a:cxn ang="0">
                <a:pos x="48" y="59"/>
              </a:cxn>
              <a:cxn ang="0">
                <a:pos x="54" y="54"/>
              </a:cxn>
              <a:cxn ang="0">
                <a:pos x="58" y="50"/>
              </a:cxn>
              <a:cxn ang="0">
                <a:pos x="61" y="42"/>
              </a:cxn>
              <a:cxn ang="0">
                <a:pos x="63" y="36"/>
              </a:cxn>
              <a:cxn ang="0">
                <a:pos x="63" y="29"/>
              </a:cxn>
            </a:cxnLst>
            <a:rect l="0" t="0" r="r" b="b"/>
            <a:pathLst>
              <a:path w="63" h="65">
                <a:moveTo>
                  <a:pt x="63" y="29"/>
                </a:moveTo>
                <a:lnTo>
                  <a:pt x="63" y="21"/>
                </a:lnTo>
                <a:lnTo>
                  <a:pt x="59" y="13"/>
                </a:lnTo>
                <a:lnTo>
                  <a:pt x="56" y="8"/>
                </a:lnTo>
                <a:lnTo>
                  <a:pt x="50" y="2"/>
                </a:lnTo>
                <a:lnTo>
                  <a:pt x="46" y="0"/>
                </a:lnTo>
                <a:lnTo>
                  <a:pt x="42" y="0"/>
                </a:lnTo>
                <a:lnTo>
                  <a:pt x="50" y="4"/>
                </a:lnTo>
                <a:lnTo>
                  <a:pt x="56" y="12"/>
                </a:lnTo>
                <a:lnTo>
                  <a:pt x="59" y="19"/>
                </a:lnTo>
                <a:lnTo>
                  <a:pt x="61" y="29"/>
                </a:lnTo>
                <a:lnTo>
                  <a:pt x="59" y="36"/>
                </a:lnTo>
                <a:lnTo>
                  <a:pt x="58" y="42"/>
                </a:lnTo>
                <a:lnTo>
                  <a:pt x="56" y="48"/>
                </a:lnTo>
                <a:lnTo>
                  <a:pt x="52" y="52"/>
                </a:lnTo>
                <a:lnTo>
                  <a:pt x="46" y="58"/>
                </a:lnTo>
                <a:lnTo>
                  <a:pt x="40" y="59"/>
                </a:lnTo>
                <a:lnTo>
                  <a:pt x="35" y="61"/>
                </a:lnTo>
                <a:lnTo>
                  <a:pt x="29" y="61"/>
                </a:lnTo>
                <a:lnTo>
                  <a:pt x="19" y="61"/>
                </a:lnTo>
                <a:lnTo>
                  <a:pt x="12" y="58"/>
                </a:lnTo>
                <a:lnTo>
                  <a:pt x="6" y="54"/>
                </a:lnTo>
                <a:lnTo>
                  <a:pt x="0" y="46"/>
                </a:lnTo>
                <a:lnTo>
                  <a:pt x="0" y="50"/>
                </a:lnTo>
                <a:lnTo>
                  <a:pt x="2" y="54"/>
                </a:lnTo>
                <a:lnTo>
                  <a:pt x="8" y="58"/>
                </a:lnTo>
                <a:lnTo>
                  <a:pt x="13" y="61"/>
                </a:lnTo>
                <a:lnTo>
                  <a:pt x="21" y="63"/>
                </a:lnTo>
                <a:lnTo>
                  <a:pt x="29" y="65"/>
                </a:lnTo>
                <a:lnTo>
                  <a:pt x="35" y="63"/>
                </a:lnTo>
                <a:lnTo>
                  <a:pt x="42" y="61"/>
                </a:lnTo>
                <a:lnTo>
                  <a:pt x="48" y="59"/>
                </a:lnTo>
                <a:lnTo>
                  <a:pt x="54" y="54"/>
                </a:lnTo>
                <a:lnTo>
                  <a:pt x="58" y="50"/>
                </a:lnTo>
                <a:lnTo>
                  <a:pt x="61" y="42"/>
                </a:lnTo>
                <a:lnTo>
                  <a:pt x="63" y="36"/>
                </a:lnTo>
                <a:lnTo>
                  <a:pt x="63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02F7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59" name="Freeform 843"/>
          <p:cNvSpPr>
            <a:spLocks/>
          </p:cNvSpPr>
          <p:nvPr/>
        </p:nvSpPr>
        <p:spPr bwMode="auto">
          <a:xfrm>
            <a:off x="6048375" y="2501900"/>
            <a:ext cx="100013" cy="103188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3" y="23"/>
              </a:cxn>
              <a:cxn ang="0">
                <a:pos x="60" y="14"/>
              </a:cxn>
              <a:cxn ang="0">
                <a:pos x="54" y="8"/>
              </a:cxn>
              <a:cxn ang="0">
                <a:pos x="48" y="2"/>
              </a:cxn>
              <a:cxn ang="0">
                <a:pos x="44" y="2"/>
              </a:cxn>
              <a:cxn ang="0">
                <a:pos x="40" y="0"/>
              </a:cxn>
              <a:cxn ang="0">
                <a:pos x="48" y="6"/>
              </a:cxn>
              <a:cxn ang="0">
                <a:pos x="56" y="12"/>
              </a:cxn>
              <a:cxn ang="0">
                <a:pos x="60" y="21"/>
              </a:cxn>
              <a:cxn ang="0">
                <a:pos x="61" y="31"/>
              </a:cxn>
              <a:cxn ang="0">
                <a:pos x="61" y="38"/>
              </a:cxn>
              <a:cxn ang="0">
                <a:pos x="60" y="44"/>
              </a:cxn>
              <a:cxn ang="0">
                <a:pos x="56" y="50"/>
              </a:cxn>
              <a:cxn ang="0">
                <a:pos x="52" y="54"/>
              </a:cxn>
              <a:cxn ang="0">
                <a:pos x="48" y="58"/>
              </a:cxn>
              <a:cxn ang="0">
                <a:pos x="42" y="61"/>
              </a:cxn>
              <a:cxn ang="0">
                <a:pos x="37" y="63"/>
              </a:cxn>
              <a:cxn ang="0">
                <a:pos x="31" y="63"/>
              </a:cxn>
              <a:cxn ang="0">
                <a:pos x="21" y="61"/>
              </a:cxn>
              <a:cxn ang="0">
                <a:pos x="12" y="58"/>
              </a:cxn>
              <a:cxn ang="0">
                <a:pos x="6" y="52"/>
              </a:cxn>
              <a:cxn ang="0">
                <a:pos x="0" y="44"/>
              </a:cxn>
              <a:cxn ang="0">
                <a:pos x="2" y="48"/>
              </a:cxn>
              <a:cxn ang="0">
                <a:pos x="2" y="52"/>
              </a:cxn>
              <a:cxn ang="0">
                <a:pos x="8" y="58"/>
              </a:cxn>
              <a:cxn ang="0">
                <a:pos x="15" y="61"/>
              </a:cxn>
              <a:cxn ang="0">
                <a:pos x="21" y="65"/>
              </a:cxn>
              <a:cxn ang="0">
                <a:pos x="31" y="65"/>
              </a:cxn>
              <a:cxn ang="0">
                <a:pos x="37" y="65"/>
              </a:cxn>
              <a:cxn ang="0">
                <a:pos x="44" y="63"/>
              </a:cxn>
              <a:cxn ang="0">
                <a:pos x="50" y="60"/>
              </a:cxn>
              <a:cxn ang="0">
                <a:pos x="54" y="56"/>
              </a:cxn>
              <a:cxn ang="0">
                <a:pos x="58" y="50"/>
              </a:cxn>
              <a:cxn ang="0">
                <a:pos x="61" y="44"/>
              </a:cxn>
              <a:cxn ang="0">
                <a:pos x="63" y="38"/>
              </a:cxn>
              <a:cxn ang="0">
                <a:pos x="63" y="31"/>
              </a:cxn>
            </a:cxnLst>
            <a:rect l="0" t="0" r="r" b="b"/>
            <a:pathLst>
              <a:path w="63" h="65">
                <a:moveTo>
                  <a:pt x="63" y="31"/>
                </a:moveTo>
                <a:lnTo>
                  <a:pt x="63" y="23"/>
                </a:lnTo>
                <a:lnTo>
                  <a:pt x="60" y="14"/>
                </a:lnTo>
                <a:lnTo>
                  <a:pt x="54" y="8"/>
                </a:lnTo>
                <a:lnTo>
                  <a:pt x="48" y="2"/>
                </a:lnTo>
                <a:lnTo>
                  <a:pt x="44" y="2"/>
                </a:lnTo>
                <a:lnTo>
                  <a:pt x="40" y="0"/>
                </a:lnTo>
                <a:lnTo>
                  <a:pt x="48" y="6"/>
                </a:lnTo>
                <a:lnTo>
                  <a:pt x="56" y="12"/>
                </a:lnTo>
                <a:lnTo>
                  <a:pt x="60" y="21"/>
                </a:lnTo>
                <a:lnTo>
                  <a:pt x="61" y="31"/>
                </a:lnTo>
                <a:lnTo>
                  <a:pt x="61" y="38"/>
                </a:lnTo>
                <a:lnTo>
                  <a:pt x="60" y="44"/>
                </a:lnTo>
                <a:lnTo>
                  <a:pt x="56" y="50"/>
                </a:lnTo>
                <a:lnTo>
                  <a:pt x="52" y="54"/>
                </a:lnTo>
                <a:lnTo>
                  <a:pt x="48" y="58"/>
                </a:lnTo>
                <a:lnTo>
                  <a:pt x="42" y="61"/>
                </a:lnTo>
                <a:lnTo>
                  <a:pt x="37" y="63"/>
                </a:lnTo>
                <a:lnTo>
                  <a:pt x="31" y="63"/>
                </a:lnTo>
                <a:lnTo>
                  <a:pt x="21" y="61"/>
                </a:lnTo>
                <a:lnTo>
                  <a:pt x="12" y="58"/>
                </a:lnTo>
                <a:lnTo>
                  <a:pt x="6" y="52"/>
                </a:lnTo>
                <a:lnTo>
                  <a:pt x="0" y="44"/>
                </a:lnTo>
                <a:lnTo>
                  <a:pt x="2" y="48"/>
                </a:lnTo>
                <a:lnTo>
                  <a:pt x="2" y="52"/>
                </a:lnTo>
                <a:lnTo>
                  <a:pt x="8" y="58"/>
                </a:lnTo>
                <a:lnTo>
                  <a:pt x="15" y="61"/>
                </a:lnTo>
                <a:lnTo>
                  <a:pt x="21" y="65"/>
                </a:lnTo>
                <a:lnTo>
                  <a:pt x="31" y="65"/>
                </a:lnTo>
                <a:lnTo>
                  <a:pt x="37" y="65"/>
                </a:lnTo>
                <a:lnTo>
                  <a:pt x="44" y="63"/>
                </a:lnTo>
                <a:lnTo>
                  <a:pt x="50" y="60"/>
                </a:lnTo>
                <a:lnTo>
                  <a:pt x="54" y="56"/>
                </a:lnTo>
                <a:lnTo>
                  <a:pt x="58" y="50"/>
                </a:lnTo>
                <a:lnTo>
                  <a:pt x="61" y="44"/>
                </a:lnTo>
                <a:lnTo>
                  <a:pt x="63" y="38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5348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0" name="Freeform 844"/>
          <p:cNvSpPr>
            <a:spLocks/>
          </p:cNvSpPr>
          <p:nvPr/>
        </p:nvSpPr>
        <p:spPr bwMode="auto">
          <a:xfrm>
            <a:off x="6048375" y="2501900"/>
            <a:ext cx="100013" cy="100013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21"/>
              </a:cxn>
              <a:cxn ang="0">
                <a:pos x="58" y="14"/>
              </a:cxn>
              <a:cxn ang="0">
                <a:pos x="52" y="6"/>
              </a:cxn>
              <a:cxn ang="0">
                <a:pos x="44" y="2"/>
              </a:cxn>
              <a:cxn ang="0">
                <a:pos x="40" y="0"/>
              </a:cxn>
              <a:cxn ang="0">
                <a:pos x="38" y="0"/>
              </a:cxn>
              <a:cxn ang="0">
                <a:pos x="37" y="0"/>
              </a:cxn>
              <a:cxn ang="0">
                <a:pos x="35" y="0"/>
              </a:cxn>
              <a:cxn ang="0">
                <a:pos x="46" y="4"/>
              </a:cxn>
              <a:cxn ang="0">
                <a:pos x="54" y="12"/>
              </a:cxn>
              <a:cxn ang="0">
                <a:pos x="60" y="21"/>
              </a:cxn>
              <a:cxn ang="0">
                <a:pos x="61" y="31"/>
              </a:cxn>
              <a:cxn ang="0">
                <a:pos x="60" y="37"/>
              </a:cxn>
              <a:cxn ang="0">
                <a:pos x="58" y="42"/>
              </a:cxn>
              <a:cxn ang="0">
                <a:pos x="56" y="48"/>
              </a:cxn>
              <a:cxn ang="0">
                <a:pos x="52" y="54"/>
              </a:cxn>
              <a:cxn ang="0">
                <a:pos x="48" y="58"/>
              </a:cxn>
              <a:cxn ang="0">
                <a:pos x="42" y="60"/>
              </a:cxn>
              <a:cxn ang="0">
                <a:pos x="37" y="61"/>
              </a:cxn>
              <a:cxn ang="0">
                <a:pos x="31" y="61"/>
              </a:cxn>
              <a:cxn ang="0">
                <a:pos x="19" y="60"/>
              </a:cxn>
              <a:cxn ang="0">
                <a:pos x="12" y="56"/>
              </a:cxn>
              <a:cxn ang="0">
                <a:pos x="4" y="48"/>
              </a:cxn>
              <a:cxn ang="0">
                <a:pos x="0" y="40"/>
              </a:cxn>
              <a:cxn ang="0">
                <a:pos x="0" y="44"/>
              </a:cxn>
              <a:cxn ang="0">
                <a:pos x="2" y="48"/>
              </a:cxn>
              <a:cxn ang="0">
                <a:pos x="8" y="56"/>
              </a:cxn>
              <a:cxn ang="0">
                <a:pos x="14" y="60"/>
              </a:cxn>
              <a:cxn ang="0">
                <a:pos x="21" y="63"/>
              </a:cxn>
              <a:cxn ang="0">
                <a:pos x="31" y="63"/>
              </a:cxn>
              <a:cxn ang="0">
                <a:pos x="37" y="63"/>
              </a:cxn>
              <a:cxn ang="0">
                <a:pos x="42" y="61"/>
              </a:cxn>
              <a:cxn ang="0">
                <a:pos x="48" y="60"/>
              </a:cxn>
              <a:cxn ang="0">
                <a:pos x="54" y="54"/>
              </a:cxn>
              <a:cxn ang="0">
                <a:pos x="58" y="50"/>
              </a:cxn>
              <a:cxn ang="0">
                <a:pos x="60" y="44"/>
              </a:cxn>
              <a:cxn ang="0">
                <a:pos x="61" y="38"/>
              </a:cxn>
              <a:cxn ang="0">
                <a:pos x="63" y="31"/>
              </a:cxn>
            </a:cxnLst>
            <a:rect l="0" t="0" r="r" b="b"/>
            <a:pathLst>
              <a:path w="63" h="63">
                <a:moveTo>
                  <a:pt x="63" y="31"/>
                </a:moveTo>
                <a:lnTo>
                  <a:pt x="61" y="21"/>
                </a:lnTo>
                <a:lnTo>
                  <a:pt x="58" y="14"/>
                </a:lnTo>
                <a:lnTo>
                  <a:pt x="52" y="6"/>
                </a:lnTo>
                <a:lnTo>
                  <a:pt x="44" y="2"/>
                </a:lnTo>
                <a:lnTo>
                  <a:pt x="40" y="0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46" y="4"/>
                </a:lnTo>
                <a:lnTo>
                  <a:pt x="54" y="12"/>
                </a:lnTo>
                <a:lnTo>
                  <a:pt x="60" y="21"/>
                </a:lnTo>
                <a:lnTo>
                  <a:pt x="61" y="31"/>
                </a:lnTo>
                <a:lnTo>
                  <a:pt x="60" y="37"/>
                </a:lnTo>
                <a:lnTo>
                  <a:pt x="58" y="42"/>
                </a:lnTo>
                <a:lnTo>
                  <a:pt x="56" y="48"/>
                </a:lnTo>
                <a:lnTo>
                  <a:pt x="52" y="54"/>
                </a:lnTo>
                <a:lnTo>
                  <a:pt x="48" y="58"/>
                </a:lnTo>
                <a:lnTo>
                  <a:pt x="42" y="60"/>
                </a:lnTo>
                <a:lnTo>
                  <a:pt x="37" y="61"/>
                </a:lnTo>
                <a:lnTo>
                  <a:pt x="31" y="61"/>
                </a:lnTo>
                <a:lnTo>
                  <a:pt x="19" y="60"/>
                </a:lnTo>
                <a:lnTo>
                  <a:pt x="12" y="56"/>
                </a:lnTo>
                <a:lnTo>
                  <a:pt x="4" y="48"/>
                </a:lnTo>
                <a:lnTo>
                  <a:pt x="0" y="40"/>
                </a:lnTo>
                <a:lnTo>
                  <a:pt x="0" y="44"/>
                </a:lnTo>
                <a:lnTo>
                  <a:pt x="2" y="48"/>
                </a:lnTo>
                <a:lnTo>
                  <a:pt x="8" y="56"/>
                </a:lnTo>
                <a:lnTo>
                  <a:pt x="14" y="60"/>
                </a:lnTo>
                <a:lnTo>
                  <a:pt x="21" y="63"/>
                </a:lnTo>
                <a:lnTo>
                  <a:pt x="31" y="63"/>
                </a:lnTo>
                <a:lnTo>
                  <a:pt x="37" y="63"/>
                </a:lnTo>
                <a:lnTo>
                  <a:pt x="42" y="61"/>
                </a:lnTo>
                <a:lnTo>
                  <a:pt x="48" y="60"/>
                </a:lnTo>
                <a:lnTo>
                  <a:pt x="54" y="54"/>
                </a:lnTo>
                <a:lnTo>
                  <a:pt x="58" y="50"/>
                </a:lnTo>
                <a:lnTo>
                  <a:pt x="60" y="44"/>
                </a:lnTo>
                <a:lnTo>
                  <a:pt x="61" y="38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A3A8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1" name="Freeform 845"/>
          <p:cNvSpPr>
            <a:spLocks/>
          </p:cNvSpPr>
          <p:nvPr/>
        </p:nvSpPr>
        <p:spPr bwMode="auto">
          <a:xfrm>
            <a:off x="6048375" y="2501900"/>
            <a:ext cx="96838" cy="100013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21"/>
              </a:cxn>
              <a:cxn ang="0">
                <a:pos x="56" y="12"/>
              </a:cxn>
              <a:cxn ang="0">
                <a:pos x="48" y="6"/>
              </a:cxn>
              <a:cxn ang="0">
                <a:pos x="40" y="0"/>
              </a:cxn>
              <a:cxn ang="0">
                <a:pos x="38" y="0"/>
              </a:cxn>
              <a:cxn ang="0">
                <a:pos x="38" y="0"/>
              </a:cxn>
              <a:cxn ang="0">
                <a:pos x="35" y="0"/>
              </a:cxn>
              <a:cxn ang="0">
                <a:pos x="31" y="2"/>
              </a:cxn>
              <a:cxn ang="0">
                <a:pos x="37" y="2"/>
              </a:cxn>
              <a:cxn ang="0">
                <a:pos x="42" y="4"/>
              </a:cxn>
              <a:cxn ang="0">
                <a:pos x="46" y="6"/>
              </a:cxn>
              <a:cxn ang="0">
                <a:pos x="52" y="10"/>
              </a:cxn>
              <a:cxn ang="0">
                <a:pos x="54" y="15"/>
              </a:cxn>
              <a:cxn ang="0">
                <a:pos x="58" y="19"/>
              </a:cxn>
              <a:cxn ang="0">
                <a:pos x="60" y="25"/>
              </a:cxn>
              <a:cxn ang="0">
                <a:pos x="60" y="31"/>
              </a:cxn>
              <a:cxn ang="0">
                <a:pos x="60" y="37"/>
              </a:cxn>
              <a:cxn ang="0">
                <a:pos x="58" y="42"/>
              </a:cxn>
              <a:cxn ang="0">
                <a:pos x="54" y="48"/>
              </a:cxn>
              <a:cxn ang="0">
                <a:pos x="52" y="52"/>
              </a:cxn>
              <a:cxn ang="0">
                <a:pos x="46" y="56"/>
              </a:cxn>
              <a:cxn ang="0">
                <a:pos x="42" y="58"/>
              </a:cxn>
              <a:cxn ang="0">
                <a:pos x="37" y="60"/>
              </a:cxn>
              <a:cxn ang="0">
                <a:pos x="31" y="61"/>
              </a:cxn>
              <a:cxn ang="0">
                <a:pos x="25" y="60"/>
              </a:cxn>
              <a:cxn ang="0">
                <a:pos x="19" y="60"/>
              </a:cxn>
              <a:cxn ang="0">
                <a:pos x="14" y="56"/>
              </a:cxn>
              <a:cxn ang="0">
                <a:pos x="10" y="54"/>
              </a:cxn>
              <a:cxn ang="0">
                <a:pos x="6" y="50"/>
              </a:cxn>
              <a:cxn ang="0">
                <a:pos x="4" y="44"/>
              </a:cxn>
              <a:cxn ang="0">
                <a:pos x="2" y="40"/>
              </a:cxn>
              <a:cxn ang="0">
                <a:pos x="0" y="35"/>
              </a:cxn>
              <a:cxn ang="0">
                <a:pos x="0" y="37"/>
              </a:cxn>
              <a:cxn ang="0">
                <a:pos x="0" y="38"/>
              </a:cxn>
              <a:cxn ang="0">
                <a:pos x="0" y="40"/>
              </a:cxn>
              <a:cxn ang="0">
                <a:pos x="0" y="44"/>
              </a:cxn>
              <a:cxn ang="0">
                <a:pos x="6" y="52"/>
              </a:cxn>
              <a:cxn ang="0">
                <a:pos x="12" y="58"/>
              </a:cxn>
              <a:cxn ang="0">
                <a:pos x="21" y="61"/>
              </a:cxn>
              <a:cxn ang="0">
                <a:pos x="31" y="63"/>
              </a:cxn>
              <a:cxn ang="0">
                <a:pos x="37" y="63"/>
              </a:cxn>
              <a:cxn ang="0">
                <a:pos x="42" y="61"/>
              </a:cxn>
              <a:cxn ang="0">
                <a:pos x="48" y="58"/>
              </a:cxn>
              <a:cxn ang="0">
                <a:pos x="52" y="54"/>
              </a:cxn>
              <a:cxn ang="0">
                <a:pos x="56" y="50"/>
              </a:cxn>
              <a:cxn ang="0">
                <a:pos x="60" y="44"/>
              </a:cxn>
              <a:cxn ang="0">
                <a:pos x="61" y="38"/>
              </a:cxn>
              <a:cxn ang="0">
                <a:pos x="61" y="31"/>
              </a:cxn>
            </a:cxnLst>
            <a:rect l="0" t="0" r="r" b="b"/>
            <a:pathLst>
              <a:path w="61" h="63">
                <a:moveTo>
                  <a:pt x="61" y="31"/>
                </a:moveTo>
                <a:lnTo>
                  <a:pt x="60" y="21"/>
                </a:lnTo>
                <a:lnTo>
                  <a:pt x="56" y="12"/>
                </a:lnTo>
                <a:lnTo>
                  <a:pt x="48" y="6"/>
                </a:lnTo>
                <a:lnTo>
                  <a:pt x="40" y="0"/>
                </a:lnTo>
                <a:lnTo>
                  <a:pt x="38" y="0"/>
                </a:lnTo>
                <a:lnTo>
                  <a:pt x="38" y="0"/>
                </a:lnTo>
                <a:lnTo>
                  <a:pt x="35" y="0"/>
                </a:lnTo>
                <a:lnTo>
                  <a:pt x="31" y="2"/>
                </a:lnTo>
                <a:lnTo>
                  <a:pt x="37" y="2"/>
                </a:lnTo>
                <a:lnTo>
                  <a:pt x="42" y="4"/>
                </a:lnTo>
                <a:lnTo>
                  <a:pt x="46" y="6"/>
                </a:lnTo>
                <a:lnTo>
                  <a:pt x="52" y="10"/>
                </a:lnTo>
                <a:lnTo>
                  <a:pt x="54" y="15"/>
                </a:lnTo>
                <a:lnTo>
                  <a:pt x="58" y="19"/>
                </a:lnTo>
                <a:lnTo>
                  <a:pt x="60" y="25"/>
                </a:lnTo>
                <a:lnTo>
                  <a:pt x="60" y="31"/>
                </a:lnTo>
                <a:lnTo>
                  <a:pt x="60" y="37"/>
                </a:lnTo>
                <a:lnTo>
                  <a:pt x="58" y="42"/>
                </a:lnTo>
                <a:lnTo>
                  <a:pt x="54" y="48"/>
                </a:lnTo>
                <a:lnTo>
                  <a:pt x="52" y="52"/>
                </a:lnTo>
                <a:lnTo>
                  <a:pt x="46" y="56"/>
                </a:lnTo>
                <a:lnTo>
                  <a:pt x="42" y="58"/>
                </a:lnTo>
                <a:lnTo>
                  <a:pt x="37" y="60"/>
                </a:lnTo>
                <a:lnTo>
                  <a:pt x="31" y="61"/>
                </a:lnTo>
                <a:lnTo>
                  <a:pt x="25" y="60"/>
                </a:lnTo>
                <a:lnTo>
                  <a:pt x="19" y="60"/>
                </a:lnTo>
                <a:lnTo>
                  <a:pt x="14" y="56"/>
                </a:lnTo>
                <a:lnTo>
                  <a:pt x="10" y="54"/>
                </a:lnTo>
                <a:lnTo>
                  <a:pt x="6" y="50"/>
                </a:lnTo>
                <a:lnTo>
                  <a:pt x="4" y="44"/>
                </a:lnTo>
                <a:lnTo>
                  <a:pt x="2" y="40"/>
                </a:lnTo>
                <a:lnTo>
                  <a:pt x="0" y="35"/>
                </a:lnTo>
                <a:lnTo>
                  <a:pt x="0" y="37"/>
                </a:lnTo>
                <a:lnTo>
                  <a:pt x="0" y="38"/>
                </a:lnTo>
                <a:lnTo>
                  <a:pt x="0" y="40"/>
                </a:lnTo>
                <a:lnTo>
                  <a:pt x="0" y="44"/>
                </a:lnTo>
                <a:lnTo>
                  <a:pt x="6" y="52"/>
                </a:lnTo>
                <a:lnTo>
                  <a:pt x="12" y="58"/>
                </a:lnTo>
                <a:lnTo>
                  <a:pt x="21" y="61"/>
                </a:lnTo>
                <a:lnTo>
                  <a:pt x="31" y="63"/>
                </a:lnTo>
                <a:lnTo>
                  <a:pt x="37" y="63"/>
                </a:lnTo>
                <a:lnTo>
                  <a:pt x="42" y="61"/>
                </a:lnTo>
                <a:lnTo>
                  <a:pt x="48" y="58"/>
                </a:lnTo>
                <a:lnTo>
                  <a:pt x="52" y="54"/>
                </a:lnTo>
                <a:lnTo>
                  <a:pt x="56" y="50"/>
                </a:lnTo>
                <a:lnTo>
                  <a:pt x="60" y="44"/>
                </a:lnTo>
                <a:lnTo>
                  <a:pt x="61" y="38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E3F8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2" name="Freeform 846"/>
          <p:cNvSpPr>
            <a:spLocks/>
          </p:cNvSpPr>
          <p:nvPr/>
        </p:nvSpPr>
        <p:spPr bwMode="auto">
          <a:xfrm>
            <a:off x="6048375" y="2501900"/>
            <a:ext cx="96838" cy="96838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21"/>
              </a:cxn>
              <a:cxn ang="0">
                <a:pos x="54" y="12"/>
              </a:cxn>
              <a:cxn ang="0">
                <a:pos x="46" y="4"/>
              </a:cxn>
              <a:cxn ang="0">
                <a:pos x="35" y="0"/>
              </a:cxn>
              <a:cxn ang="0">
                <a:pos x="29" y="2"/>
              </a:cxn>
              <a:cxn ang="0">
                <a:pos x="25" y="4"/>
              </a:cxn>
              <a:cxn ang="0">
                <a:pos x="27" y="2"/>
              </a:cxn>
              <a:cxn ang="0">
                <a:pos x="31" y="2"/>
              </a:cxn>
              <a:cxn ang="0">
                <a:pos x="37" y="4"/>
              </a:cxn>
              <a:cxn ang="0">
                <a:pos x="40" y="4"/>
              </a:cxn>
              <a:cxn ang="0">
                <a:pos x="46" y="8"/>
              </a:cxn>
              <a:cxn ang="0">
                <a:pos x="50" y="12"/>
              </a:cxn>
              <a:cxn ang="0">
                <a:pos x="54" y="15"/>
              </a:cxn>
              <a:cxn ang="0">
                <a:pos x="56" y="19"/>
              </a:cxn>
              <a:cxn ang="0">
                <a:pos x="58" y="25"/>
              </a:cxn>
              <a:cxn ang="0">
                <a:pos x="58" y="31"/>
              </a:cxn>
              <a:cxn ang="0">
                <a:pos x="58" y="37"/>
              </a:cxn>
              <a:cxn ang="0">
                <a:pos x="56" y="42"/>
              </a:cxn>
              <a:cxn ang="0">
                <a:pos x="54" y="48"/>
              </a:cxn>
              <a:cxn ang="0">
                <a:pos x="50" y="52"/>
              </a:cxn>
              <a:cxn ang="0">
                <a:pos x="46" y="56"/>
              </a:cxn>
              <a:cxn ang="0">
                <a:pos x="40" y="58"/>
              </a:cxn>
              <a:cxn ang="0">
                <a:pos x="37" y="60"/>
              </a:cxn>
              <a:cxn ang="0">
                <a:pos x="31" y="60"/>
              </a:cxn>
              <a:cxn ang="0">
                <a:pos x="25" y="60"/>
              </a:cxn>
              <a:cxn ang="0">
                <a:pos x="19" y="58"/>
              </a:cxn>
              <a:cxn ang="0">
                <a:pos x="14" y="56"/>
              </a:cxn>
              <a:cxn ang="0">
                <a:pos x="10" y="52"/>
              </a:cxn>
              <a:cxn ang="0">
                <a:pos x="6" y="48"/>
              </a:cxn>
              <a:cxn ang="0">
                <a:pos x="4" y="42"/>
              </a:cxn>
              <a:cxn ang="0">
                <a:pos x="2" y="37"/>
              </a:cxn>
              <a:cxn ang="0">
                <a:pos x="2" y="31"/>
              </a:cxn>
              <a:cxn ang="0">
                <a:pos x="2" y="31"/>
              </a:cxn>
              <a:cxn ang="0">
                <a:pos x="2" y="29"/>
              </a:cxn>
              <a:cxn ang="0">
                <a:pos x="0" y="33"/>
              </a:cxn>
              <a:cxn ang="0">
                <a:pos x="0" y="38"/>
              </a:cxn>
              <a:cxn ang="0">
                <a:pos x="0" y="38"/>
              </a:cxn>
              <a:cxn ang="0">
                <a:pos x="0" y="40"/>
              </a:cxn>
              <a:cxn ang="0">
                <a:pos x="4" y="48"/>
              </a:cxn>
              <a:cxn ang="0">
                <a:pos x="12" y="56"/>
              </a:cxn>
              <a:cxn ang="0">
                <a:pos x="19" y="60"/>
              </a:cxn>
              <a:cxn ang="0">
                <a:pos x="31" y="61"/>
              </a:cxn>
              <a:cxn ang="0">
                <a:pos x="37" y="61"/>
              </a:cxn>
              <a:cxn ang="0">
                <a:pos x="42" y="60"/>
              </a:cxn>
              <a:cxn ang="0">
                <a:pos x="48" y="58"/>
              </a:cxn>
              <a:cxn ang="0">
                <a:pos x="52" y="54"/>
              </a:cxn>
              <a:cxn ang="0">
                <a:pos x="56" y="48"/>
              </a:cxn>
              <a:cxn ang="0">
                <a:pos x="58" y="42"/>
              </a:cxn>
              <a:cxn ang="0">
                <a:pos x="60" y="37"/>
              </a:cxn>
              <a:cxn ang="0">
                <a:pos x="61" y="31"/>
              </a:cxn>
            </a:cxnLst>
            <a:rect l="0" t="0" r="r" b="b"/>
            <a:pathLst>
              <a:path w="61" h="61">
                <a:moveTo>
                  <a:pt x="61" y="31"/>
                </a:moveTo>
                <a:lnTo>
                  <a:pt x="60" y="21"/>
                </a:lnTo>
                <a:lnTo>
                  <a:pt x="54" y="12"/>
                </a:lnTo>
                <a:lnTo>
                  <a:pt x="46" y="4"/>
                </a:lnTo>
                <a:lnTo>
                  <a:pt x="35" y="0"/>
                </a:lnTo>
                <a:lnTo>
                  <a:pt x="29" y="2"/>
                </a:lnTo>
                <a:lnTo>
                  <a:pt x="25" y="4"/>
                </a:lnTo>
                <a:lnTo>
                  <a:pt x="27" y="2"/>
                </a:lnTo>
                <a:lnTo>
                  <a:pt x="31" y="2"/>
                </a:lnTo>
                <a:lnTo>
                  <a:pt x="37" y="4"/>
                </a:lnTo>
                <a:lnTo>
                  <a:pt x="40" y="4"/>
                </a:lnTo>
                <a:lnTo>
                  <a:pt x="46" y="8"/>
                </a:lnTo>
                <a:lnTo>
                  <a:pt x="50" y="12"/>
                </a:lnTo>
                <a:lnTo>
                  <a:pt x="54" y="15"/>
                </a:lnTo>
                <a:lnTo>
                  <a:pt x="56" y="19"/>
                </a:lnTo>
                <a:lnTo>
                  <a:pt x="58" y="25"/>
                </a:lnTo>
                <a:lnTo>
                  <a:pt x="58" y="31"/>
                </a:lnTo>
                <a:lnTo>
                  <a:pt x="58" y="37"/>
                </a:lnTo>
                <a:lnTo>
                  <a:pt x="56" y="42"/>
                </a:lnTo>
                <a:lnTo>
                  <a:pt x="54" y="48"/>
                </a:lnTo>
                <a:lnTo>
                  <a:pt x="50" y="52"/>
                </a:lnTo>
                <a:lnTo>
                  <a:pt x="46" y="56"/>
                </a:lnTo>
                <a:lnTo>
                  <a:pt x="40" y="58"/>
                </a:lnTo>
                <a:lnTo>
                  <a:pt x="37" y="60"/>
                </a:lnTo>
                <a:lnTo>
                  <a:pt x="31" y="60"/>
                </a:lnTo>
                <a:lnTo>
                  <a:pt x="25" y="60"/>
                </a:lnTo>
                <a:lnTo>
                  <a:pt x="19" y="58"/>
                </a:lnTo>
                <a:lnTo>
                  <a:pt x="14" y="56"/>
                </a:lnTo>
                <a:lnTo>
                  <a:pt x="10" y="52"/>
                </a:lnTo>
                <a:lnTo>
                  <a:pt x="6" y="48"/>
                </a:lnTo>
                <a:lnTo>
                  <a:pt x="4" y="42"/>
                </a:lnTo>
                <a:lnTo>
                  <a:pt x="2" y="37"/>
                </a:lnTo>
                <a:lnTo>
                  <a:pt x="2" y="31"/>
                </a:lnTo>
                <a:lnTo>
                  <a:pt x="2" y="31"/>
                </a:lnTo>
                <a:lnTo>
                  <a:pt x="2" y="29"/>
                </a:lnTo>
                <a:lnTo>
                  <a:pt x="0" y="33"/>
                </a:lnTo>
                <a:lnTo>
                  <a:pt x="0" y="38"/>
                </a:lnTo>
                <a:lnTo>
                  <a:pt x="0" y="38"/>
                </a:lnTo>
                <a:lnTo>
                  <a:pt x="0" y="40"/>
                </a:lnTo>
                <a:lnTo>
                  <a:pt x="4" y="48"/>
                </a:lnTo>
                <a:lnTo>
                  <a:pt x="12" y="56"/>
                </a:lnTo>
                <a:lnTo>
                  <a:pt x="19" y="60"/>
                </a:lnTo>
                <a:lnTo>
                  <a:pt x="31" y="61"/>
                </a:lnTo>
                <a:lnTo>
                  <a:pt x="37" y="61"/>
                </a:lnTo>
                <a:lnTo>
                  <a:pt x="42" y="60"/>
                </a:lnTo>
                <a:lnTo>
                  <a:pt x="48" y="58"/>
                </a:lnTo>
                <a:lnTo>
                  <a:pt x="52" y="54"/>
                </a:lnTo>
                <a:lnTo>
                  <a:pt x="56" y="48"/>
                </a:lnTo>
                <a:lnTo>
                  <a:pt x="58" y="42"/>
                </a:lnTo>
                <a:lnTo>
                  <a:pt x="60" y="37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3448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3" name="Freeform 847"/>
          <p:cNvSpPr>
            <a:spLocks/>
          </p:cNvSpPr>
          <p:nvPr/>
        </p:nvSpPr>
        <p:spPr bwMode="auto">
          <a:xfrm>
            <a:off x="6048375" y="2505075"/>
            <a:ext cx="95250" cy="93663"/>
          </a:xfrm>
          <a:custGeom>
            <a:avLst/>
            <a:gdLst/>
            <a:ahLst/>
            <a:cxnLst>
              <a:cxn ang="0">
                <a:pos x="60" y="29"/>
              </a:cxn>
              <a:cxn ang="0">
                <a:pos x="60" y="23"/>
              </a:cxn>
              <a:cxn ang="0">
                <a:pos x="58" y="17"/>
              </a:cxn>
              <a:cxn ang="0">
                <a:pos x="54" y="13"/>
              </a:cxn>
              <a:cxn ang="0">
                <a:pos x="52" y="8"/>
              </a:cxn>
              <a:cxn ang="0">
                <a:pos x="46" y="4"/>
              </a:cxn>
              <a:cxn ang="0">
                <a:pos x="42" y="2"/>
              </a:cxn>
              <a:cxn ang="0">
                <a:pos x="37" y="0"/>
              </a:cxn>
              <a:cxn ang="0">
                <a:pos x="31" y="0"/>
              </a:cxn>
              <a:cxn ang="0">
                <a:pos x="23" y="2"/>
              </a:cxn>
              <a:cxn ang="0">
                <a:pos x="17" y="6"/>
              </a:cxn>
              <a:cxn ang="0">
                <a:pos x="23" y="2"/>
              </a:cxn>
              <a:cxn ang="0">
                <a:pos x="31" y="2"/>
              </a:cxn>
              <a:cxn ang="0">
                <a:pos x="35" y="2"/>
              </a:cxn>
              <a:cxn ang="0">
                <a:pos x="40" y="4"/>
              </a:cxn>
              <a:cxn ang="0">
                <a:pos x="46" y="6"/>
              </a:cxn>
              <a:cxn ang="0">
                <a:pos x="50" y="10"/>
              </a:cxn>
              <a:cxn ang="0">
                <a:pos x="52" y="13"/>
              </a:cxn>
              <a:cxn ang="0">
                <a:pos x="56" y="19"/>
              </a:cxn>
              <a:cxn ang="0">
                <a:pos x="58" y="23"/>
              </a:cxn>
              <a:cxn ang="0">
                <a:pos x="58" y="29"/>
              </a:cxn>
              <a:cxn ang="0">
                <a:pos x="58" y="35"/>
              </a:cxn>
              <a:cxn ang="0">
                <a:pos x="56" y="40"/>
              </a:cxn>
              <a:cxn ang="0">
                <a:pos x="52" y="44"/>
              </a:cxn>
              <a:cxn ang="0">
                <a:pos x="50" y="48"/>
              </a:cxn>
              <a:cxn ang="0">
                <a:pos x="46" y="52"/>
              </a:cxn>
              <a:cxn ang="0">
                <a:pos x="40" y="54"/>
              </a:cxn>
              <a:cxn ang="0">
                <a:pos x="35" y="56"/>
              </a:cxn>
              <a:cxn ang="0">
                <a:pos x="31" y="58"/>
              </a:cxn>
              <a:cxn ang="0">
                <a:pos x="25" y="56"/>
              </a:cxn>
              <a:cxn ang="0">
                <a:pos x="19" y="54"/>
              </a:cxn>
              <a:cxn ang="0">
                <a:pos x="15" y="52"/>
              </a:cxn>
              <a:cxn ang="0">
                <a:pos x="10" y="48"/>
              </a:cxn>
              <a:cxn ang="0">
                <a:pos x="8" y="44"/>
              </a:cxn>
              <a:cxn ang="0">
                <a:pos x="4" y="40"/>
              </a:cxn>
              <a:cxn ang="0">
                <a:pos x="4" y="35"/>
              </a:cxn>
              <a:cxn ang="0">
                <a:pos x="2" y="29"/>
              </a:cxn>
              <a:cxn ang="0">
                <a:pos x="4" y="23"/>
              </a:cxn>
              <a:cxn ang="0">
                <a:pos x="4" y="19"/>
              </a:cxn>
              <a:cxn ang="0">
                <a:pos x="2" y="25"/>
              </a:cxn>
              <a:cxn ang="0">
                <a:pos x="0" y="33"/>
              </a:cxn>
              <a:cxn ang="0">
                <a:pos x="2" y="38"/>
              </a:cxn>
              <a:cxn ang="0">
                <a:pos x="4" y="42"/>
              </a:cxn>
              <a:cxn ang="0">
                <a:pos x="6" y="48"/>
              </a:cxn>
              <a:cxn ang="0">
                <a:pos x="10" y="52"/>
              </a:cxn>
              <a:cxn ang="0">
                <a:pos x="14" y="54"/>
              </a:cxn>
              <a:cxn ang="0">
                <a:pos x="19" y="58"/>
              </a:cxn>
              <a:cxn ang="0">
                <a:pos x="25" y="58"/>
              </a:cxn>
              <a:cxn ang="0">
                <a:pos x="31" y="59"/>
              </a:cxn>
              <a:cxn ang="0">
                <a:pos x="37" y="58"/>
              </a:cxn>
              <a:cxn ang="0">
                <a:pos x="42" y="56"/>
              </a:cxn>
              <a:cxn ang="0">
                <a:pos x="46" y="54"/>
              </a:cxn>
              <a:cxn ang="0">
                <a:pos x="52" y="50"/>
              </a:cxn>
              <a:cxn ang="0">
                <a:pos x="54" y="46"/>
              </a:cxn>
              <a:cxn ang="0">
                <a:pos x="58" y="40"/>
              </a:cxn>
              <a:cxn ang="0">
                <a:pos x="60" y="35"/>
              </a:cxn>
              <a:cxn ang="0">
                <a:pos x="60" y="29"/>
              </a:cxn>
            </a:cxnLst>
            <a:rect l="0" t="0" r="r" b="b"/>
            <a:pathLst>
              <a:path w="60" h="59">
                <a:moveTo>
                  <a:pt x="60" y="29"/>
                </a:moveTo>
                <a:lnTo>
                  <a:pt x="60" y="23"/>
                </a:lnTo>
                <a:lnTo>
                  <a:pt x="58" y="17"/>
                </a:lnTo>
                <a:lnTo>
                  <a:pt x="54" y="13"/>
                </a:lnTo>
                <a:lnTo>
                  <a:pt x="52" y="8"/>
                </a:lnTo>
                <a:lnTo>
                  <a:pt x="46" y="4"/>
                </a:lnTo>
                <a:lnTo>
                  <a:pt x="42" y="2"/>
                </a:lnTo>
                <a:lnTo>
                  <a:pt x="37" y="0"/>
                </a:lnTo>
                <a:lnTo>
                  <a:pt x="31" y="0"/>
                </a:lnTo>
                <a:lnTo>
                  <a:pt x="23" y="2"/>
                </a:lnTo>
                <a:lnTo>
                  <a:pt x="17" y="6"/>
                </a:lnTo>
                <a:lnTo>
                  <a:pt x="23" y="2"/>
                </a:lnTo>
                <a:lnTo>
                  <a:pt x="31" y="2"/>
                </a:lnTo>
                <a:lnTo>
                  <a:pt x="35" y="2"/>
                </a:lnTo>
                <a:lnTo>
                  <a:pt x="40" y="4"/>
                </a:lnTo>
                <a:lnTo>
                  <a:pt x="46" y="6"/>
                </a:lnTo>
                <a:lnTo>
                  <a:pt x="50" y="10"/>
                </a:lnTo>
                <a:lnTo>
                  <a:pt x="52" y="13"/>
                </a:lnTo>
                <a:lnTo>
                  <a:pt x="56" y="19"/>
                </a:lnTo>
                <a:lnTo>
                  <a:pt x="58" y="23"/>
                </a:lnTo>
                <a:lnTo>
                  <a:pt x="58" y="29"/>
                </a:lnTo>
                <a:lnTo>
                  <a:pt x="58" y="35"/>
                </a:lnTo>
                <a:lnTo>
                  <a:pt x="56" y="40"/>
                </a:lnTo>
                <a:lnTo>
                  <a:pt x="52" y="44"/>
                </a:lnTo>
                <a:lnTo>
                  <a:pt x="50" y="48"/>
                </a:lnTo>
                <a:lnTo>
                  <a:pt x="46" y="52"/>
                </a:lnTo>
                <a:lnTo>
                  <a:pt x="40" y="54"/>
                </a:lnTo>
                <a:lnTo>
                  <a:pt x="35" y="56"/>
                </a:lnTo>
                <a:lnTo>
                  <a:pt x="31" y="58"/>
                </a:lnTo>
                <a:lnTo>
                  <a:pt x="25" y="56"/>
                </a:lnTo>
                <a:lnTo>
                  <a:pt x="19" y="54"/>
                </a:lnTo>
                <a:lnTo>
                  <a:pt x="15" y="52"/>
                </a:lnTo>
                <a:lnTo>
                  <a:pt x="10" y="48"/>
                </a:lnTo>
                <a:lnTo>
                  <a:pt x="8" y="44"/>
                </a:lnTo>
                <a:lnTo>
                  <a:pt x="4" y="40"/>
                </a:lnTo>
                <a:lnTo>
                  <a:pt x="4" y="35"/>
                </a:lnTo>
                <a:lnTo>
                  <a:pt x="2" y="29"/>
                </a:lnTo>
                <a:lnTo>
                  <a:pt x="4" y="23"/>
                </a:lnTo>
                <a:lnTo>
                  <a:pt x="4" y="19"/>
                </a:lnTo>
                <a:lnTo>
                  <a:pt x="2" y="25"/>
                </a:lnTo>
                <a:lnTo>
                  <a:pt x="0" y="33"/>
                </a:lnTo>
                <a:lnTo>
                  <a:pt x="2" y="38"/>
                </a:lnTo>
                <a:lnTo>
                  <a:pt x="4" y="42"/>
                </a:lnTo>
                <a:lnTo>
                  <a:pt x="6" y="48"/>
                </a:lnTo>
                <a:lnTo>
                  <a:pt x="10" y="52"/>
                </a:lnTo>
                <a:lnTo>
                  <a:pt x="14" y="54"/>
                </a:lnTo>
                <a:lnTo>
                  <a:pt x="19" y="58"/>
                </a:lnTo>
                <a:lnTo>
                  <a:pt x="25" y="58"/>
                </a:lnTo>
                <a:lnTo>
                  <a:pt x="31" y="59"/>
                </a:lnTo>
                <a:lnTo>
                  <a:pt x="37" y="58"/>
                </a:lnTo>
                <a:lnTo>
                  <a:pt x="42" y="56"/>
                </a:lnTo>
                <a:lnTo>
                  <a:pt x="46" y="54"/>
                </a:lnTo>
                <a:lnTo>
                  <a:pt x="52" y="50"/>
                </a:lnTo>
                <a:lnTo>
                  <a:pt x="54" y="46"/>
                </a:lnTo>
                <a:lnTo>
                  <a:pt x="58" y="40"/>
                </a:lnTo>
                <a:lnTo>
                  <a:pt x="60" y="35"/>
                </a:lnTo>
                <a:lnTo>
                  <a:pt x="60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7498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4" name="Freeform 848"/>
          <p:cNvSpPr>
            <a:spLocks noEditPoints="1"/>
          </p:cNvSpPr>
          <p:nvPr/>
        </p:nvSpPr>
        <p:spPr bwMode="auto">
          <a:xfrm>
            <a:off x="6051550" y="2505075"/>
            <a:ext cx="88900" cy="92075"/>
          </a:xfrm>
          <a:custGeom>
            <a:avLst/>
            <a:gdLst/>
            <a:ahLst/>
            <a:cxnLst>
              <a:cxn ang="0">
                <a:pos x="56" y="23"/>
              </a:cxn>
              <a:cxn ang="0">
                <a:pos x="52" y="13"/>
              </a:cxn>
              <a:cxn ang="0">
                <a:pos x="44" y="6"/>
              </a:cxn>
              <a:cxn ang="0">
                <a:pos x="35" y="2"/>
              </a:cxn>
              <a:cxn ang="0">
                <a:pos x="25" y="0"/>
              </a:cxn>
              <a:cxn ang="0">
                <a:pos x="15" y="6"/>
              </a:cxn>
              <a:cxn ang="0">
                <a:pos x="2" y="19"/>
              </a:cxn>
              <a:cxn ang="0">
                <a:pos x="0" y="29"/>
              </a:cxn>
              <a:cxn ang="0">
                <a:pos x="0" y="35"/>
              </a:cxn>
              <a:cxn ang="0">
                <a:pos x="4" y="46"/>
              </a:cxn>
              <a:cxn ang="0">
                <a:pos x="12" y="54"/>
              </a:cxn>
              <a:cxn ang="0">
                <a:pos x="23" y="58"/>
              </a:cxn>
              <a:cxn ang="0">
                <a:pos x="35" y="58"/>
              </a:cxn>
              <a:cxn ang="0">
                <a:pos x="44" y="54"/>
              </a:cxn>
              <a:cxn ang="0">
                <a:pos x="52" y="46"/>
              </a:cxn>
              <a:cxn ang="0">
                <a:pos x="56" y="35"/>
              </a:cxn>
              <a:cxn ang="0">
                <a:pos x="54" y="29"/>
              </a:cxn>
              <a:cxn ang="0">
                <a:pos x="52" y="40"/>
              </a:cxn>
              <a:cxn ang="0">
                <a:pos x="46" y="48"/>
              </a:cxn>
              <a:cxn ang="0">
                <a:pos x="38" y="54"/>
              </a:cxn>
              <a:cxn ang="0">
                <a:pos x="29" y="56"/>
              </a:cxn>
              <a:cxn ang="0">
                <a:pos x="17" y="54"/>
              </a:cxn>
              <a:cxn ang="0">
                <a:pos x="10" y="48"/>
              </a:cxn>
              <a:cxn ang="0">
                <a:pos x="4" y="40"/>
              </a:cxn>
              <a:cxn ang="0">
                <a:pos x="2" y="29"/>
              </a:cxn>
              <a:cxn ang="0">
                <a:pos x="4" y="19"/>
              </a:cxn>
              <a:cxn ang="0">
                <a:pos x="10" y="12"/>
              </a:cxn>
              <a:cxn ang="0">
                <a:pos x="17" y="6"/>
              </a:cxn>
              <a:cxn ang="0">
                <a:pos x="29" y="4"/>
              </a:cxn>
              <a:cxn ang="0">
                <a:pos x="38" y="6"/>
              </a:cxn>
              <a:cxn ang="0">
                <a:pos x="46" y="12"/>
              </a:cxn>
              <a:cxn ang="0">
                <a:pos x="52" y="19"/>
              </a:cxn>
              <a:cxn ang="0">
                <a:pos x="54" y="29"/>
              </a:cxn>
            </a:cxnLst>
            <a:rect l="0" t="0" r="r" b="b"/>
            <a:pathLst>
              <a:path w="56" h="58">
                <a:moveTo>
                  <a:pt x="56" y="29"/>
                </a:moveTo>
                <a:lnTo>
                  <a:pt x="56" y="23"/>
                </a:lnTo>
                <a:lnTo>
                  <a:pt x="54" y="17"/>
                </a:lnTo>
                <a:lnTo>
                  <a:pt x="52" y="13"/>
                </a:lnTo>
                <a:lnTo>
                  <a:pt x="48" y="10"/>
                </a:lnTo>
                <a:lnTo>
                  <a:pt x="44" y="6"/>
                </a:lnTo>
                <a:lnTo>
                  <a:pt x="38" y="2"/>
                </a:lnTo>
                <a:lnTo>
                  <a:pt x="35" y="2"/>
                </a:lnTo>
                <a:lnTo>
                  <a:pt x="29" y="0"/>
                </a:lnTo>
                <a:lnTo>
                  <a:pt x="25" y="0"/>
                </a:lnTo>
                <a:lnTo>
                  <a:pt x="23" y="2"/>
                </a:lnTo>
                <a:lnTo>
                  <a:pt x="15" y="6"/>
                </a:lnTo>
                <a:lnTo>
                  <a:pt x="8" y="12"/>
                </a:lnTo>
                <a:lnTo>
                  <a:pt x="2" y="19"/>
                </a:lnTo>
                <a:lnTo>
                  <a:pt x="0" y="27"/>
                </a:lnTo>
                <a:lnTo>
                  <a:pt x="0" y="29"/>
                </a:lnTo>
                <a:lnTo>
                  <a:pt x="0" y="29"/>
                </a:lnTo>
                <a:lnTo>
                  <a:pt x="0" y="35"/>
                </a:lnTo>
                <a:lnTo>
                  <a:pt x="2" y="40"/>
                </a:lnTo>
                <a:lnTo>
                  <a:pt x="4" y="46"/>
                </a:lnTo>
                <a:lnTo>
                  <a:pt x="8" y="50"/>
                </a:lnTo>
                <a:lnTo>
                  <a:pt x="12" y="54"/>
                </a:lnTo>
                <a:lnTo>
                  <a:pt x="17" y="56"/>
                </a:lnTo>
                <a:lnTo>
                  <a:pt x="23" y="58"/>
                </a:lnTo>
                <a:lnTo>
                  <a:pt x="29" y="58"/>
                </a:lnTo>
                <a:lnTo>
                  <a:pt x="35" y="58"/>
                </a:lnTo>
                <a:lnTo>
                  <a:pt x="38" y="56"/>
                </a:lnTo>
                <a:lnTo>
                  <a:pt x="44" y="54"/>
                </a:lnTo>
                <a:lnTo>
                  <a:pt x="48" y="50"/>
                </a:lnTo>
                <a:lnTo>
                  <a:pt x="52" y="46"/>
                </a:lnTo>
                <a:lnTo>
                  <a:pt x="54" y="40"/>
                </a:lnTo>
                <a:lnTo>
                  <a:pt x="56" y="35"/>
                </a:lnTo>
                <a:lnTo>
                  <a:pt x="56" y="29"/>
                </a:lnTo>
                <a:close/>
                <a:moveTo>
                  <a:pt x="54" y="29"/>
                </a:moveTo>
                <a:lnTo>
                  <a:pt x="54" y="35"/>
                </a:lnTo>
                <a:lnTo>
                  <a:pt x="52" y="40"/>
                </a:lnTo>
                <a:lnTo>
                  <a:pt x="50" y="44"/>
                </a:lnTo>
                <a:lnTo>
                  <a:pt x="46" y="48"/>
                </a:lnTo>
                <a:lnTo>
                  <a:pt x="42" y="52"/>
                </a:lnTo>
                <a:lnTo>
                  <a:pt x="38" y="54"/>
                </a:lnTo>
                <a:lnTo>
                  <a:pt x="33" y="56"/>
                </a:lnTo>
                <a:lnTo>
                  <a:pt x="29" y="56"/>
                </a:lnTo>
                <a:lnTo>
                  <a:pt x="23" y="56"/>
                </a:lnTo>
                <a:lnTo>
                  <a:pt x="17" y="54"/>
                </a:lnTo>
                <a:lnTo>
                  <a:pt x="13" y="52"/>
                </a:lnTo>
                <a:lnTo>
                  <a:pt x="10" y="48"/>
                </a:lnTo>
                <a:lnTo>
                  <a:pt x="6" y="44"/>
                </a:lnTo>
                <a:lnTo>
                  <a:pt x="4" y="40"/>
                </a:lnTo>
                <a:lnTo>
                  <a:pt x="2" y="35"/>
                </a:lnTo>
                <a:lnTo>
                  <a:pt x="2" y="29"/>
                </a:lnTo>
                <a:lnTo>
                  <a:pt x="2" y="23"/>
                </a:lnTo>
                <a:lnTo>
                  <a:pt x="4" y="19"/>
                </a:lnTo>
                <a:lnTo>
                  <a:pt x="6" y="15"/>
                </a:lnTo>
                <a:lnTo>
                  <a:pt x="10" y="12"/>
                </a:lnTo>
                <a:lnTo>
                  <a:pt x="13" y="8"/>
                </a:lnTo>
                <a:lnTo>
                  <a:pt x="17" y="6"/>
                </a:lnTo>
                <a:lnTo>
                  <a:pt x="23" y="4"/>
                </a:lnTo>
                <a:lnTo>
                  <a:pt x="29" y="4"/>
                </a:lnTo>
                <a:lnTo>
                  <a:pt x="33" y="4"/>
                </a:lnTo>
                <a:lnTo>
                  <a:pt x="38" y="6"/>
                </a:lnTo>
                <a:lnTo>
                  <a:pt x="42" y="8"/>
                </a:lnTo>
                <a:lnTo>
                  <a:pt x="46" y="12"/>
                </a:lnTo>
                <a:lnTo>
                  <a:pt x="50" y="15"/>
                </a:lnTo>
                <a:lnTo>
                  <a:pt x="52" y="19"/>
                </a:lnTo>
                <a:lnTo>
                  <a:pt x="54" y="23"/>
                </a:lnTo>
                <a:lnTo>
                  <a:pt x="54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C4E9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5" name="Freeform 849"/>
          <p:cNvSpPr>
            <a:spLocks noEditPoints="1"/>
          </p:cNvSpPr>
          <p:nvPr/>
        </p:nvSpPr>
        <p:spPr bwMode="auto">
          <a:xfrm>
            <a:off x="6051550" y="2508250"/>
            <a:ext cx="88900" cy="88900"/>
          </a:xfrm>
          <a:custGeom>
            <a:avLst/>
            <a:gdLst/>
            <a:ahLst/>
            <a:cxnLst>
              <a:cxn ang="0">
                <a:pos x="56" y="27"/>
              </a:cxn>
              <a:cxn ang="0">
                <a:pos x="56" y="21"/>
              </a:cxn>
              <a:cxn ang="0">
                <a:pos x="54" y="17"/>
              </a:cxn>
              <a:cxn ang="0">
                <a:pos x="50" y="11"/>
              </a:cxn>
              <a:cxn ang="0">
                <a:pos x="48" y="8"/>
              </a:cxn>
              <a:cxn ang="0">
                <a:pos x="44" y="4"/>
              </a:cxn>
              <a:cxn ang="0">
                <a:pos x="38" y="2"/>
              </a:cxn>
              <a:cxn ang="0">
                <a:pos x="33" y="0"/>
              </a:cxn>
              <a:cxn ang="0">
                <a:pos x="29" y="0"/>
              </a:cxn>
              <a:cxn ang="0">
                <a:pos x="21" y="0"/>
              </a:cxn>
              <a:cxn ang="0">
                <a:pos x="15" y="4"/>
              </a:cxn>
              <a:cxn ang="0">
                <a:pos x="8" y="10"/>
              </a:cxn>
              <a:cxn ang="0">
                <a:pos x="2" y="17"/>
              </a:cxn>
              <a:cxn ang="0">
                <a:pos x="2" y="21"/>
              </a:cxn>
              <a:cxn ang="0">
                <a:pos x="0" y="27"/>
              </a:cxn>
              <a:cxn ang="0">
                <a:pos x="2" y="33"/>
              </a:cxn>
              <a:cxn ang="0">
                <a:pos x="2" y="38"/>
              </a:cxn>
              <a:cxn ang="0">
                <a:pos x="6" y="42"/>
              </a:cxn>
              <a:cxn ang="0">
                <a:pos x="8" y="46"/>
              </a:cxn>
              <a:cxn ang="0">
                <a:pos x="13" y="50"/>
              </a:cxn>
              <a:cxn ang="0">
                <a:pos x="17" y="52"/>
              </a:cxn>
              <a:cxn ang="0">
                <a:pos x="23" y="54"/>
              </a:cxn>
              <a:cxn ang="0">
                <a:pos x="29" y="56"/>
              </a:cxn>
              <a:cxn ang="0">
                <a:pos x="33" y="54"/>
              </a:cxn>
              <a:cxn ang="0">
                <a:pos x="38" y="52"/>
              </a:cxn>
              <a:cxn ang="0">
                <a:pos x="44" y="50"/>
              </a:cxn>
              <a:cxn ang="0">
                <a:pos x="48" y="46"/>
              </a:cxn>
              <a:cxn ang="0">
                <a:pos x="50" y="42"/>
              </a:cxn>
              <a:cxn ang="0">
                <a:pos x="54" y="38"/>
              </a:cxn>
              <a:cxn ang="0">
                <a:pos x="56" y="33"/>
              </a:cxn>
              <a:cxn ang="0">
                <a:pos x="56" y="27"/>
              </a:cxn>
              <a:cxn ang="0">
                <a:pos x="54" y="27"/>
              </a:cxn>
              <a:cxn ang="0">
                <a:pos x="52" y="33"/>
              </a:cxn>
              <a:cxn ang="0">
                <a:pos x="52" y="36"/>
              </a:cxn>
              <a:cxn ang="0">
                <a:pos x="48" y="42"/>
              </a:cxn>
              <a:cxn ang="0">
                <a:pos x="46" y="44"/>
              </a:cxn>
              <a:cxn ang="0">
                <a:pos x="42" y="48"/>
              </a:cxn>
              <a:cxn ang="0">
                <a:pos x="38" y="50"/>
              </a:cxn>
              <a:cxn ang="0">
                <a:pos x="33" y="52"/>
              </a:cxn>
              <a:cxn ang="0">
                <a:pos x="29" y="52"/>
              </a:cxn>
              <a:cxn ang="0">
                <a:pos x="23" y="52"/>
              </a:cxn>
              <a:cxn ang="0">
                <a:pos x="17" y="50"/>
              </a:cxn>
              <a:cxn ang="0">
                <a:pos x="13" y="48"/>
              </a:cxn>
              <a:cxn ang="0">
                <a:pos x="10" y="44"/>
              </a:cxn>
              <a:cxn ang="0">
                <a:pos x="8" y="42"/>
              </a:cxn>
              <a:cxn ang="0">
                <a:pos x="4" y="36"/>
              </a:cxn>
              <a:cxn ang="0">
                <a:pos x="4" y="33"/>
              </a:cxn>
              <a:cxn ang="0">
                <a:pos x="2" y="27"/>
              </a:cxn>
              <a:cxn ang="0">
                <a:pos x="4" y="23"/>
              </a:cxn>
              <a:cxn ang="0">
                <a:pos x="4" y="17"/>
              </a:cxn>
              <a:cxn ang="0">
                <a:pos x="8" y="13"/>
              </a:cxn>
              <a:cxn ang="0">
                <a:pos x="10" y="10"/>
              </a:cxn>
              <a:cxn ang="0">
                <a:pos x="13" y="6"/>
              </a:cxn>
              <a:cxn ang="0">
                <a:pos x="17" y="4"/>
              </a:cxn>
              <a:cxn ang="0">
                <a:pos x="23" y="2"/>
              </a:cxn>
              <a:cxn ang="0">
                <a:pos x="29" y="2"/>
              </a:cxn>
              <a:cxn ang="0">
                <a:pos x="38" y="4"/>
              </a:cxn>
              <a:cxn ang="0">
                <a:pos x="46" y="10"/>
              </a:cxn>
              <a:cxn ang="0">
                <a:pos x="52" y="17"/>
              </a:cxn>
              <a:cxn ang="0">
                <a:pos x="54" y="27"/>
              </a:cxn>
            </a:cxnLst>
            <a:rect l="0" t="0" r="r" b="b"/>
            <a:pathLst>
              <a:path w="56" h="56">
                <a:moveTo>
                  <a:pt x="56" y="27"/>
                </a:moveTo>
                <a:lnTo>
                  <a:pt x="56" y="21"/>
                </a:lnTo>
                <a:lnTo>
                  <a:pt x="54" y="17"/>
                </a:lnTo>
                <a:lnTo>
                  <a:pt x="50" y="11"/>
                </a:lnTo>
                <a:lnTo>
                  <a:pt x="48" y="8"/>
                </a:lnTo>
                <a:lnTo>
                  <a:pt x="44" y="4"/>
                </a:lnTo>
                <a:lnTo>
                  <a:pt x="38" y="2"/>
                </a:lnTo>
                <a:lnTo>
                  <a:pt x="33" y="0"/>
                </a:lnTo>
                <a:lnTo>
                  <a:pt x="29" y="0"/>
                </a:lnTo>
                <a:lnTo>
                  <a:pt x="21" y="0"/>
                </a:lnTo>
                <a:lnTo>
                  <a:pt x="15" y="4"/>
                </a:lnTo>
                <a:lnTo>
                  <a:pt x="8" y="10"/>
                </a:lnTo>
                <a:lnTo>
                  <a:pt x="2" y="17"/>
                </a:lnTo>
                <a:lnTo>
                  <a:pt x="2" y="21"/>
                </a:lnTo>
                <a:lnTo>
                  <a:pt x="0" y="27"/>
                </a:lnTo>
                <a:lnTo>
                  <a:pt x="2" y="33"/>
                </a:lnTo>
                <a:lnTo>
                  <a:pt x="2" y="38"/>
                </a:lnTo>
                <a:lnTo>
                  <a:pt x="6" y="42"/>
                </a:lnTo>
                <a:lnTo>
                  <a:pt x="8" y="46"/>
                </a:lnTo>
                <a:lnTo>
                  <a:pt x="13" y="50"/>
                </a:lnTo>
                <a:lnTo>
                  <a:pt x="17" y="52"/>
                </a:lnTo>
                <a:lnTo>
                  <a:pt x="23" y="54"/>
                </a:lnTo>
                <a:lnTo>
                  <a:pt x="29" y="56"/>
                </a:lnTo>
                <a:lnTo>
                  <a:pt x="33" y="54"/>
                </a:lnTo>
                <a:lnTo>
                  <a:pt x="38" y="52"/>
                </a:lnTo>
                <a:lnTo>
                  <a:pt x="44" y="50"/>
                </a:lnTo>
                <a:lnTo>
                  <a:pt x="48" y="46"/>
                </a:lnTo>
                <a:lnTo>
                  <a:pt x="50" y="42"/>
                </a:lnTo>
                <a:lnTo>
                  <a:pt x="54" y="38"/>
                </a:lnTo>
                <a:lnTo>
                  <a:pt x="56" y="33"/>
                </a:lnTo>
                <a:lnTo>
                  <a:pt x="56" y="27"/>
                </a:lnTo>
                <a:close/>
                <a:moveTo>
                  <a:pt x="54" y="27"/>
                </a:moveTo>
                <a:lnTo>
                  <a:pt x="52" y="33"/>
                </a:lnTo>
                <a:lnTo>
                  <a:pt x="52" y="36"/>
                </a:lnTo>
                <a:lnTo>
                  <a:pt x="48" y="42"/>
                </a:lnTo>
                <a:lnTo>
                  <a:pt x="46" y="44"/>
                </a:lnTo>
                <a:lnTo>
                  <a:pt x="42" y="48"/>
                </a:lnTo>
                <a:lnTo>
                  <a:pt x="38" y="50"/>
                </a:lnTo>
                <a:lnTo>
                  <a:pt x="33" y="52"/>
                </a:lnTo>
                <a:lnTo>
                  <a:pt x="29" y="52"/>
                </a:lnTo>
                <a:lnTo>
                  <a:pt x="23" y="52"/>
                </a:lnTo>
                <a:lnTo>
                  <a:pt x="17" y="50"/>
                </a:lnTo>
                <a:lnTo>
                  <a:pt x="13" y="48"/>
                </a:lnTo>
                <a:lnTo>
                  <a:pt x="10" y="44"/>
                </a:lnTo>
                <a:lnTo>
                  <a:pt x="8" y="42"/>
                </a:lnTo>
                <a:lnTo>
                  <a:pt x="4" y="36"/>
                </a:lnTo>
                <a:lnTo>
                  <a:pt x="4" y="33"/>
                </a:lnTo>
                <a:lnTo>
                  <a:pt x="2" y="27"/>
                </a:lnTo>
                <a:lnTo>
                  <a:pt x="4" y="23"/>
                </a:lnTo>
                <a:lnTo>
                  <a:pt x="4" y="17"/>
                </a:lnTo>
                <a:lnTo>
                  <a:pt x="8" y="13"/>
                </a:lnTo>
                <a:lnTo>
                  <a:pt x="10" y="10"/>
                </a:lnTo>
                <a:lnTo>
                  <a:pt x="13" y="6"/>
                </a:lnTo>
                <a:lnTo>
                  <a:pt x="17" y="4"/>
                </a:lnTo>
                <a:lnTo>
                  <a:pt x="23" y="2"/>
                </a:lnTo>
                <a:lnTo>
                  <a:pt x="29" y="2"/>
                </a:lnTo>
                <a:lnTo>
                  <a:pt x="38" y="4"/>
                </a:lnTo>
                <a:lnTo>
                  <a:pt x="46" y="10"/>
                </a:lnTo>
                <a:lnTo>
                  <a:pt x="52" y="17"/>
                </a:lnTo>
                <a:lnTo>
                  <a:pt x="54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1539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6" name="Freeform 850"/>
          <p:cNvSpPr>
            <a:spLocks noEditPoints="1"/>
          </p:cNvSpPr>
          <p:nvPr/>
        </p:nvSpPr>
        <p:spPr bwMode="auto">
          <a:xfrm>
            <a:off x="6054725" y="2511425"/>
            <a:ext cx="82550" cy="82550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2" y="19"/>
              </a:cxn>
              <a:cxn ang="0">
                <a:pos x="50" y="15"/>
              </a:cxn>
              <a:cxn ang="0">
                <a:pos x="48" y="11"/>
              </a:cxn>
              <a:cxn ang="0">
                <a:pos x="44" y="8"/>
              </a:cxn>
              <a:cxn ang="0">
                <a:pos x="40" y="4"/>
              </a:cxn>
              <a:cxn ang="0">
                <a:pos x="36" y="2"/>
              </a:cxn>
              <a:cxn ang="0">
                <a:pos x="31" y="0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4"/>
              </a:cxn>
              <a:cxn ang="0">
                <a:pos x="8" y="8"/>
              </a:cxn>
              <a:cxn ang="0">
                <a:pos x="4" y="11"/>
              </a:cxn>
              <a:cxn ang="0">
                <a:pos x="2" y="15"/>
              </a:cxn>
              <a:cxn ang="0">
                <a:pos x="0" y="19"/>
              </a:cxn>
              <a:cxn ang="0">
                <a:pos x="0" y="25"/>
              </a:cxn>
              <a:cxn ang="0">
                <a:pos x="0" y="31"/>
              </a:cxn>
              <a:cxn ang="0">
                <a:pos x="2" y="36"/>
              </a:cxn>
              <a:cxn ang="0">
                <a:pos x="4" y="40"/>
              </a:cxn>
              <a:cxn ang="0">
                <a:pos x="8" y="44"/>
              </a:cxn>
              <a:cxn ang="0">
                <a:pos x="11" y="48"/>
              </a:cxn>
              <a:cxn ang="0">
                <a:pos x="15" y="50"/>
              </a:cxn>
              <a:cxn ang="0">
                <a:pos x="21" y="52"/>
              </a:cxn>
              <a:cxn ang="0">
                <a:pos x="27" y="52"/>
              </a:cxn>
              <a:cxn ang="0">
                <a:pos x="31" y="52"/>
              </a:cxn>
              <a:cxn ang="0">
                <a:pos x="36" y="50"/>
              </a:cxn>
              <a:cxn ang="0">
                <a:pos x="40" y="48"/>
              </a:cxn>
              <a:cxn ang="0">
                <a:pos x="44" y="44"/>
              </a:cxn>
              <a:cxn ang="0">
                <a:pos x="48" y="40"/>
              </a:cxn>
              <a:cxn ang="0">
                <a:pos x="50" y="36"/>
              </a:cxn>
              <a:cxn ang="0">
                <a:pos x="52" y="31"/>
              </a:cxn>
              <a:cxn ang="0">
                <a:pos x="52" y="25"/>
              </a:cxn>
              <a:cxn ang="0">
                <a:pos x="50" y="25"/>
              </a:cxn>
              <a:cxn ang="0">
                <a:pos x="48" y="34"/>
              </a:cxn>
              <a:cxn ang="0">
                <a:pos x="42" y="42"/>
              </a:cxn>
              <a:cxn ang="0">
                <a:pos x="34" y="48"/>
              </a:cxn>
              <a:cxn ang="0">
                <a:pos x="27" y="50"/>
              </a:cxn>
              <a:cxn ang="0">
                <a:pos x="17" y="48"/>
              </a:cxn>
              <a:cxn ang="0">
                <a:pos x="10" y="42"/>
              </a:cxn>
              <a:cxn ang="0">
                <a:pos x="4" y="34"/>
              </a:cxn>
              <a:cxn ang="0">
                <a:pos x="2" y="25"/>
              </a:cxn>
              <a:cxn ang="0">
                <a:pos x="4" y="15"/>
              </a:cxn>
              <a:cxn ang="0">
                <a:pos x="10" y="8"/>
              </a:cxn>
              <a:cxn ang="0">
                <a:pos x="17" y="4"/>
              </a:cxn>
              <a:cxn ang="0">
                <a:pos x="27" y="2"/>
              </a:cxn>
              <a:cxn ang="0">
                <a:pos x="34" y="4"/>
              </a:cxn>
              <a:cxn ang="0">
                <a:pos x="42" y="8"/>
              </a:cxn>
              <a:cxn ang="0">
                <a:pos x="48" y="15"/>
              </a:cxn>
              <a:cxn ang="0">
                <a:pos x="50" y="25"/>
              </a:cxn>
            </a:cxnLst>
            <a:rect l="0" t="0" r="r" b="b"/>
            <a:pathLst>
              <a:path w="52" h="52">
                <a:moveTo>
                  <a:pt x="52" y="25"/>
                </a:moveTo>
                <a:lnTo>
                  <a:pt x="52" y="19"/>
                </a:lnTo>
                <a:lnTo>
                  <a:pt x="50" y="15"/>
                </a:lnTo>
                <a:lnTo>
                  <a:pt x="48" y="11"/>
                </a:lnTo>
                <a:lnTo>
                  <a:pt x="44" y="8"/>
                </a:lnTo>
                <a:lnTo>
                  <a:pt x="40" y="4"/>
                </a:lnTo>
                <a:lnTo>
                  <a:pt x="36" y="2"/>
                </a:lnTo>
                <a:lnTo>
                  <a:pt x="31" y="0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8" y="8"/>
                </a:lnTo>
                <a:lnTo>
                  <a:pt x="4" y="11"/>
                </a:lnTo>
                <a:lnTo>
                  <a:pt x="2" y="15"/>
                </a:lnTo>
                <a:lnTo>
                  <a:pt x="0" y="19"/>
                </a:lnTo>
                <a:lnTo>
                  <a:pt x="0" y="25"/>
                </a:lnTo>
                <a:lnTo>
                  <a:pt x="0" y="31"/>
                </a:lnTo>
                <a:lnTo>
                  <a:pt x="2" y="36"/>
                </a:lnTo>
                <a:lnTo>
                  <a:pt x="4" y="40"/>
                </a:lnTo>
                <a:lnTo>
                  <a:pt x="8" y="44"/>
                </a:lnTo>
                <a:lnTo>
                  <a:pt x="11" y="48"/>
                </a:lnTo>
                <a:lnTo>
                  <a:pt x="15" y="50"/>
                </a:lnTo>
                <a:lnTo>
                  <a:pt x="21" y="52"/>
                </a:lnTo>
                <a:lnTo>
                  <a:pt x="27" y="52"/>
                </a:lnTo>
                <a:lnTo>
                  <a:pt x="31" y="52"/>
                </a:lnTo>
                <a:lnTo>
                  <a:pt x="36" y="50"/>
                </a:lnTo>
                <a:lnTo>
                  <a:pt x="40" y="48"/>
                </a:lnTo>
                <a:lnTo>
                  <a:pt x="44" y="44"/>
                </a:lnTo>
                <a:lnTo>
                  <a:pt x="48" y="40"/>
                </a:lnTo>
                <a:lnTo>
                  <a:pt x="50" y="36"/>
                </a:lnTo>
                <a:lnTo>
                  <a:pt x="52" y="31"/>
                </a:lnTo>
                <a:lnTo>
                  <a:pt x="52" y="25"/>
                </a:lnTo>
                <a:close/>
                <a:moveTo>
                  <a:pt x="50" y="25"/>
                </a:moveTo>
                <a:lnTo>
                  <a:pt x="48" y="34"/>
                </a:lnTo>
                <a:lnTo>
                  <a:pt x="42" y="42"/>
                </a:lnTo>
                <a:lnTo>
                  <a:pt x="34" y="48"/>
                </a:lnTo>
                <a:lnTo>
                  <a:pt x="27" y="50"/>
                </a:lnTo>
                <a:lnTo>
                  <a:pt x="17" y="48"/>
                </a:lnTo>
                <a:lnTo>
                  <a:pt x="10" y="42"/>
                </a:lnTo>
                <a:lnTo>
                  <a:pt x="4" y="34"/>
                </a:lnTo>
                <a:lnTo>
                  <a:pt x="2" y="25"/>
                </a:lnTo>
                <a:lnTo>
                  <a:pt x="4" y="15"/>
                </a:lnTo>
                <a:lnTo>
                  <a:pt x="10" y="8"/>
                </a:lnTo>
                <a:lnTo>
                  <a:pt x="17" y="4"/>
                </a:lnTo>
                <a:lnTo>
                  <a:pt x="27" y="2"/>
                </a:lnTo>
                <a:lnTo>
                  <a:pt x="34" y="4"/>
                </a:lnTo>
                <a:lnTo>
                  <a:pt x="42" y="8"/>
                </a:lnTo>
                <a:lnTo>
                  <a:pt x="48" y="15"/>
                </a:lnTo>
                <a:lnTo>
                  <a:pt x="50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6589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7" name="Freeform 851"/>
          <p:cNvSpPr>
            <a:spLocks noEditPoints="1"/>
          </p:cNvSpPr>
          <p:nvPr/>
        </p:nvSpPr>
        <p:spPr bwMode="auto">
          <a:xfrm>
            <a:off x="6054725" y="2511425"/>
            <a:ext cx="82550" cy="79375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0" y="15"/>
              </a:cxn>
              <a:cxn ang="0">
                <a:pos x="44" y="8"/>
              </a:cxn>
              <a:cxn ang="0">
                <a:pos x="36" y="2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4"/>
              </a:cxn>
              <a:cxn ang="0">
                <a:pos x="8" y="8"/>
              </a:cxn>
              <a:cxn ang="0">
                <a:pos x="6" y="11"/>
              </a:cxn>
              <a:cxn ang="0">
                <a:pos x="2" y="15"/>
              </a:cxn>
              <a:cxn ang="0">
                <a:pos x="2" y="21"/>
              </a:cxn>
              <a:cxn ang="0">
                <a:pos x="0" y="25"/>
              </a:cxn>
              <a:cxn ang="0">
                <a:pos x="2" y="31"/>
              </a:cxn>
              <a:cxn ang="0">
                <a:pos x="2" y="34"/>
              </a:cxn>
              <a:cxn ang="0">
                <a:pos x="6" y="40"/>
              </a:cxn>
              <a:cxn ang="0">
                <a:pos x="8" y="42"/>
              </a:cxn>
              <a:cxn ang="0">
                <a:pos x="11" y="46"/>
              </a:cxn>
              <a:cxn ang="0">
                <a:pos x="15" y="48"/>
              </a:cxn>
              <a:cxn ang="0">
                <a:pos x="21" y="50"/>
              </a:cxn>
              <a:cxn ang="0">
                <a:pos x="27" y="50"/>
              </a:cxn>
              <a:cxn ang="0">
                <a:pos x="31" y="50"/>
              </a:cxn>
              <a:cxn ang="0">
                <a:pos x="36" y="48"/>
              </a:cxn>
              <a:cxn ang="0">
                <a:pos x="40" y="46"/>
              </a:cxn>
              <a:cxn ang="0">
                <a:pos x="44" y="42"/>
              </a:cxn>
              <a:cxn ang="0">
                <a:pos x="46" y="40"/>
              </a:cxn>
              <a:cxn ang="0">
                <a:pos x="50" y="34"/>
              </a:cxn>
              <a:cxn ang="0">
                <a:pos x="50" y="31"/>
              </a:cxn>
              <a:cxn ang="0">
                <a:pos x="52" y="25"/>
              </a:cxn>
              <a:cxn ang="0">
                <a:pos x="48" y="25"/>
              </a:cxn>
              <a:cxn ang="0">
                <a:pos x="48" y="34"/>
              </a:cxn>
              <a:cxn ang="0">
                <a:pos x="42" y="42"/>
              </a:cxn>
              <a:cxn ang="0">
                <a:pos x="34" y="46"/>
              </a:cxn>
              <a:cxn ang="0">
                <a:pos x="27" y="48"/>
              </a:cxn>
              <a:cxn ang="0">
                <a:pos x="17" y="46"/>
              </a:cxn>
              <a:cxn ang="0">
                <a:pos x="10" y="42"/>
              </a:cxn>
              <a:cxn ang="0">
                <a:pos x="6" y="34"/>
              </a:cxn>
              <a:cxn ang="0">
                <a:pos x="4" y="25"/>
              </a:cxn>
              <a:cxn ang="0">
                <a:pos x="6" y="17"/>
              </a:cxn>
              <a:cxn ang="0">
                <a:pos x="10" y="9"/>
              </a:cxn>
              <a:cxn ang="0">
                <a:pos x="17" y="4"/>
              </a:cxn>
              <a:cxn ang="0">
                <a:pos x="27" y="2"/>
              </a:cxn>
              <a:cxn ang="0">
                <a:pos x="34" y="4"/>
              </a:cxn>
              <a:cxn ang="0">
                <a:pos x="42" y="9"/>
              </a:cxn>
              <a:cxn ang="0">
                <a:pos x="48" y="17"/>
              </a:cxn>
              <a:cxn ang="0">
                <a:pos x="48" y="25"/>
              </a:cxn>
            </a:cxnLst>
            <a:rect l="0" t="0" r="r" b="b"/>
            <a:pathLst>
              <a:path w="52" h="50">
                <a:moveTo>
                  <a:pt x="52" y="25"/>
                </a:moveTo>
                <a:lnTo>
                  <a:pt x="50" y="15"/>
                </a:lnTo>
                <a:lnTo>
                  <a:pt x="44" y="8"/>
                </a:lnTo>
                <a:lnTo>
                  <a:pt x="36" y="2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8" y="8"/>
                </a:lnTo>
                <a:lnTo>
                  <a:pt x="6" y="11"/>
                </a:lnTo>
                <a:lnTo>
                  <a:pt x="2" y="15"/>
                </a:lnTo>
                <a:lnTo>
                  <a:pt x="2" y="21"/>
                </a:lnTo>
                <a:lnTo>
                  <a:pt x="0" y="25"/>
                </a:lnTo>
                <a:lnTo>
                  <a:pt x="2" y="31"/>
                </a:lnTo>
                <a:lnTo>
                  <a:pt x="2" y="34"/>
                </a:lnTo>
                <a:lnTo>
                  <a:pt x="6" y="40"/>
                </a:lnTo>
                <a:lnTo>
                  <a:pt x="8" y="42"/>
                </a:lnTo>
                <a:lnTo>
                  <a:pt x="11" y="46"/>
                </a:lnTo>
                <a:lnTo>
                  <a:pt x="15" y="48"/>
                </a:lnTo>
                <a:lnTo>
                  <a:pt x="21" y="50"/>
                </a:lnTo>
                <a:lnTo>
                  <a:pt x="27" y="50"/>
                </a:lnTo>
                <a:lnTo>
                  <a:pt x="31" y="50"/>
                </a:lnTo>
                <a:lnTo>
                  <a:pt x="36" y="48"/>
                </a:lnTo>
                <a:lnTo>
                  <a:pt x="40" y="46"/>
                </a:lnTo>
                <a:lnTo>
                  <a:pt x="44" y="42"/>
                </a:lnTo>
                <a:lnTo>
                  <a:pt x="46" y="40"/>
                </a:lnTo>
                <a:lnTo>
                  <a:pt x="50" y="34"/>
                </a:lnTo>
                <a:lnTo>
                  <a:pt x="50" y="31"/>
                </a:lnTo>
                <a:lnTo>
                  <a:pt x="52" y="25"/>
                </a:lnTo>
                <a:close/>
                <a:moveTo>
                  <a:pt x="48" y="25"/>
                </a:moveTo>
                <a:lnTo>
                  <a:pt x="48" y="34"/>
                </a:lnTo>
                <a:lnTo>
                  <a:pt x="42" y="42"/>
                </a:lnTo>
                <a:lnTo>
                  <a:pt x="34" y="46"/>
                </a:lnTo>
                <a:lnTo>
                  <a:pt x="27" y="48"/>
                </a:lnTo>
                <a:lnTo>
                  <a:pt x="17" y="46"/>
                </a:lnTo>
                <a:lnTo>
                  <a:pt x="10" y="42"/>
                </a:lnTo>
                <a:lnTo>
                  <a:pt x="6" y="34"/>
                </a:lnTo>
                <a:lnTo>
                  <a:pt x="4" y="25"/>
                </a:lnTo>
                <a:lnTo>
                  <a:pt x="6" y="17"/>
                </a:lnTo>
                <a:lnTo>
                  <a:pt x="10" y="9"/>
                </a:lnTo>
                <a:lnTo>
                  <a:pt x="17" y="4"/>
                </a:lnTo>
                <a:lnTo>
                  <a:pt x="27" y="2"/>
                </a:lnTo>
                <a:lnTo>
                  <a:pt x="34" y="4"/>
                </a:lnTo>
                <a:lnTo>
                  <a:pt x="42" y="9"/>
                </a:lnTo>
                <a:lnTo>
                  <a:pt x="48" y="17"/>
                </a:lnTo>
                <a:lnTo>
                  <a:pt x="48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A5D9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8" name="Freeform 852"/>
          <p:cNvSpPr>
            <a:spLocks noEditPoints="1"/>
          </p:cNvSpPr>
          <p:nvPr/>
        </p:nvSpPr>
        <p:spPr bwMode="auto">
          <a:xfrm>
            <a:off x="6057900" y="2514600"/>
            <a:ext cx="76200" cy="76200"/>
          </a:xfrm>
          <a:custGeom>
            <a:avLst/>
            <a:gdLst/>
            <a:ahLst/>
            <a:cxnLst>
              <a:cxn ang="0">
                <a:pos x="48" y="23"/>
              </a:cxn>
              <a:cxn ang="0">
                <a:pos x="46" y="13"/>
              </a:cxn>
              <a:cxn ang="0">
                <a:pos x="40" y="6"/>
              </a:cxn>
              <a:cxn ang="0">
                <a:pos x="32" y="2"/>
              </a:cxn>
              <a:cxn ang="0">
                <a:pos x="25" y="0"/>
              </a:cxn>
              <a:cxn ang="0">
                <a:pos x="15" y="2"/>
              </a:cxn>
              <a:cxn ang="0">
                <a:pos x="8" y="6"/>
              </a:cxn>
              <a:cxn ang="0">
                <a:pos x="2" y="13"/>
              </a:cxn>
              <a:cxn ang="0">
                <a:pos x="0" y="23"/>
              </a:cxn>
              <a:cxn ang="0">
                <a:pos x="2" y="32"/>
              </a:cxn>
              <a:cxn ang="0">
                <a:pos x="8" y="40"/>
              </a:cxn>
              <a:cxn ang="0">
                <a:pos x="15" y="46"/>
              </a:cxn>
              <a:cxn ang="0">
                <a:pos x="25" y="48"/>
              </a:cxn>
              <a:cxn ang="0">
                <a:pos x="32" y="46"/>
              </a:cxn>
              <a:cxn ang="0">
                <a:pos x="40" y="40"/>
              </a:cxn>
              <a:cxn ang="0">
                <a:pos x="46" y="32"/>
              </a:cxn>
              <a:cxn ang="0">
                <a:pos x="48" y="23"/>
              </a:cxn>
              <a:cxn ang="0">
                <a:pos x="46" y="23"/>
              </a:cxn>
              <a:cxn ang="0">
                <a:pos x="44" y="32"/>
              </a:cxn>
              <a:cxn ang="0">
                <a:pos x="40" y="38"/>
              </a:cxn>
              <a:cxn ang="0">
                <a:pos x="32" y="44"/>
              </a:cxn>
              <a:cxn ang="0">
                <a:pos x="25" y="46"/>
              </a:cxn>
              <a:cxn ang="0">
                <a:pos x="15" y="44"/>
              </a:cxn>
              <a:cxn ang="0">
                <a:pos x="9" y="38"/>
              </a:cxn>
              <a:cxn ang="0">
                <a:pos x="4" y="32"/>
              </a:cxn>
              <a:cxn ang="0">
                <a:pos x="2" y="23"/>
              </a:cxn>
              <a:cxn ang="0">
                <a:pos x="4" y="15"/>
              </a:cxn>
              <a:cxn ang="0">
                <a:pos x="9" y="7"/>
              </a:cxn>
              <a:cxn ang="0">
                <a:pos x="15" y="4"/>
              </a:cxn>
              <a:cxn ang="0">
                <a:pos x="25" y="2"/>
              </a:cxn>
              <a:cxn ang="0">
                <a:pos x="32" y="4"/>
              </a:cxn>
              <a:cxn ang="0">
                <a:pos x="40" y="7"/>
              </a:cxn>
              <a:cxn ang="0">
                <a:pos x="44" y="15"/>
              </a:cxn>
              <a:cxn ang="0">
                <a:pos x="46" y="23"/>
              </a:cxn>
            </a:cxnLst>
            <a:rect l="0" t="0" r="r" b="b"/>
            <a:pathLst>
              <a:path w="48" h="48">
                <a:moveTo>
                  <a:pt x="48" y="23"/>
                </a:moveTo>
                <a:lnTo>
                  <a:pt x="46" y="13"/>
                </a:lnTo>
                <a:lnTo>
                  <a:pt x="40" y="6"/>
                </a:lnTo>
                <a:lnTo>
                  <a:pt x="32" y="2"/>
                </a:lnTo>
                <a:lnTo>
                  <a:pt x="25" y="0"/>
                </a:lnTo>
                <a:lnTo>
                  <a:pt x="15" y="2"/>
                </a:lnTo>
                <a:lnTo>
                  <a:pt x="8" y="6"/>
                </a:lnTo>
                <a:lnTo>
                  <a:pt x="2" y="13"/>
                </a:lnTo>
                <a:lnTo>
                  <a:pt x="0" y="23"/>
                </a:lnTo>
                <a:lnTo>
                  <a:pt x="2" y="32"/>
                </a:lnTo>
                <a:lnTo>
                  <a:pt x="8" y="40"/>
                </a:lnTo>
                <a:lnTo>
                  <a:pt x="15" y="46"/>
                </a:lnTo>
                <a:lnTo>
                  <a:pt x="25" y="48"/>
                </a:lnTo>
                <a:lnTo>
                  <a:pt x="32" y="46"/>
                </a:lnTo>
                <a:lnTo>
                  <a:pt x="40" y="40"/>
                </a:lnTo>
                <a:lnTo>
                  <a:pt x="46" y="32"/>
                </a:lnTo>
                <a:lnTo>
                  <a:pt x="48" y="23"/>
                </a:lnTo>
                <a:close/>
                <a:moveTo>
                  <a:pt x="46" y="23"/>
                </a:moveTo>
                <a:lnTo>
                  <a:pt x="44" y="32"/>
                </a:lnTo>
                <a:lnTo>
                  <a:pt x="40" y="38"/>
                </a:lnTo>
                <a:lnTo>
                  <a:pt x="32" y="44"/>
                </a:lnTo>
                <a:lnTo>
                  <a:pt x="25" y="46"/>
                </a:lnTo>
                <a:lnTo>
                  <a:pt x="15" y="44"/>
                </a:lnTo>
                <a:lnTo>
                  <a:pt x="9" y="38"/>
                </a:lnTo>
                <a:lnTo>
                  <a:pt x="4" y="32"/>
                </a:lnTo>
                <a:lnTo>
                  <a:pt x="2" y="23"/>
                </a:lnTo>
                <a:lnTo>
                  <a:pt x="4" y="15"/>
                </a:lnTo>
                <a:lnTo>
                  <a:pt x="9" y="7"/>
                </a:lnTo>
                <a:lnTo>
                  <a:pt x="15" y="4"/>
                </a:lnTo>
                <a:lnTo>
                  <a:pt x="25" y="2"/>
                </a:lnTo>
                <a:lnTo>
                  <a:pt x="32" y="4"/>
                </a:lnTo>
                <a:lnTo>
                  <a:pt x="40" y="7"/>
                </a:lnTo>
                <a:lnTo>
                  <a:pt x="44" y="15"/>
                </a:lnTo>
                <a:lnTo>
                  <a:pt x="46" y="23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F629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69" name="Freeform 853"/>
          <p:cNvSpPr>
            <a:spLocks noEditPoints="1"/>
          </p:cNvSpPr>
          <p:nvPr/>
        </p:nvSpPr>
        <p:spPr bwMode="auto">
          <a:xfrm>
            <a:off x="6061075" y="2514600"/>
            <a:ext cx="69850" cy="73025"/>
          </a:xfrm>
          <a:custGeom>
            <a:avLst/>
            <a:gdLst/>
            <a:ahLst/>
            <a:cxnLst>
              <a:cxn ang="0">
                <a:pos x="44" y="23"/>
              </a:cxn>
              <a:cxn ang="0">
                <a:pos x="44" y="15"/>
              </a:cxn>
              <a:cxn ang="0">
                <a:pos x="38" y="7"/>
              </a:cxn>
              <a:cxn ang="0">
                <a:pos x="30" y="2"/>
              </a:cxn>
              <a:cxn ang="0">
                <a:pos x="23" y="0"/>
              </a:cxn>
              <a:cxn ang="0">
                <a:pos x="13" y="2"/>
              </a:cxn>
              <a:cxn ang="0">
                <a:pos x="6" y="7"/>
              </a:cxn>
              <a:cxn ang="0">
                <a:pos x="2" y="15"/>
              </a:cxn>
              <a:cxn ang="0">
                <a:pos x="0" y="23"/>
              </a:cxn>
              <a:cxn ang="0">
                <a:pos x="2" y="32"/>
              </a:cxn>
              <a:cxn ang="0">
                <a:pos x="6" y="40"/>
              </a:cxn>
              <a:cxn ang="0">
                <a:pos x="13" y="44"/>
              </a:cxn>
              <a:cxn ang="0">
                <a:pos x="23" y="46"/>
              </a:cxn>
              <a:cxn ang="0">
                <a:pos x="30" y="44"/>
              </a:cxn>
              <a:cxn ang="0">
                <a:pos x="38" y="40"/>
              </a:cxn>
              <a:cxn ang="0">
                <a:pos x="44" y="32"/>
              </a:cxn>
              <a:cxn ang="0">
                <a:pos x="44" y="23"/>
              </a:cxn>
              <a:cxn ang="0">
                <a:pos x="42" y="23"/>
              </a:cxn>
              <a:cxn ang="0">
                <a:pos x="40" y="30"/>
              </a:cxn>
              <a:cxn ang="0">
                <a:pos x="36" y="38"/>
              </a:cxn>
              <a:cxn ang="0">
                <a:pos x="30" y="42"/>
              </a:cxn>
              <a:cxn ang="0">
                <a:pos x="23" y="44"/>
              </a:cxn>
              <a:cxn ang="0">
                <a:pos x="13" y="42"/>
              </a:cxn>
              <a:cxn ang="0">
                <a:pos x="7" y="38"/>
              </a:cxn>
              <a:cxn ang="0">
                <a:pos x="4" y="30"/>
              </a:cxn>
              <a:cxn ang="0">
                <a:pos x="2" y="23"/>
              </a:cxn>
              <a:cxn ang="0">
                <a:pos x="4" y="15"/>
              </a:cxn>
              <a:cxn ang="0">
                <a:pos x="7" y="9"/>
              </a:cxn>
              <a:cxn ang="0">
                <a:pos x="13" y="4"/>
              </a:cxn>
              <a:cxn ang="0">
                <a:pos x="23" y="2"/>
              </a:cxn>
              <a:cxn ang="0">
                <a:pos x="30" y="4"/>
              </a:cxn>
              <a:cxn ang="0">
                <a:pos x="36" y="9"/>
              </a:cxn>
              <a:cxn ang="0">
                <a:pos x="40" y="15"/>
              </a:cxn>
              <a:cxn ang="0">
                <a:pos x="42" y="23"/>
              </a:cxn>
            </a:cxnLst>
            <a:rect l="0" t="0" r="r" b="b"/>
            <a:pathLst>
              <a:path w="44" h="46">
                <a:moveTo>
                  <a:pt x="44" y="23"/>
                </a:moveTo>
                <a:lnTo>
                  <a:pt x="44" y="15"/>
                </a:lnTo>
                <a:lnTo>
                  <a:pt x="38" y="7"/>
                </a:lnTo>
                <a:lnTo>
                  <a:pt x="30" y="2"/>
                </a:lnTo>
                <a:lnTo>
                  <a:pt x="23" y="0"/>
                </a:lnTo>
                <a:lnTo>
                  <a:pt x="13" y="2"/>
                </a:lnTo>
                <a:lnTo>
                  <a:pt x="6" y="7"/>
                </a:lnTo>
                <a:lnTo>
                  <a:pt x="2" y="15"/>
                </a:lnTo>
                <a:lnTo>
                  <a:pt x="0" y="23"/>
                </a:lnTo>
                <a:lnTo>
                  <a:pt x="2" y="32"/>
                </a:lnTo>
                <a:lnTo>
                  <a:pt x="6" y="40"/>
                </a:lnTo>
                <a:lnTo>
                  <a:pt x="13" y="44"/>
                </a:lnTo>
                <a:lnTo>
                  <a:pt x="23" y="46"/>
                </a:lnTo>
                <a:lnTo>
                  <a:pt x="30" y="44"/>
                </a:lnTo>
                <a:lnTo>
                  <a:pt x="38" y="40"/>
                </a:lnTo>
                <a:lnTo>
                  <a:pt x="44" y="32"/>
                </a:lnTo>
                <a:lnTo>
                  <a:pt x="44" y="23"/>
                </a:lnTo>
                <a:close/>
                <a:moveTo>
                  <a:pt x="42" y="23"/>
                </a:moveTo>
                <a:lnTo>
                  <a:pt x="40" y="30"/>
                </a:lnTo>
                <a:lnTo>
                  <a:pt x="36" y="38"/>
                </a:lnTo>
                <a:lnTo>
                  <a:pt x="30" y="42"/>
                </a:lnTo>
                <a:lnTo>
                  <a:pt x="23" y="44"/>
                </a:lnTo>
                <a:lnTo>
                  <a:pt x="13" y="42"/>
                </a:lnTo>
                <a:lnTo>
                  <a:pt x="7" y="38"/>
                </a:lnTo>
                <a:lnTo>
                  <a:pt x="4" y="30"/>
                </a:lnTo>
                <a:lnTo>
                  <a:pt x="2" y="23"/>
                </a:lnTo>
                <a:lnTo>
                  <a:pt x="4" y="15"/>
                </a:lnTo>
                <a:lnTo>
                  <a:pt x="7" y="9"/>
                </a:lnTo>
                <a:lnTo>
                  <a:pt x="13" y="4"/>
                </a:lnTo>
                <a:lnTo>
                  <a:pt x="23" y="2"/>
                </a:lnTo>
                <a:lnTo>
                  <a:pt x="30" y="4"/>
                </a:lnTo>
                <a:lnTo>
                  <a:pt x="36" y="9"/>
                </a:lnTo>
                <a:lnTo>
                  <a:pt x="40" y="15"/>
                </a:lnTo>
                <a:lnTo>
                  <a:pt x="42" y="23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367A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0" name="Freeform 854"/>
          <p:cNvSpPr>
            <a:spLocks noEditPoints="1"/>
          </p:cNvSpPr>
          <p:nvPr/>
        </p:nvSpPr>
        <p:spPr bwMode="auto">
          <a:xfrm>
            <a:off x="6061075" y="2517775"/>
            <a:ext cx="69850" cy="69850"/>
          </a:xfrm>
          <a:custGeom>
            <a:avLst/>
            <a:gdLst/>
            <a:ahLst/>
            <a:cxnLst>
              <a:cxn ang="0">
                <a:pos x="44" y="21"/>
              </a:cxn>
              <a:cxn ang="0">
                <a:pos x="42" y="13"/>
              </a:cxn>
              <a:cxn ang="0">
                <a:pos x="38" y="5"/>
              </a:cxn>
              <a:cxn ang="0">
                <a:pos x="30" y="2"/>
              </a:cxn>
              <a:cxn ang="0">
                <a:pos x="23" y="0"/>
              </a:cxn>
              <a:cxn ang="0">
                <a:pos x="13" y="2"/>
              </a:cxn>
              <a:cxn ang="0">
                <a:pos x="7" y="5"/>
              </a:cxn>
              <a:cxn ang="0">
                <a:pos x="2" y="13"/>
              </a:cxn>
              <a:cxn ang="0">
                <a:pos x="0" y="21"/>
              </a:cxn>
              <a:cxn ang="0">
                <a:pos x="2" y="30"/>
              </a:cxn>
              <a:cxn ang="0">
                <a:pos x="7" y="36"/>
              </a:cxn>
              <a:cxn ang="0">
                <a:pos x="13" y="42"/>
              </a:cxn>
              <a:cxn ang="0">
                <a:pos x="23" y="44"/>
              </a:cxn>
              <a:cxn ang="0">
                <a:pos x="30" y="42"/>
              </a:cxn>
              <a:cxn ang="0">
                <a:pos x="38" y="36"/>
              </a:cxn>
              <a:cxn ang="0">
                <a:pos x="42" y="30"/>
              </a:cxn>
              <a:cxn ang="0">
                <a:pos x="44" y="21"/>
              </a:cxn>
              <a:cxn ang="0">
                <a:pos x="42" y="21"/>
              </a:cxn>
              <a:cxn ang="0">
                <a:pos x="40" y="28"/>
              </a:cxn>
              <a:cxn ang="0">
                <a:pos x="36" y="34"/>
              </a:cxn>
              <a:cxn ang="0">
                <a:pos x="30" y="40"/>
              </a:cxn>
              <a:cxn ang="0">
                <a:pos x="23" y="40"/>
              </a:cxn>
              <a:cxn ang="0">
                <a:pos x="15" y="40"/>
              </a:cxn>
              <a:cxn ang="0">
                <a:pos x="7" y="34"/>
              </a:cxn>
              <a:cxn ang="0">
                <a:pos x="4" y="28"/>
              </a:cxn>
              <a:cxn ang="0">
                <a:pos x="2" y="21"/>
              </a:cxn>
              <a:cxn ang="0">
                <a:pos x="4" y="13"/>
              </a:cxn>
              <a:cxn ang="0">
                <a:pos x="7" y="7"/>
              </a:cxn>
              <a:cxn ang="0">
                <a:pos x="15" y="4"/>
              </a:cxn>
              <a:cxn ang="0">
                <a:pos x="23" y="2"/>
              </a:cxn>
              <a:cxn ang="0">
                <a:pos x="30" y="4"/>
              </a:cxn>
              <a:cxn ang="0">
                <a:pos x="36" y="7"/>
              </a:cxn>
              <a:cxn ang="0">
                <a:pos x="40" y="13"/>
              </a:cxn>
              <a:cxn ang="0">
                <a:pos x="42" y="21"/>
              </a:cxn>
            </a:cxnLst>
            <a:rect l="0" t="0" r="r" b="b"/>
            <a:pathLst>
              <a:path w="44" h="44">
                <a:moveTo>
                  <a:pt x="44" y="21"/>
                </a:moveTo>
                <a:lnTo>
                  <a:pt x="42" y="13"/>
                </a:lnTo>
                <a:lnTo>
                  <a:pt x="38" y="5"/>
                </a:lnTo>
                <a:lnTo>
                  <a:pt x="30" y="2"/>
                </a:lnTo>
                <a:lnTo>
                  <a:pt x="23" y="0"/>
                </a:lnTo>
                <a:lnTo>
                  <a:pt x="13" y="2"/>
                </a:lnTo>
                <a:lnTo>
                  <a:pt x="7" y="5"/>
                </a:lnTo>
                <a:lnTo>
                  <a:pt x="2" y="13"/>
                </a:lnTo>
                <a:lnTo>
                  <a:pt x="0" y="21"/>
                </a:lnTo>
                <a:lnTo>
                  <a:pt x="2" y="30"/>
                </a:lnTo>
                <a:lnTo>
                  <a:pt x="7" y="36"/>
                </a:lnTo>
                <a:lnTo>
                  <a:pt x="13" y="42"/>
                </a:lnTo>
                <a:lnTo>
                  <a:pt x="23" y="44"/>
                </a:lnTo>
                <a:lnTo>
                  <a:pt x="30" y="42"/>
                </a:lnTo>
                <a:lnTo>
                  <a:pt x="38" y="36"/>
                </a:lnTo>
                <a:lnTo>
                  <a:pt x="42" y="30"/>
                </a:lnTo>
                <a:lnTo>
                  <a:pt x="44" y="21"/>
                </a:lnTo>
                <a:close/>
                <a:moveTo>
                  <a:pt x="42" y="21"/>
                </a:moveTo>
                <a:lnTo>
                  <a:pt x="40" y="28"/>
                </a:lnTo>
                <a:lnTo>
                  <a:pt x="36" y="34"/>
                </a:lnTo>
                <a:lnTo>
                  <a:pt x="30" y="40"/>
                </a:lnTo>
                <a:lnTo>
                  <a:pt x="23" y="40"/>
                </a:lnTo>
                <a:lnTo>
                  <a:pt x="15" y="40"/>
                </a:lnTo>
                <a:lnTo>
                  <a:pt x="7" y="34"/>
                </a:lnTo>
                <a:lnTo>
                  <a:pt x="4" y="28"/>
                </a:lnTo>
                <a:lnTo>
                  <a:pt x="2" y="21"/>
                </a:lnTo>
                <a:lnTo>
                  <a:pt x="4" y="13"/>
                </a:lnTo>
                <a:lnTo>
                  <a:pt x="7" y="7"/>
                </a:lnTo>
                <a:lnTo>
                  <a:pt x="15" y="4"/>
                </a:lnTo>
                <a:lnTo>
                  <a:pt x="23" y="2"/>
                </a:lnTo>
                <a:lnTo>
                  <a:pt x="30" y="4"/>
                </a:lnTo>
                <a:lnTo>
                  <a:pt x="36" y="7"/>
                </a:lnTo>
                <a:lnTo>
                  <a:pt x="40" y="13"/>
                </a:lnTo>
                <a:lnTo>
                  <a:pt x="42" y="2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86CA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1" name="Freeform 855"/>
          <p:cNvSpPr>
            <a:spLocks noEditPoints="1"/>
          </p:cNvSpPr>
          <p:nvPr/>
        </p:nvSpPr>
        <p:spPr bwMode="auto">
          <a:xfrm>
            <a:off x="6064250" y="2517775"/>
            <a:ext cx="63500" cy="666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13"/>
              </a:cxn>
              <a:cxn ang="0">
                <a:pos x="34" y="7"/>
              </a:cxn>
              <a:cxn ang="0">
                <a:pos x="28" y="2"/>
              </a:cxn>
              <a:cxn ang="0">
                <a:pos x="21" y="0"/>
              </a:cxn>
              <a:cxn ang="0">
                <a:pos x="11" y="2"/>
              </a:cxn>
              <a:cxn ang="0">
                <a:pos x="5" y="7"/>
              </a:cxn>
              <a:cxn ang="0">
                <a:pos x="2" y="13"/>
              </a:cxn>
              <a:cxn ang="0">
                <a:pos x="0" y="21"/>
              </a:cxn>
              <a:cxn ang="0">
                <a:pos x="2" y="28"/>
              </a:cxn>
              <a:cxn ang="0">
                <a:pos x="5" y="36"/>
              </a:cxn>
              <a:cxn ang="0">
                <a:pos x="11" y="40"/>
              </a:cxn>
              <a:cxn ang="0">
                <a:pos x="21" y="42"/>
              </a:cxn>
              <a:cxn ang="0">
                <a:pos x="28" y="40"/>
              </a:cxn>
              <a:cxn ang="0">
                <a:pos x="34" y="36"/>
              </a:cxn>
              <a:cxn ang="0">
                <a:pos x="38" y="28"/>
              </a:cxn>
              <a:cxn ang="0">
                <a:pos x="40" y="21"/>
              </a:cxn>
              <a:cxn ang="0">
                <a:pos x="38" y="21"/>
              </a:cxn>
              <a:cxn ang="0">
                <a:pos x="36" y="28"/>
              </a:cxn>
              <a:cxn ang="0">
                <a:pos x="32" y="34"/>
              </a:cxn>
              <a:cxn ang="0">
                <a:pos x="27" y="38"/>
              </a:cxn>
              <a:cxn ang="0">
                <a:pos x="21" y="40"/>
              </a:cxn>
              <a:cxn ang="0">
                <a:pos x="13" y="38"/>
              </a:cxn>
              <a:cxn ang="0">
                <a:pos x="7" y="34"/>
              </a:cxn>
              <a:cxn ang="0">
                <a:pos x="4" y="28"/>
              </a:cxn>
              <a:cxn ang="0">
                <a:pos x="2" y="21"/>
              </a:cxn>
              <a:cxn ang="0">
                <a:pos x="4" y="15"/>
              </a:cxn>
              <a:cxn ang="0">
                <a:pos x="7" y="7"/>
              </a:cxn>
              <a:cxn ang="0">
                <a:pos x="13" y="4"/>
              </a:cxn>
              <a:cxn ang="0">
                <a:pos x="21" y="4"/>
              </a:cxn>
              <a:cxn ang="0">
                <a:pos x="27" y="4"/>
              </a:cxn>
              <a:cxn ang="0">
                <a:pos x="32" y="7"/>
              </a:cxn>
              <a:cxn ang="0">
                <a:pos x="36" y="15"/>
              </a:cxn>
              <a:cxn ang="0">
                <a:pos x="38" y="21"/>
              </a:cxn>
            </a:cxnLst>
            <a:rect l="0" t="0" r="r" b="b"/>
            <a:pathLst>
              <a:path w="40" h="42">
                <a:moveTo>
                  <a:pt x="40" y="21"/>
                </a:moveTo>
                <a:lnTo>
                  <a:pt x="38" y="13"/>
                </a:lnTo>
                <a:lnTo>
                  <a:pt x="34" y="7"/>
                </a:lnTo>
                <a:lnTo>
                  <a:pt x="28" y="2"/>
                </a:lnTo>
                <a:lnTo>
                  <a:pt x="21" y="0"/>
                </a:lnTo>
                <a:lnTo>
                  <a:pt x="11" y="2"/>
                </a:lnTo>
                <a:lnTo>
                  <a:pt x="5" y="7"/>
                </a:lnTo>
                <a:lnTo>
                  <a:pt x="2" y="13"/>
                </a:lnTo>
                <a:lnTo>
                  <a:pt x="0" y="21"/>
                </a:lnTo>
                <a:lnTo>
                  <a:pt x="2" y="28"/>
                </a:lnTo>
                <a:lnTo>
                  <a:pt x="5" y="36"/>
                </a:lnTo>
                <a:lnTo>
                  <a:pt x="11" y="40"/>
                </a:lnTo>
                <a:lnTo>
                  <a:pt x="21" y="42"/>
                </a:lnTo>
                <a:lnTo>
                  <a:pt x="28" y="40"/>
                </a:lnTo>
                <a:lnTo>
                  <a:pt x="34" y="36"/>
                </a:lnTo>
                <a:lnTo>
                  <a:pt x="38" y="28"/>
                </a:lnTo>
                <a:lnTo>
                  <a:pt x="40" y="21"/>
                </a:lnTo>
                <a:close/>
                <a:moveTo>
                  <a:pt x="38" y="21"/>
                </a:moveTo>
                <a:lnTo>
                  <a:pt x="36" y="28"/>
                </a:lnTo>
                <a:lnTo>
                  <a:pt x="32" y="34"/>
                </a:lnTo>
                <a:lnTo>
                  <a:pt x="27" y="38"/>
                </a:lnTo>
                <a:lnTo>
                  <a:pt x="21" y="40"/>
                </a:lnTo>
                <a:lnTo>
                  <a:pt x="13" y="38"/>
                </a:lnTo>
                <a:lnTo>
                  <a:pt x="7" y="34"/>
                </a:lnTo>
                <a:lnTo>
                  <a:pt x="4" y="28"/>
                </a:lnTo>
                <a:lnTo>
                  <a:pt x="2" y="21"/>
                </a:lnTo>
                <a:lnTo>
                  <a:pt x="4" y="15"/>
                </a:lnTo>
                <a:lnTo>
                  <a:pt x="7" y="7"/>
                </a:lnTo>
                <a:lnTo>
                  <a:pt x="13" y="4"/>
                </a:lnTo>
                <a:lnTo>
                  <a:pt x="21" y="4"/>
                </a:lnTo>
                <a:lnTo>
                  <a:pt x="27" y="4"/>
                </a:lnTo>
                <a:lnTo>
                  <a:pt x="32" y="7"/>
                </a:lnTo>
                <a:lnTo>
                  <a:pt x="36" y="15"/>
                </a:lnTo>
                <a:lnTo>
                  <a:pt x="38" y="2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C72A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2" name="Freeform 856"/>
          <p:cNvSpPr>
            <a:spLocks noEditPoints="1"/>
          </p:cNvSpPr>
          <p:nvPr/>
        </p:nvSpPr>
        <p:spPr bwMode="auto">
          <a:xfrm>
            <a:off x="6064250" y="2520950"/>
            <a:ext cx="63500" cy="60325"/>
          </a:xfrm>
          <a:custGeom>
            <a:avLst/>
            <a:gdLst/>
            <a:ahLst/>
            <a:cxnLst>
              <a:cxn ang="0">
                <a:pos x="40" y="19"/>
              </a:cxn>
              <a:cxn ang="0">
                <a:pos x="38" y="11"/>
              </a:cxn>
              <a:cxn ang="0">
                <a:pos x="34" y="5"/>
              </a:cxn>
              <a:cxn ang="0">
                <a:pos x="28" y="2"/>
              </a:cxn>
              <a:cxn ang="0">
                <a:pos x="21" y="0"/>
              </a:cxn>
              <a:cxn ang="0">
                <a:pos x="13" y="2"/>
              </a:cxn>
              <a:cxn ang="0">
                <a:pos x="5" y="5"/>
              </a:cxn>
              <a:cxn ang="0">
                <a:pos x="2" y="11"/>
              </a:cxn>
              <a:cxn ang="0">
                <a:pos x="0" y="19"/>
              </a:cxn>
              <a:cxn ang="0">
                <a:pos x="2" y="26"/>
              </a:cxn>
              <a:cxn ang="0">
                <a:pos x="5" y="32"/>
              </a:cxn>
              <a:cxn ang="0">
                <a:pos x="13" y="38"/>
              </a:cxn>
              <a:cxn ang="0">
                <a:pos x="21" y="38"/>
              </a:cxn>
              <a:cxn ang="0">
                <a:pos x="28" y="38"/>
              </a:cxn>
              <a:cxn ang="0">
                <a:pos x="34" y="32"/>
              </a:cxn>
              <a:cxn ang="0">
                <a:pos x="38" y="26"/>
              </a:cxn>
              <a:cxn ang="0">
                <a:pos x="40" y="19"/>
              </a:cxn>
              <a:cxn ang="0">
                <a:pos x="38" y="19"/>
              </a:cxn>
              <a:cxn ang="0">
                <a:pos x="36" y="26"/>
              </a:cxn>
              <a:cxn ang="0">
                <a:pos x="32" y="32"/>
              </a:cxn>
              <a:cxn ang="0">
                <a:pos x="27" y="34"/>
              </a:cxn>
              <a:cxn ang="0">
                <a:pos x="21" y="36"/>
              </a:cxn>
              <a:cxn ang="0">
                <a:pos x="13" y="34"/>
              </a:cxn>
              <a:cxn ang="0">
                <a:pos x="7" y="32"/>
              </a:cxn>
              <a:cxn ang="0">
                <a:pos x="4" y="26"/>
              </a:cxn>
              <a:cxn ang="0">
                <a:pos x="4" y="19"/>
              </a:cxn>
              <a:cxn ang="0">
                <a:pos x="4" y="13"/>
              </a:cxn>
              <a:cxn ang="0">
                <a:pos x="7" y="7"/>
              </a:cxn>
              <a:cxn ang="0">
                <a:pos x="13" y="3"/>
              </a:cxn>
              <a:cxn ang="0">
                <a:pos x="21" y="2"/>
              </a:cxn>
              <a:cxn ang="0">
                <a:pos x="27" y="3"/>
              </a:cxn>
              <a:cxn ang="0">
                <a:pos x="32" y="7"/>
              </a:cxn>
              <a:cxn ang="0">
                <a:pos x="36" y="13"/>
              </a:cxn>
              <a:cxn ang="0">
                <a:pos x="38" y="19"/>
              </a:cxn>
            </a:cxnLst>
            <a:rect l="0" t="0" r="r" b="b"/>
            <a:pathLst>
              <a:path w="40" h="38">
                <a:moveTo>
                  <a:pt x="40" y="19"/>
                </a:moveTo>
                <a:lnTo>
                  <a:pt x="38" y="11"/>
                </a:lnTo>
                <a:lnTo>
                  <a:pt x="34" y="5"/>
                </a:lnTo>
                <a:lnTo>
                  <a:pt x="28" y="2"/>
                </a:lnTo>
                <a:lnTo>
                  <a:pt x="21" y="0"/>
                </a:lnTo>
                <a:lnTo>
                  <a:pt x="13" y="2"/>
                </a:lnTo>
                <a:lnTo>
                  <a:pt x="5" y="5"/>
                </a:lnTo>
                <a:lnTo>
                  <a:pt x="2" y="11"/>
                </a:lnTo>
                <a:lnTo>
                  <a:pt x="0" y="19"/>
                </a:lnTo>
                <a:lnTo>
                  <a:pt x="2" y="26"/>
                </a:lnTo>
                <a:lnTo>
                  <a:pt x="5" y="32"/>
                </a:lnTo>
                <a:lnTo>
                  <a:pt x="13" y="38"/>
                </a:lnTo>
                <a:lnTo>
                  <a:pt x="21" y="38"/>
                </a:lnTo>
                <a:lnTo>
                  <a:pt x="28" y="38"/>
                </a:lnTo>
                <a:lnTo>
                  <a:pt x="34" y="32"/>
                </a:lnTo>
                <a:lnTo>
                  <a:pt x="38" y="26"/>
                </a:lnTo>
                <a:lnTo>
                  <a:pt x="40" y="19"/>
                </a:lnTo>
                <a:close/>
                <a:moveTo>
                  <a:pt x="38" y="19"/>
                </a:moveTo>
                <a:lnTo>
                  <a:pt x="36" y="26"/>
                </a:lnTo>
                <a:lnTo>
                  <a:pt x="32" y="32"/>
                </a:lnTo>
                <a:lnTo>
                  <a:pt x="27" y="34"/>
                </a:lnTo>
                <a:lnTo>
                  <a:pt x="21" y="36"/>
                </a:lnTo>
                <a:lnTo>
                  <a:pt x="13" y="34"/>
                </a:lnTo>
                <a:lnTo>
                  <a:pt x="7" y="32"/>
                </a:lnTo>
                <a:lnTo>
                  <a:pt x="4" y="26"/>
                </a:lnTo>
                <a:lnTo>
                  <a:pt x="4" y="19"/>
                </a:lnTo>
                <a:lnTo>
                  <a:pt x="4" y="13"/>
                </a:lnTo>
                <a:lnTo>
                  <a:pt x="7" y="7"/>
                </a:lnTo>
                <a:lnTo>
                  <a:pt x="13" y="3"/>
                </a:lnTo>
                <a:lnTo>
                  <a:pt x="21" y="2"/>
                </a:lnTo>
                <a:lnTo>
                  <a:pt x="27" y="3"/>
                </a:lnTo>
                <a:lnTo>
                  <a:pt x="32" y="7"/>
                </a:lnTo>
                <a:lnTo>
                  <a:pt x="36" y="13"/>
                </a:lnTo>
                <a:lnTo>
                  <a:pt x="38" y="1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177A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3" name="Freeform 857"/>
          <p:cNvSpPr>
            <a:spLocks noEditPoints="1"/>
          </p:cNvSpPr>
          <p:nvPr/>
        </p:nvSpPr>
        <p:spPr bwMode="auto">
          <a:xfrm>
            <a:off x="6067425" y="2524125"/>
            <a:ext cx="57150" cy="57150"/>
          </a:xfrm>
          <a:custGeom>
            <a:avLst/>
            <a:gdLst/>
            <a:ahLst/>
            <a:cxnLst>
              <a:cxn ang="0">
                <a:pos x="36" y="17"/>
              </a:cxn>
              <a:cxn ang="0">
                <a:pos x="34" y="11"/>
              </a:cxn>
              <a:cxn ang="0">
                <a:pos x="30" y="3"/>
              </a:cxn>
              <a:cxn ang="0">
                <a:pos x="25" y="0"/>
              </a:cxn>
              <a:cxn ang="0">
                <a:pos x="19" y="0"/>
              </a:cxn>
              <a:cxn ang="0">
                <a:pos x="11" y="0"/>
              </a:cxn>
              <a:cxn ang="0">
                <a:pos x="5" y="3"/>
              </a:cxn>
              <a:cxn ang="0">
                <a:pos x="2" y="11"/>
              </a:cxn>
              <a:cxn ang="0">
                <a:pos x="0" y="17"/>
              </a:cxn>
              <a:cxn ang="0">
                <a:pos x="2" y="24"/>
              </a:cxn>
              <a:cxn ang="0">
                <a:pos x="5" y="30"/>
              </a:cxn>
              <a:cxn ang="0">
                <a:pos x="11" y="34"/>
              </a:cxn>
              <a:cxn ang="0">
                <a:pos x="19" y="36"/>
              </a:cxn>
              <a:cxn ang="0">
                <a:pos x="25" y="34"/>
              </a:cxn>
              <a:cxn ang="0">
                <a:pos x="30" y="30"/>
              </a:cxn>
              <a:cxn ang="0">
                <a:pos x="34" y="24"/>
              </a:cxn>
              <a:cxn ang="0">
                <a:pos x="36" y="17"/>
              </a:cxn>
              <a:cxn ang="0">
                <a:pos x="34" y="17"/>
              </a:cxn>
              <a:cxn ang="0">
                <a:pos x="32" y="23"/>
              </a:cxn>
              <a:cxn ang="0">
                <a:pos x="28" y="28"/>
              </a:cxn>
              <a:cxn ang="0">
                <a:pos x="25" y="32"/>
              </a:cxn>
              <a:cxn ang="0">
                <a:pos x="19" y="34"/>
              </a:cxn>
              <a:cxn ang="0">
                <a:pos x="11" y="32"/>
              </a:cxn>
              <a:cxn ang="0">
                <a:pos x="7" y="28"/>
              </a:cxn>
              <a:cxn ang="0">
                <a:pos x="3" y="23"/>
              </a:cxn>
              <a:cxn ang="0">
                <a:pos x="2" y="17"/>
              </a:cxn>
              <a:cxn ang="0">
                <a:pos x="3" y="11"/>
              </a:cxn>
              <a:cxn ang="0">
                <a:pos x="7" y="5"/>
              </a:cxn>
              <a:cxn ang="0">
                <a:pos x="11" y="3"/>
              </a:cxn>
              <a:cxn ang="0">
                <a:pos x="19" y="1"/>
              </a:cxn>
              <a:cxn ang="0">
                <a:pos x="25" y="3"/>
              </a:cxn>
              <a:cxn ang="0">
                <a:pos x="28" y="5"/>
              </a:cxn>
              <a:cxn ang="0">
                <a:pos x="32" y="11"/>
              </a:cxn>
              <a:cxn ang="0">
                <a:pos x="34" y="17"/>
              </a:cxn>
            </a:cxnLst>
            <a:rect l="0" t="0" r="r" b="b"/>
            <a:pathLst>
              <a:path w="36" h="36">
                <a:moveTo>
                  <a:pt x="36" y="17"/>
                </a:moveTo>
                <a:lnTo>
                  <a:pt x="34" y="11"/>
                </a:lnTo>
                <a:lnTo>
                  <a:pt x="30" y="3"/>
                </a:lnTo>
                <a:lnTo>
                  <a:pt x="25" y="0"/>
                </a:lnTo>
                <a:lnTo>
                  <a:pt x="19" y="0"/>
                </a:lnTo>
                <a:lnTo>
                  <a:pt x="11" y="0"/>
                </a:lnTo>
                <a:lnTo>
                  <a:pt x="5" y="3"/>
                </a:lnTo>
                <a:lnTo>
                  <a:pt x="2" y="11"/>
                </a:lnTo>
                <a:lnTo>
                  <a:pt x="0" y="17"/>
                </a:lnTo>
                <a:lnTo>
                  <a:pt x="2" y="24"/>
                </a:lnTo>
                <a:lnTo>
                  <a:pt x="5" y="30"/>
                </a:lnTo>
                <a:lnTo>
                  <a:pt x="11" y="34"/>
                </a:lnTo>
                <a:lnTo>
                  <a:pt x="19" y="36"/>
                </a:lnTo>
                <a:lnTo>
                  <a:pt x="25" y="34"/>
                </a:lnTo>
                <a:lnTo>
                  <a:pt x="30" y="30"/>
                </a:lnTo>
                <a:lnTo>
                  <a:pt x="34" y="24"/>
                </a:lnTo>
                <a:lnTo>
                  <a:pt x="36" y="17"/>
                </a:lnTo>
                <a:close/>
                <a:moveTo>
                  <a:pt x="34" y="17"/>
                </a:moveTo>
                <a:lnTo>
                  <a:pt x="32" y="23"/>
                </a:lnTo>
                <a:lnTo>
                  <a:pt x="28" y="28"/>
                </a:lnTo>
                <a:lnTo>
                  <a:pt x="25" y="32"/>
                </a:lnTo>
                <a:lnTo>
                  <a:pt x="19" y="34"/>
                </a:lnTo>
                <a:lnTo>
                  <a:pt x="11" y="32"/>
                </a:lnTo>
                <a:lnTo>
                  <a:pt x="7" y="28"/>
                </a:lnTo>
                <a:lnTo>
                  <a:pt x="3" y="23"/>
                </a:lnTo>
                <a:lnTo>
                  <a:pt x="2" y="17"/>
                </a:lnTo>
                <a:lnTo>
                  <a:pt x="3" y="11"/>
                </a:lnTo>
                <a:lnTo>
                  <a:pt x="7" y="5"/>
                </a:lnTo>
                <a:lnTo>
                  <a:pt x="11" y="3"/>
                </a:lnTo>
                <a:lnTo>
                  <a:pt x="19" y="1"/>
                </a:lnTo>
                <a:lnTo>
                  <a:pt x="25" y="3"/>
                </a:lnTo>
                <a:lnTo>
                  <a:pt x="28" y="5"/>
                </a:lnTo>
                <a:lnTo>
                  <a:pt x="32" y="11"/>
                </a:lnTo>
                <a:lnTo>
                  <a:pt x="34" y="1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67CB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4" name="Freeform 858"/>
          <p:cNvSpPr>
            <a:spLocks noEditPoints="1"/>
          </p:cNvSpPr>
          <p:nvPr/>
        </p:nvSpPr>
        <p:spPr bwMode="auto">
          <a:xfrm>
            <a:off x="6070600" y="2524125"/>
            <a:ext cx="53975" cy="53975"/>
          </a:xfrm>
          <a:custGeom>
            <a:avLst/>
            <a:gdLst/>
            <a:ahLst/>
            <a:cxnLst>
              <a:cxn ang="0">
                <a:pos x="34" y="17"/>
              </a:cxn>
              <a:cxn ang="0">
                <a:pos x="32" y="11"/>
              </a:cxn>
              <a:cxn ang="0">
                <a:pos x="28" y="5"/>
              </a:cxn>
              <a:cxn ang="0">
                <a:pos x="23" y="1"/>
              </a:cxn>
              <a:cxn ang="0">
                <a:pos x="17" y="0"/>
              </a:cxn>
              <a:cxn ang="0">
                <a:pos x="9" y="1"/>
              </a:cxn>
              <a:cxn ang="0">
                <a:pos x="3" y="5"/>
              </a:cxn>
              <a:cxn ang="0">
                <a:pos x="0" y="11"/>
              </a:cxn>
              <a:cxn ang="0">
                <a:pos x="0" y="17"/>
              </a:cxn>
              <a:cxn ang="0">
                <a:pos x="0" y="24"/>
              </a:cxn>
              <a:cxn ang="0">
                <a:pos x="3" y="30"/>
              </a:cxn>
              <a:cxn ang="0">
                <a:pos x="9" y="32"/>
              </a:cxn>
              <a:cxn ang="0">
                <a:pos x="17" y="34"/>
              </a:cxn>
              <a:cxn ang="0">
                <a:pos x="23" y="32"/>
              </a:cxn>
              <a:cxn ang="0">
                <a:pos x="28" y="30"/>
              </a:cxn>
              <a:cxn ang="0">
                <a:pos x="32" y="24"/>
              </a:cxn>
              <a:cxn ang="0">
                <a:pos x="34" y="17"/>
              </a:cxn>
              <a:cxn ang="0">
                <a:pos x="30" y="17"/>
              </a:cxn>
              <a:cxn ang="0">
                <a:pos x="30" y="23"/>
              </a:cxn>
              <a:cxn ang="0">
                <a:pos x="26" y="28"/>
              </a:cxn>
              <a:cxn ang="0">
                <a:pos x="23" y="30"/>
              </a:cxn>
              <a:cxn ang="0">
                <a:pos x="17" y="32"/>
              </a:cxn>
              <a:cxn ang="0">
                <a:pos x="11" y="30"/>
              </a:cxn>
              <a:cxn ang="0">
                <a:pos x="5" y="28"/>
              </a:cxn>
              <a:cxn ang="0">
                <a:pos x="1" y="23"/>
              </a:cxn>
              <a:cxn ang="0">
                <a:pos x="1" y="17"/>
              </a:cxn>
              <a:cxn ang="0">
                <a:pos x="1" y="11"/>
              </a:cxn>
              <a:cxn ang="0">
                <a:pos x="5" y="7"/>
              </a:cxn>
              <a:cxn ang="0">
                <a:pos x="11" y="3"/>
              </a:cxn>
              <a:cxn ang="0">
                <a:pos x="17" y="1"/>
              </a:cxn>
              <a:cxn ang="0">
                <a:pos x="23" y="3"/>
              </a:cxn>
              <a:cxn ang="0">
                <a:pos x="26" y="7"/>
              </a:cxn>
              <a:cxn ang="0">
                <a:pos x="30" y="11"/>
              </a:cxn>
              <a:cxn ang="0">
                <a:pos x="30" y="17"/>
              </a:cxn>
            </a:cxnLst>
            <a:rect l="0" t="0" r="r" b="b"/>
            <a:pathLst>
              <a:path w="34" h="34">
                <a:moveTo>
                  <a:pt x="34" y="17"/>
                </a:moveTo>
                <a:lnTo>
                  <a:pt x="32" y="11"/>
                </a:lnTo>
                <a:lnTo>
                  <a:pt x="28" y="5"/>
                </a:lnTo>
                <a:lnTo>
                  <a:pt x="23" y="1"/>
                </a:lnTo>
                <a:lnTo>
                  <a:pt x="17" y="0"/>
                </a:lnTo>
                <a:lnTo>
                  <a:pt x="9" y="1"/>
                </a:lnTo>
                <a:lnTo>
                  <a:pt x="3" y="5"/>
                </a:lnTo>
                <a:lnTo>
                  <a:pt x="0" y="11"/>
                </a:lnTo>
                <a:lnTo>
                  <a:pt x="0" y="17"/>
                </a:lnTo>
                <a:lnTo>
                  <a:pt x="0" y="24"/>
                </a:lnTo>
                <a:lnTo>
                  <a:pt x="3" y="30"/>
                </a:lnTo>
                <a:lnTo>
                  <a:pt x="9" y="32"/>
                </a:lnTo>
                <a:lnTo>
                  <a:pt x="17" y="34"/>
                </a:lnTo>
                <a:lnTo>
                  <a:pt x="23" y="32"/>
                </a:lnTo>
                <a:lnTo>
                  <a:pt x="28" y="30"/>
                </a:lnTo>
                <a:lnTo>
                  <a:pt x="32" y="24"/>
                </a:lnTo>
                <a:lnTo>
                  <a:pt x="34" y="17"/>
                </a:lnTo>
                <a:close/>
                <a:moveTo>
                  <a:pt x="30" y="17"/>
                </a:moveTo>
                <a:lnTo>
                  <a:pt x="30" y="23"/>
                </a:lnTo>
                <a:lnTo>
                  <a:pt x="26" y="28"/>
                </a:lnTo>
                <a:lnTo>
                  <a:pt x="23" y="30"/>
                </a:lnTo>
                <a:lnTo>
                  <a:pt x="17" y="32"/>
                </a:lnTo>
                <a:lnTo>
                  <a:pt x="11" y="30"/>
                </a:lnTo>
                <a:lnTo>
                  <a:pt x="5" y="28"/>
                </a:lnTo>
                <a:lnTo>
                  <a:pt x="1" y="23"/>
                </a:lnTo>
                <a:lnTo>
                  <a:pt x="1" y="17"/>
                </a:lnTo>
                <a:lnTo>
                  <a:pt x="1" y="11"/>
                </a:lnTo>
                <a:lnTo>
                  <a:pt x="5" y="7"/>
                </a:lnTo>
                <a:lnTo>
                  <a:pt x="11" y="3"/>
                </a:lnTo>
                <a:lnTo>
                  <a:pt x="17" y="1"/>
                </a:lnTo>
                <a:lnTo>
                  <a:pt x="23" y="3"/>
                </a:lnTo>
                <a:lnTo>
                  <a:pt x="26" y="7"/>
                </a:lnTo>
                <a:lnTo>
                  <a:pt x="30" y="11"/>
                </a:lnTo>
                <a:lnTo>
                  <a:pt x="30" y="1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C82B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5" name="Freeform 859"/>
          <p:cNvSpPr>
            <a:spLocks noEditPoints="1"/>
          </p:cNvSpPr>
          <p:nvPr/>
        </p:nvSpPr>
        <p:spPr bwMode="auto">
          <a:xfrm>
            <a:off x="6070600" y="2525713"/>
            <a:ext cx="50800" cy="52387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0" y="10"/>
              </a:cxn>
              <a:cxn ang="0">
                <a:pos x="26" y="4"/>
              </a:cxn>
              <a:cxn ang="0">
                <a:pos x="23" y="2"/>
              </a:cxn>
              <a:cxn ang="0">
                <a:pos x="17" y="0"/>
              </a:cxn>
              <a:cxn ang="0">
                <a:pos x="9" y="2"/>
              </a:cxn>
              <a:cxn ang="0">
                <a:pos x="5" y="4"/>
              </a:cxn>
              <a:cxn ang="0">
                <a:pos x="1" y="10"/>
              </a:cxn>
              <a:cxn ang="0">
                <a:pos x="0" y="16"/>
              </a:cxn>
              <a:cxn ang="0">
                <a:pos x="1" y="22"/>
              </a:cxn>
              <a:cxn ang="0">
                <a:pos x="5" y="27"/>
              </a:cxn>
              <a:cxn ang="0">
                <a:pos x="9" y="31"/>
              </a:cxn>
              <a:cxn ang="0">
                <a:pos x="17" y="33"/>
              </a:cxn>
              <a:cxn ang="0">
                <a:pos x="23" y="31"/>
              </a:cxn>
              <a:cxn ang="0">
                <a:pos x="26" y="27"/>
              </a:cxn>
              <a:cxn ang="0">
                <a:pos x="30" y="22"/>
              </a:cxn>
              <a:cxn ang="0">
                <a:pos x="32" y="16"/>
              </a:cxn>
              <a:cxn ang="0">
                <a:pos x="30" y="16"/>
              </a:cxn>
              <a:cxn ang="0">
                <a:pos x="28" y="22"/>
              </a:cxn>
              <a:cxn ang="0">
                <a:pos x="26" y="25"/>
              </a:cxn>
              <a:cxn ang="0">
                <a:pos x="21" y="29"/>
              </a:cxn>
              <a:cxn ang="0">
                <a:pos x="17" y="29"/>
              </a:cxn>
              <a:cxn ang="0">
                <a:pos x="11" y="29"/>
              </a:cxn>
              <a:cxn ang="0">
                <a:pos x="7" y="25"/>
              </a:cxn>
              <a:cxn ang="0">
                <a:pos x="3" y="22"/>
              </a:cxn>
              <a:cxn ang="0">
                <a:pos x="1" y="16"/>
              </a:cxn>
              <a:cxn ang="0">
                <a:pos x="3" y="10"/>
              </a:cxn>
              <a:cxn ang="0">
                <a:pos x="7" y="6"/>
              </a:cxn>
              <a:cxn ang="0">
                <a:pos x="11" y="4"/>
              </a:cxn>
              <a:cxn ang="0">
                <a:pos x="17" y="2"/>
              </a:cxn>
              <a:cxn ang="0">
                <a:pos x="21" y="4"/>
              </a:cxn>
              <a:cxn ang="0">
                <a:pos x="26" y="6"/>
              </a:cxn>
              <a:cxn ang="0">
                <a:pos x="28" y="10"/>
              </a:cxn>
              <a:cxn ang="0">
                <a:pos x="30" y="16"/>
              </a:cxn>
            </a:cxnLst>
            <a:rect l="0" t="0" r="r" b="b"/>
            <a:pathLst>
              <a:path w="32" h="33">
                <a:moveTo>
                  <a:pt x="32" y="16"/>
                </a:moveTo>
                <a:lnTo>
                  <a:pt x="30" y="10"/>
                </a:lnTo>
                <a:lnTo>
                  <a:pt x="26" y="4"/>
                </a:lnTo>
                <a:lnTo>
                  <a:pt x="23" y="2"/>
                </a:lnTo>
                <a:lnTo>
                  <a:pt x="17" y="0"/>
                </a:lnTo>
                <a:lnTo>
                  <a:pt x="9" y="2"/>
                </a:lnTo>
                <a:lnTo>
                  <a:pt x="5" y="4"/>
                </a:lnTo>
                <a:lnTo>
                  <a:pt x="1" y="10"/>
                </a:lnTo>
                <a:lnTo>
                  <a:pt x="0" y="16"/>
                </a:lnTo>
                <a:lnTo>
                  <a:pt x="1" y="22"/>
                </a:lnTo>
                <a:lnTo>
                  <a:pt x="5" y="27"/>
                </a:lnTo>
                <a:lnTo>
                  <a:pt x="9" y="31"/>
                </a:lnTo>
                <a:lnTo>
                  <a:pt x="17" y="33"/>
                </a:lnTo>
                <a:lnTo>
                  <a:pt x="23" y="31"/>
                </a:lnTo>
                <a:lnTo>
                  <a:pt x="26" y="27"/>
                </a:lnTo>
                <a:lnTo>
                  <a:pt x="30" y="22"/>
                </a:lnTo>
                <a:lnTo>
                  <a:pt x="32" y="16"/>
                </a:lnTo>
                <a:close/>
                <a:moveTo>
                  <a:pt x="30" y="16"/>
                </a:moveTo>
                <a:lnTo>
                  <a:pt x="28" y="22"/>
                </a:lnTo>
                <a:lnTo>
                  <a:pt x="26" y="25"/>
                </a:lnTo>
                <a:lnTo>
                  <a:pt x="21" y="29"/>
                </a:lnTo>
                <a:lnTo>
                  <a:pt x="17" y="29"/>
                </a:lnTo>
                <a:lnTo>
                  <a:pt x="11" y="29"/>
                </a:lnTo>
                <a:lnTo>
                  <a:pt x="7" y="25"/>
                </a:lnTo>
                <a:lnTo>
                  <a:pt x="3" y="22"/>
                </a:lnTo>
                <a:lnTo>
                  <a:pt x="1" y="16"/>
                </a:lnTo>
                <a:lnTo>
                  <a:pt x="3" y="10"/>
                </a:lnTo>
                <a:lnTo>
                  <a:pt x="7" y="6"/>
                </a:lnTo>
                <a:lnTo>
                  <a:pt x="11" y="4"/>
                </a:lnTo>
                <a:lnTo>
                  <a:pt x="17" y="2"/>
                </a:lnTo>
                <a:lnTo>
                  <a:pt x="21" y="4"/>
                </a:lnTo>
                <a:lnTo>
                  <a:pt x="26" y="6"/>
                </a:lnTo>
                <a:lnTo>
                  <a:pt x="28" y="10"/>
                </a:lnTo>
                <a:lnTo>
                  <a:pt x="30" y="1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188B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6" name="Freeform 860"/>
          <p:cNvSpPr>
            <a:spLocks noEditPoints="1"/>
          </p:cNvSpPr>
          <p:nvPr/>
        </p:nvSpPr>
        <p:spPr bwMode="auto">
          <a:xfrm>
            <a:off x="6072188" y="2525713"/>
            <a:ext cx="46037" cy="49212"/>
          </a:xfrm>
          <a:custGeom>
            <a:avLst/>
            <a:gdLst/>
            <a:ahLst/>
            <a:cxnLst>
              <a:cxn ang="0">
                <a:pos x="29" y="16"/>
              </a:cxn>
              <a:cxn ang="0">
                <a:pos x="29" y="10"/>
              </a:cxn>
              <a:cxn ang="0">
                <a:pos x="25" y="6"/>
              </a:cxn>
              <a:cxn ang="0">
                <a:pos x="22" y="2"/>
              </a:cxn>
              <a:cxn ang="0">
                <a:pos x="16" y="0"/>
              </a:cxn>
              <a:cxn ang="0">
                <a:pos x="10" y="2"/>
              </a:cxn>
              <a:cxn ang="0">
                <a:pos x="4" y="6"/>
              </a:cxn>
              <a:cxn ang="0">
                <a:pos x="0" y="10"/>
              </a:cxn>
              <a:cxn ang="0">
                <a:pos x="0" y="16"/>
              </a:cxn>
              <a:cxn ang="0">
                <a:pos x="0" y="22"/>
              </a:cxn>
              <a:cxn ang="0">
                <a:pos x="4" y="27"/>
              </a:cxn>
              <a:cxn ang="0">
                <a:pos x="10" y="29"/>
              </a:cxn>
              <a:cxn ang="0">
                <a:pos x="16" y="31"/>
              </a:cxn>
              <a:cxn ang="0">
                <a:pos x="22" y="29"/>
              </a:cxn>
              <a:cxn ang="0">
                <a:pos x="25" y="27"/>
              </a:cxn>
              <a:cxn ang="0">
                <a:pos x="29" y="22"/>
              </a:cxn>
              <a:cxn ang="0">
                <a:pos x="29" y="16"/>
              </a:cxn>
              <a:cxn ang="0">
                <a:pos x="27" y="16"/>
              </a:cxn>
              <a:cxn ang="0">
                <a:pos x="27" y="22"/>
              </a:cxn>
              <a:cxn ang="0">
                <a:pos x="23" y="25"/>
              </a:cxn>
              <a:cxn ang="0">
                <a:pos x="20" y="27"/>
              </a:cxn>
              <a:cxn ang="0">
                <a:pos x="16" y="29"/>
              </a:cxn>
              <a:cxn ang="0">
                <a:pos x="10" y="27"/>
              </a:cxn>
              <a:cxn ang="0">
                <a:pos x="6" y="25"/>
              </a:cxn>
              <a:cxn ang="0">
                <a:pos x="4" y="22"/>
              </a:cxn>
              <a:cxn ang="0">
                <a:pos x="2" y="16"/>
              </a:cxn>
              <a:cxn ang="0">
                <a:pos x="4" y="12"/>
              </a:cxn>
              <a:cxn ang="0">
                <a:pos x="6" y="8"/>
              </a:cxn>
              <a:cxn ang="0">
                <a:pos x="10" y="4"/>
              </a:cxn>
              <a:cxn ang="0">
                <a:pos x="16" y="4"/>
              </a:cxn>
              <a:cxn ang="0">
                <a:pos x="20" y="4"/>
              </a:cxn>
              <a:cxn ang="0">
                <a:pos x="23" y="8"/>
              </a:cxn>
              <a:cxn ang="0">
                <a:pos x="27" y="12"/>
              </a:cxn>
              <a:cxn ang="0">
                <a:pos x="27" y="16"/>
              </a:cxn>
            </a:cxnLst>
            <a:rect l="0" t="0" r="r" b="b"/>
            <a:pathLst>
              <a:path w="29" h="31">
                <a:moveTo>
                  <a:pt x="29" y="16"/>
                </a:moveTo>
                <a:lnTo>
                  <a:pt x="29" y="10"/>
                </a:lnTo>
                <a:lnTo>
                  <a:pt x="25" y="6"/>
                </a:lnTo>
                <a:lnTo>
                  <a:pt x="22" y="2"/>
                </a:lnTo>
                <a:lnTo>
                  <a:pt x="16" y="0"/>
                </a:lnTo>
                <a:lnTo>
                  <a:pt x="10" y="2"/>
                </a:lnTo>
                <a:lnTo>
                  <a:pt x="4" y="6"/>
                </a:lnTo>
                <a:lnTo>
                  <a:pt x="0" y="10"/>
                </a:lnTo>
                <a:lnTo>
                  <a:pt x="0" y="16"/>
                </a:lnTo>
                <a:lnTo>
                  <a:pt x="0" y="22"/>
                </a:lnTo>
                <a:lnTo>
                  <a:pt x="4" y="27"/>
                </a:lnTo>
                <a:lnTo>
                  <a:pt x="10" y="29"/>
                </a:lnTo>
                <a:lnTo>
                  <a:pt x="16" y="31"/>
                </a:lnTo>
                <a:lnTo>
                  <a:pt x="22" y="29"/>
                </a:lnTo>
                <a:lnTo>
                  <a:pt x="25" y="27"/>
                </a:lnTo>
                <a:lnTo>
                  <a:pt x="29" y="22"/>
                </a:lnTo>
                <a:lnTo>
                  <a:pt x="29" y="16"/>
                </a:lnTo>
                <a:close/>
                <a:moveTo>
                  <a:pt x="27" y="16"/>
                </a:moveTo>
                <a:lnTo>
                  <a:pt x="27" y="22"/>
                </a:lnTo>
                <a:lnTo>
                  <a:pt x="23" y="25"/>
                </a:lnTo>
                <a:lnTo>
                  <a:pt x="20" y="27"/>
                </a:lnTo>
                <a:lnTo>
                  <a:pt x="16" y="29"/>
                </a:lnTo>
                <a:lnTo>
                  <a:pt x="10" y="27"/>
                </a:lnTo>
                <a:lnTo>
                  <a:pt x="6" y="25"/>
                </a:lnTo>
                <a:lnTo>
                  <a:pt x="4" y="22"/>
                </a:lnTo>
                <a:lnTo>
                  <a:pt x="2" y="16"/>
                </a:lnTo>
                <a:lnTo>
                  <a:pt x="4" y="12"/>
                </a:lnTo>
                <a:lnTo>
                  <a:pt x="6" y="8"/>
                </a:lnTo>
                <a:lnTo>
                  <a:pt x="10" y="4"/>
                </a:lnTo>
                <a:lnTo>
                  <a:pt x="16" y="4"/>
                </a:lnTo>
                <a:lnTo>
                  <a:pt x="20" y="4"/>
                </a:lnTo>
                <a:lnTo>
                  <a:pt x="23" y="8"/>
                </a:lnTo>
                <a:lnTo>
                  <a:pt x="27" y="12"/>
                </a:lnTo>
                <a:lnTo>
                  <a:pt x="27" y="1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78EB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8" name="Freeform 862"/>
          <p:cNvSpPr>
            <a:spLocks noEditPoints="1"/>
          </p:cNvSpPr>
          <p:nvPr/>
        </p:nvSpPr>
        <p:spPr bwMode="auto">
          <a:xfrm>
            <a:off x="6072188" y="2528888"/>
            <a:ext cx="46037" cy="42862"/>
          </a:xfrm>
          <a:custGeom>
            <a:avLst/>
            <a:gdLst/>
            <a:ahLst/>
            <a:cxnLst>
              <a:cxn ang="0">
                <a:pos x="29" y="14"/>
              </a:cxn>
              <a:cxn ang="0">
                <a:pos x="27" y="8"/>
              </a:cxn>
              <a:cxn ang="0">
                <a:pos x="25" y="4"/>
              </a:cxn>
              <a:cxn ang="0">
                <a:pos x="20" y="2"/>
              </a:cxn>
              <a:cxn ang="0">
                <a:pos x="16" y="0"/>
              </a:cxn>
              <a:cxn ang="0">
                <a:pos x="10" y="2"/>
              </a:cxn>
              <a:cxn ang="0">
                <a:pos x="6" y="4"/>
              </a:cxn>
              <a:cxn ang="0">
                <a:pos x="2" y="8"/>
              </a:cxn>
              <a:cxn ang="0">
                <a:pos x="0" y="14"/>
              </a:cxn>
              <a:cxn ang="0">
                <a:pos x="2" y="20"/>
              </a:cxn>
              <a:cxn ang="0">
                <a:pos x="6" y="23"/>
              </a:cxn>
              <a:cxn ang="0">
                <a:pos x="10" y="27"/>
              </a:cxn>
              <a:cxn ang="0">
                <a:pos x="16" y="27"/>
              </a:cxn>
              <a:cxn ang="0">
                <a:pos x="20" y="27"/>
              </a:cxn>
              <a:cxn ang="0">
                <a:pos x="25" y="23"/>
              </a:cxn>
              <a:cxn ang="0">
                <a:pos x="27" y="20"/>
              </a:cxn>
              <a:cxn ang="0">
                <a:pos x="29" y="14"/>
              </a:cxn>
              <a:cxn ang="0">
                <a:pos x="27" y="14"/>
              </a:cxn>
              <a:cxn ang="0">
                <a:pos x="25" y="20"/>
              </a:cxn>
              <a:cxn ang="0">
                <a:pos x="23" y="21"/>
              </a:cxn>
              <a:cxn ang="0">
                <a:pos x="20" y="25"/>
              </a:cxn>
              <a:cxn ang="0">
                <a:pos x="16" y="25"/>
              </a:cxn>
              <a:cxn ang="0">
                <a:pos x="10" y="25"/>
              </a:cxn>
              <a:cxn ang="0">
                <a:pos x="6" y="21"/>
              </a:cxn>
              <a:cxn ang="0">
                <a:pos x="4" y="20"/>
              </a:cxn>
              <a:cxn ang="0">
                <a:pos x="4" y="14"/>
              </a:cxn>
              <a:cxn ang="0">
                <a:pos x="4" y="10"/>
              </a:cxn>
              <a:cxn ang="0">
                <a:pos x="6" y="6"/>
              </a:cxn>
              <a:cxn ang="0">
                <a:pos x="10" y="4"/>
              </a:cxn>
              <a:cxn ang="0">
                <a:pos x="16" y="2"/>
              </a:cxn>
              <a:cxn ang="0">
                <a:pos x="20" y="4"/>
              </a:cxn>
              <a:cxn ang="0">
                <a:pos x="23" y="6"/>
              </a:cxn>
              <a:cxn ang="0">
                <a:pos x="25" y="10"/>
              </a:cxn>
              <a:cxn ang="0">
                <a:pos x="27" y="14"/>
              </a:cxn>
            </a:cxnLst>
            <a:rect l="0" t="0" r="r" b="b"/>
            <a:pathLst>
              <a:path w="29" h="27">
                <a:moveTo>
                  <a:pt x="29" y="14"/>
                </a:moveTo>
                <a:lnTo>
                  <a:pt x="27" y="8"/>
                </a:lnTo>
                <a:lnTo>
                  <a:pt x="25" y="4"/>
                </a:lnTo>
                <a:lnTo>
                  <a:pt x="20" y="2"/>
                </a:lnTo>
                <a:lnTo>
                  <a:pt x="16" y="0"/>
                </a:lnTo>
                <a:lnTo>
                  <a:pt x="10" y="2"/>
                </a:lnTo>
                <a:lnTo>
                  <a:pt x="6" y="4"/>
                </a:lnTo>
                <a:lnTo>
                  <a:pt x="2" y="8"/>
                </a:lnTo>
                <a:lnTo>
                  <a:pt x="0" y="14"/>
                </a:lnTo>
                <a:lnTo>
                  <a:pt x="2" y="20"/>
                </a:lnTo>
                <a:lnTo>
                  <a:pt x="6" y="23"/>
                </a:lnTo>
                <a:lnTo>
                  <a:pt x="10" y="27"/>
                </a:lnTo>
                <a:lnTo>
                  <a:pt x="16" y="27"/>
                </a:lnTo>
                <a:lnTo>
                  <a:pt x="20" y="27"/>
                </a:lnTo>
                <a:lnTo>
                  <a:pt x="25" y="23"/>
                </a:lnTo>
                <a:lnTo>
                  <a:pt x="27" y="20"/>
                </a:lnTo>
                <a:lnTo>
                  <a:pt x="29" y="14"/>
                </a:lnTo>
                <a:close/>
                <a:moveTo>
                  <a:pt x="27" y="14"/>
                </a:moveTo>
                <a:lnTo>
                  <a:pt x="25" y="20"/>
                </a:lnTo>
                <a:lnTo>
                  <a:pt x="23" y="21"/>
                </a:lnTo>
                <a:lnTo>
                  <a:pt x="20" y="25"/>
                </a:lnTo>
                <a:lnTo>
                  <a:pt x="16" y="25"/>
                </a:lnTo>
                <a:lnTo>
                  <a:pt x="10" y="25"/>
                </a:lnTo>
                <a:lnTo>
                  <a:pt x="6" y="21"/>
                </a:lnTo>
                <a:lnTo>
                  <a:pt x="4" y="20"/>
                </a:lnTo>
                <a:lnTo>
                  <a:pt x="4" y="14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6" y="2"/>
                </a:lnTo>
                <a:lnTo>
                  <a:pt x="20" y="4"/>
                </a:lnTo>
                <a:lnTo>
                  <a:pt x="23" y="6"/>
                </a:lnTo>
                <a:lnTo>
                  <a:pt x="25" y="10"/>
                </a:lnTo>
                <a:lnTo>
                  <a:pt x="27" y="1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C94C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79" name="Freeform 863"/>
          <p:cNvSpPr>
            <a:spLocks noEditPoints="1"/>
          </p:cNvSpPr>
          <p:nvPr/>
        </p:nvSpPr>
        <p:spPr bwMode="auto">
          <a:xfrm>
            <a:off x="6075363" y="2532063"/>
            <a:ext cx="39687" cy="39687"/>
          </a:xfrm>
          <a:custGeom>
            <a:avLst/>
            <a:gdLst/>
            <a:ahLst/>
            <a:cxnLst>
              <a:cxn ang="0">
                <a:pos x="25" y="12"/>
              </a:cxn>
              <a:cxn ang="0">
                <a:pos x="25" y="8"/>
              </a:cxn>
              <a:cxn ang="0">
                <a:pos x="21" y="4"/>
              </a:cxn>
              <a:cxn ang="0">
                <a:pos x="18" y="0"/>
              </a:cxn>
              <a:cxn ang="0">
                <a:pos x="14" y="0"/>
              </a:cxn>
              <a:cxn ang="0">
                <a:pos x="8" y="0"/>
              </a:cxn>
              <a:cxn ang="0">
                <a:pos x="4" y="4"/>
              </a:cxn>
              <a:cxn ang="0">
                <a:pos x="2" y="8"/>
              </a:cxn>
              <a:cxn ang="0">
                <a:pos x="0" y="12"/>
              </a:cxn>
              <a:cxn ang="0">
                <a:pos x="2" y="18"/>
              </a:cxn>
              <a:cxn ang="0">
                <a:pos x="4" y="21"/>
              </a:cxn>
              <a:cxn ang="0">
                <a:pos x="8" y="23"/>
              </a:cxn>
              <a:cxn ang="0">
                <a:pos x="14" y="25"/>
              </a:cxn>
              <a:cxn ang="0">
                <a:pos x="18" y="23"/>
              </a:cxn>
              <a:cxn ang="0">
                <a:pos x="21" y="21"/>
              </a:cxn>
              <a:cxn ang="0">
                <a:pos x="25" y="18"/>
              </a:cxn>
              <a:cxn ang="0">
                <a:pos x="25" y="12"/>
              </a:cxn>
              <a:cxn ang="0">
                <a:pos x="23" y="12"/>
              </a:cxn>
              <a:cxn ang="0">
                <a:pos x="23" y="16"/>
              </a:cxn>
              <a:cxn ang="0">
                <a:pos x="20" y="19"/>
              </a:cxn>
              <a:cxn ang="0">
                <a:pos x="18" y="21"/>
              </a:cxn>
              <a:cxn ang="0">
                <a:pos x="14" y="23"/>
              </a:cxn>
              <a:cxn ang="0">
                <a:pos x="8" y="21"/>
              </a:cxn>
              <a:cxn ang="0">
                <a:pos x="6" y="19"/>
              </a:cxn>
              <a:cxn ang="0">
                <a:pos x="4" y="16"/>
              </a:cxn>
              <a:cxn ang="0">
                <a:pos x="2" y="12"/>
              </a:cxn>
              <a:cxn ang="0">
                <a:pos x="4" y="8"/>
              </a:cxn>
              <a:cxn ang="0">
                <a:pos x="6" y="4"/>
              </a:cxn>
              <a:cxn ang="0">
                <a:pos x="8" y="2"/>
              </a:cxn>
              <a:cxn ang="0">
                <a:pos x="14" y="2"/>
              </a:cxn>
              <a:cxn ang="0">
                <a:pos x="18" y="2"/>
              </a:cxn>
              <a:cxn ang="0">
                <a:pos x="20" y="4"/>
              </a:cxn>
              <a:cxn ang="0">
                <a:pos x="23" y="8"/>
              </a:cxn>
              <a:cxn ang="0">
                <a:pos x="23" y="12"/>
              </a:cxn>
            </a:cxnLst>
            <a:rect l="0" t="0" r="r" b="b"/>
            <a:pathLst>
              <a:path w="25" h="25">
                <a:moveTo>
                  <a:pt x="25" y="12"/>
                </a:moveTo>
                <a:lnTo>
                  <a:pt x="25" y="8"/>
                </a:lnTo>
                <a:lnTo>
                  <a:pt x="21" y="4"/>
                </a:lnTo>
                <a:lnTo>
                  <a:pt x="18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2" y="8"/>
                </a:lnTo>
                <a:lnTo>
                  <a:pt x="0" y="12"/>
                </a:lnTo>
                <a:lnTo>
                  <a:pt x="2" y="18"/>
                </a:lnTo>
                <a:lnTo>
                  <a:pt x="4" y="21"/>
                </a:lnTo>
                <a:lnTo>
                  <a:pt x="8" y="23"/>
                </a:lnTo>
                <a:lnTo>
                  <a:pt x="14" y="25"/>
                </a:lnTo>
                <a:lnTo>
                  <a:pt x="18" y="23"/>
                </a:lnTo>
                <a:lnTo>
                  <a:pt x="21" y="21"/>
                </a:lnTo>
                <a:lnTo>
                  <a:pt x="25" y="18"/>
                </a:lnTo>
                <a:lnTo>
                  <a:pt x="25" y="12"/>
                </a:lnTo>
                <a:close/>
                <a:moveTo>
                  <a:pt x="23" y="12"/>
                </a:moveTo>
                <a:lnTo>
                  <a:pt x="23" y="16"/>
                </a:lnTo>
                <a:lnTo>
                  <a:pt x="20" y="19"/>
                </a:lnTo>
                <a:lnTo>
                  <a:pt x="18" y="21"/>
                </a:lnTo>
                <a:lnTo>
                  <a:pt x="14" y="23"/>
                </a:lnTo>
                <a:lnTo>
                  <a:pt x="8" y="21"/>
                </a:lnTo>
                <a:lnTo>
                  <a:pt x="6" y="19"/>
                </a:lnTo>
                <a:lnTo>
                  <a:pt x="4" y="16"/>
                </a:lnTo>
                <a:lnTo>
                  <a:pt x="2" y="12"/>
                </a:lnTo>
                <a:lnTo>
                  <a:pt x="4" y="8"/>
                </a:lnTo>
                <a:lnTo>
                  <a:pt x="6" y="4"/>
                </a:lnTo>
                <a:lnTo>
                  <a:pt x="8" y="2"/>
                </a:lnTo>
                <a:lnTo>
                  <a:pt x="14" y="2"/>
                </a:lnTo>
                <a:lnTo>
                  <a:pt x="18" y="2"/>
                </a:lnTo>
                <a:lnTo>
                  <a:pt x="20" y="4"/>
                </a:lnTo>
                <a:lnTo>
                  <a:pt x="23" y="8"/>
                </a:lnTo>
                <a:lnTo>
                  <a:pt x="23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39BC6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0" name="Freeform 864"/>
          <p:cNvSpPr>
            <a:spLocks noEditPoints="1"/>
          </p:cNvSpPr>
          <p:nvPr/>
        </p:nvSpPr>
        <p:spPr bwMode="auto">
          <a:xfrm>
            <a:off x="6078538" y="2532063"/>
            <a:ext cx="36512" cy="36512"/>
          </a:xfrm>
          <a:custGeom>
            <a:avLst/>
            <a:gdLst/>
            <a:ahLst/>
            <a:cxnLst>
              <a:cxn ang="0">
                <a:pos x="23" y="12"/>
              </a:cxn>
              <a:cxn ang="0">
                <a:pos x="21" y="8"/>
              </a:cxn>
              <a:cxn ang="0">
                <a:pos x="19" y="4"/>
              </a:cxn>
              <a:cxn ang="0">
                <a:pos x="16" y="2"/>
              </a:cxn>
              <a:cxn ang="0">
                <a:pos x="12" y="0"/>
              </a:cxn>
              <a:cxn ang="0">
                <a:pos x="6" y="2"/>
              </a:cxn>
              <a:cxn ang="0">
                <a:pos x="2" y="4"/>
              </a:cxn>
              <a:cxn ang="0">
                <a:pos x="0" y="8"/>
              </a:cxn>
              <a:cxn ang="0">
                <a:pos x="0" y="12"/>
              </a:cxn>
              <a:cxn ang="0">
                <a:pos x="0" y="18"/>
              </a:cxn>
              <a:cxn ang="0">
                <a:pos x="2" y="19"/>
              </a:cxn>
              <a:cxn ang="0">
                <a:pos x="6" y="23"/>
              </a:cxn>
              <a:cxn ang="0">
                <a:pos x="12" y="23"/>
              </a:cxn>
              <a:cxn ang="0">
                <a:pos x="16" y="23"/>
              </a:cxn>
              <a:cxn ang="0">
                <a:pos x="19" y="19"/>
              </a:cxn>
              <a:cxn ang="0">
                <a:pos x="21" y="18"/>
              </a:cxn>
              <a:cxn ang="0">
                <a:pos x="23" y="12"/>
              </a:cxn>
              <a:cxn ang="0">
                <a:pos x="19" y="12"/>
              </a:cxn>
              <a:cxn ang="0">
                <a:pos x="19" y="16"/>
              </a:cxn>
              <a:cxn ang="0">
                <a:pos x="18" y="19"/>
              </a:cxn>
              <a:cxn ang="0">
                <a:pos x="14" y="21"/>
              </a:cxn>
              <a:cxn ang="0">
                <a:pos x="12" y="21"/>
              </a:cxn>
              <a:cxn ang="0">
                <a:pos x="8" y="21"/>
              </a:cxn>
              <a:cxn ang="0">
                <a:pos x="4" y="19"/>
              </a:cxn>
              <a:cxn ang="0">
                <a:pos x="2" y="16"/>
              </a:cxn>
              <a:cxn ang="0">
                <a:pos x="2" y="12"/>
              </a:cxn>
              <a:cxn ang="0">
                <a:pos x="2" y="8"/>
              </a:cxn>
              <a:cxn ang="0">
                <a:pos x="4" y="6"/>
              </a:cxn>
              <a:cxn ang="0">
                <a:pos x="8" y="4"/>
              </a:cxn>
              <a:cxn ang="0">
                <a:pos x="12" y="2"/>
              </a:cxn>
              <a:cxn ang="0">
                <a:pos x="14" y="4"/>
              </a:cxn>
              <a:cxn ang="0">
                <a:pos x="18" y="6"/>
              </a:cxn>
              <a:cxn ang="0">
                <a:pos x="19" y="8"/>
              </a:cxn>
              <a:cxn ang="0">
                <a:pos x="19" y="12"/>
              </a:cxn>
            </a:cxnLst>
            <a:rect l="0" t="0" r="r" b="b"/>
            <a:pathLst>
              <a:path w="23" h="23">
                <a:moveTo>
                  <a:pt x="23" y="12"/>
                </a:moveTo>
                <a:lnTo>
                  <a:pt x="21" y="8"/>
                </a:lnTo>
                <a:lnTo>
                  <a:pt x="19" y="4"/>
                </a:lnTo>
                <a:lnTo>
                  <a:pt x="16" y="2"/>
                </a:lnTo>
                <a:lnTo>
                  <a:pt x="12" y="0"/>
                </a:lnTo>
                <a:lnTo>
                  <a:pt x="6" y="2"/>
                </a:lnTo>
                <a:lnTo>
                  <a:pt x="2" y="4"/>
                </a:lnTo>
                <a:lnTo>
                  <a:pt x="0" y="8"/>
                </a:lnTo>
                <a:lnTo>
                  <a:pt x="0" y="12"/>
                </a:lnTo>
                <a:lnTo>
                  <a:pt x="0" y="18"/>
                </a:lnTo>
                <a:lnTo>
                  <a:pt x="2" y="19"/>
                </a:lnTo>
                <a:lnTo>
                  <a:pt x="6" y="23"/>
                </a:lnTo>
                <a:lnTo>
                  <a:pt x="12" y="23"/>
                </a:lnTo>
                <a:lnTo>
                  <a:pt x="16" y="23"/>
                </a:lnTo>
                <a:lnTo>
                  <a:pt x="19" y="19"/>
                </a:lnTo>
                <a:lnTo>
                  <a:pt x="21" y="18"/>
                </a:lnTo>
                <a:lnTo>
                  <a:pt x="23" y="12"/>
                </a:lnTo>
                <a:close/>
                <a:moveTo>
                  <a:pt x="19" y="12"/>
                </a:moveTo>
                <a:lnTo>
                  <a:pt x="19" y="16"/>
                </a:lnTo>
                <a:lnTo>
                  <a:pt x="18" y="19"/>
                </a:lnTo>
                <a:lnTo>
                  <a:pt x="14" y="21"/>
                </a:lnTo>
                <a:lnTo>
                  <a:pt x="12" y="21"/>
                </a:lnTo>
                <a:lnTo>
                  <a:pt x="8" y="21"/>
                </a:lnTo>
                <a:lnTo>
                  <a:pt x="4" y="19"/>
                </a:lnTo>
                <a:lnTo>
                  <a:pt x="2" y="16"/>
                </a:lnTo>
                <a:lnTo>
                  <a:pt x="2" y="12"/>
                </a:lnTo>
                <a:lnTo>
                  <a:pt x="2" y="8"/>
                </a:lnTo>
                <a:lnTo>
                  <a:pt x="4" y="6"/>
                </a:lnTo>
                <a:lnTo>
                  <a:pt x="8" y="4"/>
                </a:lnTo>
                <a:lnTo>
                  <a:pt x="12" y="2"/>
                </a:lnTo>
                <a:lnTo>
                  <a:pt x="14" y="4"/>
                </a:lnTo>
                <a:lnTo>
                  <a:pt x="18" y="6"/>
                </a:lnTo>
                <a:lnTo>
                  <a:pt x="19" y="8"/>
                </a:lnTo>
                <a:lnTo>
                  <a:pt x="19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9A1C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1" name="Freeform 865"/>
          <p:cNvSpPr>
            <a:spLocks noEditPoints="1"/>
          </p:cNvSpPr>
          <p:nvPr/>
        </p:nvSpPr>
        <p:spPr bwMode="auto">
          <a:xfrm>
            <a:off x="6078538" y="2535238"/>
            <a:ext cx="33337" cy="33337"/>
          </a:xfrm>
          <a:custGeom>
            <a:avLst/>
            <a:gdLst/>
            <a:ahLst/>
            <a:cxnLst>
              <a:cxn ang="0">
                <a:pos x="21" y="10"/>
              </a:cxn>
              <a:cxn ang="0">
                <a:pos x="21" y="6"/>
              </a:cxn>
              <a:cxn ang="0">
                <a:pos x="18" y="2"/>
              </a:cxn>
              <a:cxn ang="0">
                <a:pos x="16" y="0"/>
              </a:cxn>
              <a:cxn ang="0">
                <a:pos x="12" y="0"/>
              </a:cxn>
              <a:cxn ang="0">
                <a:pos x="6" y="0"/>
              </a:cxn>
              <a:cxn ang="0">
                <a:pos x="4" y="2"/>
              </a:cxn>
              <a:cxn ang="0">
                <a:pos x="2" y="6"/>
              </a:cxn>
              <a:cxn ang="0">
                <a:pos x="0" y="10"/>
              </a:cxn>
              <a:cxn ang="0">
                <a:pos x="2" y="14"/>
              </a:cxn>
              <a:cxn ang="0">
                <a:pos x="4" y="17"/>
              </a:cxn>
              <a:cxn ang="0">
                <a:pos x="6" y="19"/>
              </a:cxn>
              <a:cxn ang="0">
                <a:pos x="12" y="21"/>
              </a:cxn>
              <a:cxn ang="0">
                <a:pos x="16" y="19"/>
              </a:cxn>
              <a:cxn ang="0">
                <a:pos x="18" y="17"/>
              </a:cxn>
              <a:cxn ang="0">
                <a:pos x="21" y="14"/>
              </a:cxn>
              <a:cxn ang="0">
                <a:pos x="21" y="10"/>
              </a:cxn>
              <a:cxn ang="0">
                <a:pos x="19" y="10"/>
              </a:cxn>
              <a:cxn ang="0">
                <a:pos x="18" y="14"/>
              </a:cxn>
              <a:cxn ang="0">
                <a:pos x="18" y="16"/>
              </a:cxn>
              <a:cxn ang="0">
                <a:pos x="14" y="17"/>
              </a:cxn>
              <a:cxn ang="0">
                <a:pos x="12" y="17"/>
              </a:cxn>
              <a:cxn ang="0">
                <a:pos x="8" y="17"/>
              </a:cxn>
              <a:cxn ang="0">
                <a:pos x="6" y="16"/>
              </a:cxn>
              <a:cxn ang="0">
                <a:pos x="4" y="14"/>
              </a:cxn>
              <a:cxn ang="0">
                <a:pos x="2" y="10"/>
              </a:cxn>
              <a:cxn ang="0">
                <a:pos x="4" y="8"/>
              </a:cxn>
              <a:cxn ang="0">
                <a:pos x="6" y="4"/>
              </a:cxn>
              <a:cxn ang="0">
                <a:pos x="8" y="2"/>
              </a:cxn>
              <a:cxn ang="0">
                <a:pos x="12" y="2"/>
              </a:cxn>
              <a:cxn ang="0">
                <a:pos x="14" y="2"/>
              </a:cxn>
              <a:cxn ang="0">
                <a:pos x="18" y="4"/>
              </a:cxn>
              <a:cxn ang="0">
                <a:pos x="18" y="8"/>
              </a:cxn>
              <a:cxn ang="0">
                <a:pos x="19" y="10"/>
              </a:cxn>
            </a:cxnLst>
            <a:rect l="0" t="0" r="r" b="b"/>
            <a:pathLst>
              <a:path w="21" h="21">
                <a:moveTo>
                  <a:pt x="21" y="10"/>
                </a:moveTo>
                <a:lnTo>
                  <a:pt x="21" y="6"/>
                </a:lnTo>
                <a:lnTo>
                  <a:pt x="18" y="2"/>
                </a:lnTo>
                <a:lnTo>
                  <a:pt x="16" y="0"/>
                </a:lnTo>
                <a:lnTo>
                  <a:pt x="12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10"/>
                </a:lnTo>
                <a:lnTo>
                  <a:pt x="2" y="14"/>
                </a:lnTo>
                <a:lnTo>
                  <a:pt x="4" y="17"/>
                </a:lnTo>
                <a:lnTo>
                  <a:pt x="6" y="19"/>
                </a:lnTo>
                <a:lnTo>
                  <a:pt x="12" y="21"/>
                </a:lnTo>
                <a:lnTo>
                  <a:pt x="16" y="19"/>
                </a:lnTo>
                <a:lnTo>
                  <a:pt x="18" y="17"/>
                </a:lnTo>
                <a:lnTo>
                  <a:pt x="21" y="14"/>
                </a:lnTo>
                <a:lnTo>
                  <a:pt x="21" y="10"/>
                </a:lnTo>
                <a:close/>
                <a:moveTo>
                  <a:pt x="19" y="10"/>
                </a:moveTo>
                <a:lnTo>
                  <a:pt x="18" y="14"/>
                </a:lnTo>
                <a:lnTo>
                  <a:pt x="18" y="16"/>
                </a:lnTo>
                <a:lnTo>
                  <a:pt x="14" y="17"/>
                </a:lnTo>
                <a:lnTo>
                  <a:pt x="12" y="17"/>
                </a:lnTo>
                <a:lnTo>
                  <a:pt x="8" y="17"/>
                </a:lnTo>
                <a:lnTo>
                  <a:pt x="6" y="16"/>
                </a:lnTo>
                <a:lnTo>
                  <a:pt x="4" y="14"/>
                </a:lnTo>
                <a:lnTo>
                  <a:pt x="2" y="10"/>
                </a:lnTo>
                <a:lnTo>
                  <a:pt x="4" y="8"/>
                </a:lnTo>
                <a:lnTo>
                  <a:pt x="6" y="4"/>
                </a:lnTo>
                <a:lnTo>
                  <a:pt x="8" y="2"/>
                </a:lnTo>
                <a:lnTo>
                  <a:pt x="12" y="2"/>
                </a:lnTo>
                <a:lnTo>
                  <a:pt x="14" y="2"/>
                </a:lnTo>
                <a:lnTo>
                  <a:pt x="18" y="4"/>
                </a:lnTo>
                <a:lnTo>
                  <a:pt x="18" y="8"/>
                </a:lnTo>
                <a:lnTo>
                  <a:pt x="19" y="1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1A9D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2" name="Freeform 866"/>
          <p:cNvSpPr>
            <a:spLocks noEditPoints="1"/>
          </p:cNvSpPr>
          <p:nvPr/>
        </p:nvSpPr>
        <p:spPr bwMode="auto">
          <a:xfrm>
            <a:off x="6081713" y="2535238"/>
            <a:ext cx="26987" cy="30162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7" y="6"/>
              </a:cxn>
              <a:cxn ang="0">
                <a:pos x="16" y="4"/>
              </a:cxn>
              <a:cxn ang="0">
                <a:pos x="12" y="2"/>
              </a:cxn>
              <a:cxn ang="0">
                <a:pos x="10" y="0"/>
              </a:cxn>
              <a:cxn ang="0">
                <a:pos x="6" y="2"/>
              </a:cxn>
              <a:cxn ang="0">
                <a:pos x="2" y="4"/>
              </a:cxn>
              <a:cxn ang="0">
                <a:pos x="0" y="6"/>
              </a:cxn>
              <a:cxn ang="0">
                <a:pos x="0" y="10"/>
              </a:cxn>
              <a:cxn ang="0">
                <a:pos x="0" y="14"/>
              </a:cxn>
              <a:cxn ang="0">
                <a:pos x="2" y="17"/>
              </a:cxn>
              <a:cxn ang="0">
                <a:pos x="6" y="19"/>
              </a:cxn>
              <a:cxn ang="0">
                <a:pos x="10" y="19"/>
              </a:cxn>
              <a:cxn ang="0">
                <a:pos x="12" y="19"/>
              </a:cxn>
              <a:cxn ang="0">
                <a:pos x="16" y="17"/>
              </a:cxn>
              <a:cxn ang="0">
                <a:pos x="17" y="14"/>
              </a:cxn>
              <a:cxn ang="0">
                <a:pos x="17" y="10"/>
              </a:cxn>
              <a:cxn ang="0">
                <a:pos x="16" y="10"/>
              </a:cxn>
              <a:cxn ang="0">
                <a:pos x="16" y="14"/>
              </a:cxn>
              <a:cxn ang="0">
                <a:pos x="14" y="16"/>
              </a:cxn>
              <a:cxn ang="0">
                <a:pos x="12" y="17"/>
              </a:cxn>
              <a:cxn ang="0">
                <a:pos x="10" y="17"/>
              </a:cxn>
              <a:cxn ang="0">
                <a:pos x="6" y="17"/>
              </a:cxn>
              <a:cxn ang="0">
                <a:pos x="4" y="16"/>
              </a:cxn>
              <a:cxn ang="0">
                <a:pos x="2" y="14"/>
              </a:cxn>
              <a:cxn ang="0">
                <a:pos x="2" y="10"/>
              </a:cxn>
              <a:cxn ang="0">
                <a:pos x="2" y="8"/>
              </a:cxn>
              <a:cxn ang="0">
                <a:pos x="4" y="6"/>
              </a:cxn>
              <a:cxn ang="0">
                <a:pos x="6" y="4"/>
              </a:cxn>
              <a:cxn ang="0">
                <a:pos x="10" y="4"/>
              </a:cxn>
              <a:cxn ang="0">
                <a:pos x="12" y="4"/>
              </a:cxn>
              <a:cxn ang="0">
                <a:pos x="14" y="6"/>
              </a:cxn>
              <a:cxn ang="0">
                <a:pos x="16" y="8"/>
              </a:cxn>
              <a:cxn ang="0">
                <a:pos x="16" y="10"/>
              </a:cxn>
            </a:cxnLst>
            <a:rect l="0" t="0" r="r" b="b"/>
            <a:pathLst>
              <a:path w="17" h="19">
                <a:moveTo>
                  <a:pt x="17" y="10"/>
                </a:moveTo>
                <a:lnTo>
                  <a:pt x="17" y="6"/>
                </a:lnTo>
                <a:lnTo>
                  <a:pt x="16" y="4"/>
                </a:lnTo>
                <a:lnTo>
                  <a:pt x="12" y="2"/>
                </a:lnTo>
                <a:lnTo>
                  <a:pt x="10" y="0"/>
                </a:lnTo>
                <a:lnTo>
                  <a:pt x="6" y="2"/>
                </a:lnTo>
                <a:lnTo>
                  <a:pt x="2" y="4"/>
                </a:lnTo>
                <a:lnTo>
                  <a:pt x="0" y="6"/>
                </a:lnTo>
                <a:lnTo>
                  <a:pt x="0" y="10"/>
                </a:lnTo>
                <a:lnTo>
                  <a:pt x="0" y="14"/>
                </a:lnTo>
                <a:lnTo>
                  <a:pt x="2" y="17"/>
                </a:lnTo>
                <a:lnTo>
                  <a:pt x="6" y="19"/>
                </a:lnTo>
                <a:lnTo>
                  <a:pt x="10" y="19"/>
                </a:lnTo>
                <a:lnTo>
                  <a:pt x="12" y="19"/>
                </a:lnTo>
                <a:lnTo>
                  <a:pt x="16" y="17"/>
                </a:lnTo>
                <a:lnTo>
                  <a:pt x="17" y="14"/>
                </a:lnTo>
                <a:lnTo>
                  <a:pt x="17" y="10"/>
                </a:lnTo>
                <a:close/>
                <a:moveTo>
                  <a:pt x="16" y="10"/>
                </a:moveTo>
                <a:lnTo>
                  <a:pt x="16" y="14"/>
                </a:lnTo>
                <a:lnTo>
                  <a:pt x="14" y="16"/>
                </a:lnTo>
                <a:lnTo>
                  <a:pt x="12" y="17"/>
                </a:lnTo>
                <a:lnTo>
                  <a:pt x="10" y="17"/>
                </a:lnTo>
                <a:lnTo>
                  <a:pt x="6" y="17"/>
                </a:lnTo>
                <a:lnTo>
                  <a:pt x="4" y="16"/>
                </a:lnTo>
                <a:lnTo>
                  <a:pt x="2" y="14"/>
                </a:lnTo>
                <a:lnTo>
                  <a:pt x="2" y="10"/>
                </a:lnTo>
                <a:lnTo>
                  <a:pt x="2" y="8"/>
                </a:lnTo>
                <a:lnTo>
                  <a:pt x="4" y="6"/>
                </a:lnTo>
                <a:lnTo>
                  <a:pt x="6" y="4"/>
                </a:lnTo>
                <a:lnTo>
                  <a:pt x="10" y="4"/>
                </a:lnTo>
                <a:lnTo>
                  <a:pt x="12" y="4"/>
                </a:lnTo>
                <a:lnTo>
                  <a:pt x="14" y="6"/>
                </a:lnTo>
                <a:lnTo>
                  <a:pt x="16" y="8"/>
                </a:lnTo>
                <a:lnTo>
                  <a:pt x="16" y="1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8B1D4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3" name="Freeform 867"/>
          <p:cNvSpPr>
            <a:spLocks noEditPoints="1"/>
          </p:cNvSpPr>
          <p:nvPr/>
        </p:nvSpPr>
        <p:spPr bwMode="auto">
          <a:xfrm>
            <a:off x="6081713" y="2538413"/>
            <a:ext cx="26987" cy="23812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6" y="6"/>
              </a:cxn>
              <a:cxn ang="0">
                <a:pos x="16" y="2"/>
              </a:cxn>
              <a:cxn ang="0">
                <a:pos x="12" y="0"/>
              </a:cxn>
              <a:cxn ang="0">
                <a:pos x="10" y="0"/>
              </a:cxn>
              <a:cxn ang="0">
                <a:pos x="6" y="0"/>
              </a:cxn>
              <a:cxn ang="0">
                <a:pos x="4" y="2"/>
              </a:cxn>
              <a:cxn ang="0">
                <a:pos x="2" y="6"/>
              </a:cxn>
              <a:cxn ang="0">
                <a:pos x="0" y="8"/>
              </a:cxn>
              <a:cxn ang="0">
                <a:pos x="2" y="12"/>
              </a:cxn>
              <a:cxn ang="0">
                <a:pos x="4" y="14"/>
              </a:cxn>
              <a:cxn ang="0">
                <a:pos x="6" y="15"/>
              </a:cxn>
              <a:cxn ang="0">
                <a:pos x="10" y="15"/>
              </a:cxn>
              <a:cxn ang="0">
                <a:pos x="12" y="15"/>
              </a:cxn>
              <a:cxn ang="0">
                <a:pos x="16" y="14"/>
              </a:cxn>
              <a:cxn ang="0">
                <a:pos x="16" y="12"/>
              </a:cxn>
              <a:cxn ang="0">
                <a:pos x="17" y="8"/>
              </a:cxn>
              <a:cxn ang="0">
                <a:pos x="16" y="8"/>
              </a:cxn>
              <a:cxn ang="0">
                <a:pos x="14" y="12"/>
              </a:cxn>
              <a:cxn ang="0">
                <a:pos x="10" y="14"/>
              </a:cxn>
              <a:cxn ang="0">
                <a:pos x="4" y="12"/>
              </a:cxn>
              <a:cxn ang="0">
                <a:pos x="4" y="8"/>
              </a:cxn>
              <a:cxn ang="0">
                <a:pos x="4" y="4"/>
              </a:cxn>
              <a:cxn ang="0">
                <a:pos x="10" y="2"/>
              </a:cxn>
              <a:cxn ang="0">
                <a:pos x="14" y="4"/>
              </a:cxn>
              <a:cxn ang="0">
                <a:pos x="16" y="8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6" y="6"/>
                </a:lnTo>
                <a:lnTo>
                  <a:pt x="16" y="2"/>
                </a:lnTo>
                <a:lnTo>
                  <a:pt x="12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2" y="12"/>
                </a:lnTo>
                <a:lnTo>
                  <a:pt x="4" y="14"/>
                </a:lnTo>
                <a:lnTo>
                  <a:pt x="6" y="15"/>
                </a:lnTo>
                <a:lnTo>
                  <a:pt x="10" y="15"/>
                </a:lnTo>
                <a:lnTo>
                  <a:pt x="12" y="15"/>
                </a:lnTo>
                <a:lnTo>
                  <a:pt x="16" y="14"/>
                </a:lnTo>
                <a:lnTo>
                  <a:pt x="16" y="12"/>
                </a:lnTo>
                <a:lnTo>
                  <a:pt x="17" y="8"/>
                </a:lnTo>
                <a:close/>
                <a:moveTo>
                  <a:pt x="16" y="8"/>
                </a:moveTo>
                <a:lnTo>
                  <a:pt x="14" y="12"/>
                </a:lnTo>
                <a:lnTo>
                  <a:pt x="10" y="14"/>
                </a:lnTo>
                <a:lnTo>
                  <a:pt x="4" y="12"/>
                </a:lnTo>
                <a:lnTo>
                  <a:pt x="4" y="8"/>
                </a:lnTo>
                <a:lnTo>
                  <a:pt x="4" y="4"/>
                </a:lnTo>
                <a:lnTo>
                  <a:pt x="10" y="2"/>
                </a:lnTo>
                <a:lnTo>
                  <a:pt x="14" y="4"/>
                </a:lnTo>
                <a:lnTo>
                  <a:pt x="16" y="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1BAD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4" name="Freeform 868"/>
          <p:cNvSpPr>
            <a:spLocks noEditPoints="1"/>
          </p:cNvSpPr>
          <p:nvPr/>
        </p:nvSpPr>
        <p:spPr bwMode="auto">
          <a:xfrm>
            <a:off x="6084888" y="2541588"/>
            <a:ext cx="22225" cy="20637"/>
          </a:xfrm>
          <a:custGeom>
            <a:avLst/>
            <a:gdLst/>
            <a:ahLst/>
            <a:cxnLst>
              <a:cxn ang="0">
                <a:pos x="14" y="6"/>
              </a:cxn>
              <a:cxn ang="0">
                <a:pos x="14" y="4"/>
              </a:cxn>
              <a:cxn ang="0">
                <a:pos x="12" y="2"/>
              </a:cxn>
              <a:cxn ang="0">
                <a:pos x="10" y="0"/>
              </a:cxn>
              <a:cxn ang="0">
                <a:pos x="8" y="0"/>
              </a:cxn>
              <a:cxn ang="0">
                <a:pos x="4" y="0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10"/>
              </a:cxn>
              <a:cxn ang="0">
                <a:pos x="2" y="12"/>
              </a:cxn>
              <a:cxn ang="0">
                <a:pos x="4" y="13"/>
              </a:cxn>
              <a:cxn ang="0">
                <a:pos x="8" y="13"/>
              </a:cxn>
              <a:cxn ang="0">
                <a:pos x="10" y="13"/>
              </a:cxn>
              <a:cxn ang="0">
                <a:pos x="12" y="12"/>
              </a:cxn>
              <a:cxn ang="0">
                <a:pos x="14" y="10"/>
              </a:cxn>
              <a:cxn ang="0">
                <a:pos x="14" y="6"/>
              </a:cxn>
              <a:cxn ang="0">
                <a:pos x="12" y="6"/>
              </a:cxn>
              <a:cxn ang="0">
                <a:pos x="10" y="10"/>
              </a:cxn>
              <a:cxn ang="0">
                <a:pos x="8" y="12"/>
              </a:cxn>
              <a:cxn ang="0">
                <a:pos x="4" y="10"/>
              </a:cxn>
              <a:cxn ang="0">
                <a:pos x="2" y="6"/>
              </a:cxn>
              <a:cxn ang="0">
                <a:pos x="4" y="4"/>
              </a:cxn>
              <a:cxn ang="0">
                <a:pos x="8" y="2"/>
              </a:cxn>
              <a:cxn ang="0">
                <a:pos x="10" y="4"/>
              </a:cxn>
              <a:cxn ang="0">
                <a:pos x="12" y="6"/>
              </a:cxn>
            </a:cxnLst>
            <a:rect l="0" t="0" r="r" b="b"/>
            <a:pathLst>
              <a:path w="14" h="13">
                <a:moveTo>
                  <a:pt x="14" y="6"/>
                </a:moveTo>
                <a:lnTo>
                  <a:pt x="14" y="4"/>
                </a:lnTo>
                <a:lnTo>
                  <a:pt x="12" y="2"/>
                </a:lnTo>
                <a:lnTo>
                  <a:pt x="10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10"/>
                </a:lnTo>
                <a:lnTo>
                  <a:pt x="2" y="12"/>
                </a:lnTo>
                <a:lnTo>
                  <a:pt x="4" y="13"/>
                </a:lnTo>
                <a:lnTo>
                  <a:pt x="8" y="13"/>
                </a:lnTo>
                <a:lnTo>
                  <a:pt x="10" y="13"/>
                </a:lnTo>
                <a:lnTo>
                  <a:pt x="12" y="12"/>
                </a:lnTo>
                <a:lnTo>
                  <a:pt x="14" y="10"/>
                </a:lnTo>
                <a:lnTo>
                  <a:pt x="14" y="6"/>
                </a:lnTo>
                <a:close/>
                <a:moveTo>
                  <a:pt x="12" y="6"/>
                </a:moveTo>
                <a:lnTo>
                  <a:pt x="10" y="10"/>
                </a:lnTo>
                <a:lnTo>
                  <a:pt x="8" y="12"/>
                </a:lnTo>
                <a:lnTo>
                  <a:pt x="4" y="10"/>
                </a:lnTo>
                <a:lnTo>
                  <a:pt x="2" y="6"/>
                </a:lnTo>
                <a:lnTo>
                  <a:pt x="4" y="4"/>
                </a:lnTo>
                <a:lnTo>
                  <a:pt x="8" y="2"/>
                </a:lnTo>
                <a:lnTo>
                  <a:pt x="10" y="4"/>
                </a:lnTo>
                <a:lnTo>
                  <a:pt x="12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9C2D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5" name="Freeform 869"/>
          <p:cNvSpPr>
            <a:spLocks noEditPoints="1"/>
          </p:cNvSpPr>
          <p:nvPr/>
        </p:nvSpPr>
        <p:spPr bwMode="auto">
          <a:xfrm>
            <a:off x="6088063" y="2541588"/>
            <a:ext cx="19050" cy="19050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10" y="2"/>
              </a:cxn>
              <a:cxn ang="0">
                <a:pos x="6" y="0"/>
              </a:cxn>
              <a:cxn ang="0">
                <a:pos x="0" y="2"/>
              </a:cxn>
              <a:cxn ang="0">
                <a:pos x="0" y="6"/>
              </a:cxn>
              <a:cxn ang="0">
                <a:pos x="0" y="10"/>
              </a:cxn>
              <a:cxn ang="0">
                <a:pos x="6" y="12"/>
              </a:cxn>
              <a:cxn ang="0">
                <a:pos x="10" y="10"/>
              </a:cxn>
              <a:cxn ang="0">
                <a:pos x="12" y="6"/>
              </a:cxn>
              <a:cxn ang="0">
                <a:pos x="8" y="6"/>
              </a:cxn>
              <a:cxn ang="0">
                <a:pos x="8" y="8"/>
              </a:cxn>
              <a:cxn ang="0">
                <a:pos x="6" y="10"/>
              </a:cxn>
              <a:cxn ang="0">
                <a:pos x="2" y="8"/>
              </a:cxn>
              <a:cxn ang="0">
                <a:pos x="2" y="6"/>
              </a:cxn>
              <a:cxn ang="0">
                <a:pos x="2" y="4"/>
              </a:cxn>
              <a:cxn ang="0">
                <a:pos x="6" y="2"/>
              </a:cxn>
              <a:cxn ang="0">
                <a:pos x="8" y="4"/>
              </a:cxn>
              <a:cxn ang="0">
                <a:pos x="8" y="6"/>
              </a:cxn>
            </a:cxnLst>
            <a:rect l="0" t="0" r="r" b="b"/>
            <a:pathLst>
              <a:path w="12" h="12">
                <a:moveTo>
                  <a:pt x="12" y="6"/>
                </a:moveTo>
                <a:lnTo>
                  <a:pt x="10" y="2"/>
                </a:lnTo>
                <a:lnTo>
                  <a:pt x="6" y="0"/>
                </a:lnTo>
                <a:lnTo>
                  <a:pt x="0" y="2"/>
                </a:lnTo>
                <a:lnTo>
                  <a:pt x="0" y="6"/>
                </a:lnTo>
                <a:lnTo>
                  <a:pt x="0" y="10"/>
                </a:lnTo>
                <a:lnTo>
                  <a:pt x="6" y="12"/>
                </a:lnTo>
                <a:lnTo>
                  <a:pt x="10" y="10"/>
                </a:lnTo>
                <a:lnTo>
                  <a:pt x="12" y="6"/>
                </a:lnTo>
                <a:close/>
                <a:moveTo>
                  <a:pt x="8" y="6"/>
                </a:moveTo>
                <a:lnTo>
                  <a:pt x="8" y="8"/>
                </a:lnTo>
                <a:lnTo>
                  <a:pt x="6" y="10"/>
                </a:lnTo>
                <a:lnTo>
                  <a:pt x="2" y="8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4"/>
                </a:lnTo>
                <a:lnTo>
                  <a:pt x="8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3CDE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6" name="Freeform 870"/>
          <p:cNvSpPr>
            <a:spLocks noEditPoints="1"/>
          </p:cNvSpPr>
          <p:nvPr/>
        </p:nvSpPr>
        <p:spPr bwMode="auto">
          <a:xfrm>
            <a:off x="6088063" y="2544763"/>
            <a:ext cx="15875" cy="15875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8" y="2"/>
              </a:cxn>
              <a:cxn ang="0">
                <a:pos x="6" y="0"/>
              </a:cxn>
              <a:cxn ang="0">
                <a:pos x="2" y="2"/>
              </a:cxn>
              <a:cxn ang="0">
                <a:pos x="0" y="4"/>
              </a:cxn>
              <a:cxn ang="0">
                <a:pos x="2" y="8"/>
              </a:cxn>
              <a:cxn ang="0">
                <a:pos x="6" y="10"/>
              </a:cxn>
              <a:cxn ang="0">
                <a:pos x="8" y="8"/>
              </a:cxn>
              <a:cxn ang="0">
                <a:pos x="10" y="4"/>
              </a:cxn>
              <a:cxn ang="0">
                <a:pos x="8" y="4"/>
              </a:cxn>
              <a:cxn ang="0">
                <a:pos x="6" y="6"/>
              </a:cxn>
              <a:cxn ang="0">
                <a:pos x="6" y="6"/>
              </a:cxn>
              <a:cxn ang="0">
                <a:pos x="4" y="6"/>
              </a:cxn>
              <a:cxn ang="0">
                <a:pos x="2" y="4"/>
              </a:cxn>
              <a:cxn ang="0">
                <a:pos x="4" y="2"/>
              </a:cxn>
              <a:cxn ang="0">
                <a:pos x="6" y="2"/>
              </a:cxn>
              <a:cxn ang="0">
                <a:pos x="6" y="2"/>
              </a:cxn>
              <a:cxn ang="0">
                <a:pos x="8" y="4"/>
              </a:cxn>
            </a:cxnLst>
            <a:rect l="0" t="0" r="r" b="b"/>
            <a:pathLst>
              <a:path w="10" h="10">
                <a:moveTo>
                  <a:pt x="10" y="4"/>
                </a:moveTo>
                <a:lnTo>
                  <a:pt x="8" y="2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2" y="8"/>
                </a:lnTo>
                <a:lnTo>
                  <a:pt x="6" y="10"/>
                </a:lnTo>
                <a:lnTo>
                  <a:pt x="8" y="8"/>
                </a:lnTo>
                <a:lnTo>
                  <a:pt x="10" y="4"/>
                </a:lnTo>
                <a:close/>
                <a:moveTo>
                  <a:pt x="8" y="4"/>
                </a:moveTo>
                <a:lnTo>
                  <a:pt x="6" y="6"/>
                </a:lnTo>
                <a:lnTo>
                  <a:pt x="6" y="6"/>
                </a:lnTo>
                <a:lnTo>
                  <a:pt x="4" y="6"/>
                </a:lnTo>
                <a:lnTo>
                  <a:pt x="2" y="4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8" y="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ED9E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7" name="Freeform 871"/>
          <p:cNvSpPr>
            <a:spLocks/>
          </p:cNvSpPr>
          <p:nvPr/>
        </p:nvSpPr>
        <p:spPr bwMode="auto">
          <a:xfrm>
            <a:off x="6091238" y="2544763"/>
            <a:ext cx="9525" cy="12700"/>
          </a:xfrm>
          <a:custGeom>
            <a:avLst/>
            <a:gdLst/>
            <a:ahLst/>
            <a:cxnLst>
              <a:cxn ang="0">
                <a:pos x="6" y="4"/>
              </a:cxn>
              <a:cxn ang="0">
                <a:pos x="6" y="2"/>
              </a:cxn>
              <a:cxn ang="0">
                <a:pos x="4" y="0"/>
              </a:cxn>
              <a:cxn ang="0">
                <a:pos x="0" y="2"/>
              </a:cxn>
              <a:cxn ang="0">
                <a:pos x="0" y="4"/>
              </a:cxn>
              <a:cxn ang="0">
                <a:pos x="0" y="6"/>
              </a:cxn>
              <a:cxn ang="0">
                <a:pos x="4" y="8"/>
              </a:cxn>
              <a:cxn ang="0">
                <a:pos x="6" y="6"/>
              </a:cxn>
              <a:cxn ang="0">
                <a:pos x="6" y="4"/>
              </a:cxn>
            </a:cxnLst>
            <a:rect l="0" t="0" r="r" b="b"/>
            <a:pathLst>
              <a:path w="6" h="8">
                <a:moveTo>
                  <a:pt x="6" y="4"/>
                </a:moveTo>
                <a:lnTo>
                  <a:pt x="6" y="2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6"/>
                </a:lnTo>
                <a:lnTo>
                  <a:pt x="4" y="8"/>
                </a:lnTo>
                <a:lnTo>
                  <a:pt x="6" y="6"/>
                </a:lnTo>
                <a:lnTo>
                  <a:pt x="6" y="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E9E6F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8" name="Freeform 872"/>
          <p:cNvSpPr>
            <a:spLocks/>
          </p:cNvSpPr>
          <p:nvPr/>
        </p:nvSpPr>
        <p:spPr bwMode="auto">
          <a:xfrm>
            <a:off x="6091238" y="2547938"/>
            <a:ext cx="9525" cy="635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4" y="4"/>
              </a:cxn>
              <a:cxn ang="0">
                <a:pos x="4" y="4"/>
              </a:cxn>
              <a:cxn ang="0">
                <a:pos x="6" y="2"/>
              </a:cxn>
            </a:cxnLst>
            <a:rect l="0" t="0" r="r" b="b"/>
            <a:pathLst>
              <a:path w="6" h="4">
                <a:moveTo>
                  <a:pt x="6" y="2"/>
                </a:move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6" y="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4F2F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89" name="Freeform 873"/>
          <p:cNvSpPr>
            <a:spLocks/>
          </p:cNvSpPr>
          <p:nvPr/>
        </p:nvSpPr>
        <p:spPr bwMode="auto">
          <a:xfrm>
            <a:off x="6094413" y="2551113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FFFF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0" name="Freeform 874"/>
          <p:cNvSpPr>
            <a:spLocks/>
          </p:cNvSpPr>
          <p:nvPr/>
        </p:nvSpPr>
        <p:spPr bwMode="auto">
          <a:xfrm>
            <a:off x="6048375" y="2501900"/>
            <a:ext cx="119063" cy="122238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2"/>
              </a:cxn>
              <a:cxn ang="0">
                <a:pos x="52" y="4"/>
              </a:cxn>
              <a:cxn ang="0">
                <a:pos x="60" y="8"/>
              </a:cxn>
              <a:cxn ang="0">
                <a:pos x="65" y="12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4"/>
              </a:cxn>
              <a:cxn ang="0">
                <a:pos x="69" y="60"/>
              </a:cxn>
              <a:cxn ang="0">
                <a:pos x="65" y="65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7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5"/>
              </a:cxn>
              <a:cxn ang="0">
                <a:pos x="6" y="60"/>
              </a:cxn>
              <a:cxn ang="0">
                <a:pos x="4" y="54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2"/>
              </a:cxn>
              <a:cxn ang="0">
                <a:pos x="17" y="8"/>
              </a:cxn>
              <a:cxn ang="0">
                <a:pos x="23" y="4"/>
              </a:cxn>
              <a:cxn ang="0">
                <a:pos x="31" y="2"/>
              </a:cxn>
              <a:cxn ang="0">
                <a:pos x="38" y="0"/>
              </a:cxn>
            </a:cxnLst>
            <a:rect l="0" t="0" r="r" b="b"/>
            <a:pathLst>
              <a:path w="75" h="77">
                <a:moveTo>
                  <a:pt x="38" y="0"/>
                </a:moveTo>
                <a:lnTo>
                  <a:pt x="46" y="2"/>
                </a:lnTo>
                <a:lnTo>
                  <a:pt x="52" y="4"/>
                </a:lnTo>
                <a:lnTo>
                  <a:pt x="60" y="8"/>
                </a:lnTo>
                <a:lnTo>
                  <a:pt x="65" y="12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4"/>
                </a:lnTo>
                <a:lnTo>
                  <a:pt x="69" y="60"/>
                </a:lnTo>
                <a:lnTo>
                  <a:pt x="65" y="65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7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5"/>
                </a:lnTo>
                <a:lnTo>
                  <a:pt x="6" y="60"/>
                </a:lnTo>
                <a:lnTo>
                  <a:pt x="4" y="54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2"/>
                </a:lnTo>
                <a:lnTo>
                  <a:pt x="17" y="8"/>
                </a:lnTo>
                <a:lnTo>
                  <a:pt x="23" y="4"/>
                </a:lnTo>
                <a:lnTo>
                  <a:pt x="31" y="2"/>
                </a:lnTo>
                <a:lnTo>
                  <a:pt x="38" y="0"/>
                </a:lnTo>
                <a:close/>
              </a:path>
            </a:pathLst>
          </a:custGeom>
          <a:noFill/>
          <a:ln w="6350">
            <a:solidFill>
              <a:srgbClr xmlns:mc="http://schemas.openxmlformats.org/markup-compatibility/2006" xmlns:a14="http://schemas.microsoft.com/office/drawing/2010/main" val="28166F" mc:Ignorable="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1" name="Freeform 875"/>
          <p:cNvSpPr>
            <a:spLocks/>
          </p:cNvSpPr>
          <p:nvPr/>
        </p:nvSpPr>
        <p:spPr bwMode="auto">
          <a:xfrm>
            <a:off x="6048375" y="3443288"/>
            <a:ext cx="119063" cy="119062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0"/>
              </a:cxn>
              <a:cxn ang="0">
                <a:pos x="52" y="4"/>
              </a:cxn>
              <a:cxn ang="0">
                <a:pos x="60" y="6"/>
              </a:cxn>
              <a:cxn ang="0">
                <a:pos x="65" y="11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2"/>
              </a:cxn>
              <a:cxn ang="0">
                <a:pos x="69" y="59"/>
              </a:cxn>
              <a:cxn ang="0">
                <a:pos x="65" y="63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5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3"/>
              </a:cxn>
              <a:cxn ang="0">
                <a:pos x="6" y="59"/>
              </a:cxn>
              <a:cxn ang="0">
                <a:pos x="4" y="52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1"/>
              </a:cxn>
              <a:cxn ang="0">
                <a:pos x="17" y="6"/>
              </a:cxn>
              <a:cxn ang="0">
                <a:pos x="23" y="4"/>
              </a:cxn>
              <a:cxn ang="0">
                <a:pos x="31" y="0"/>
              </a:cxn>
              <a:cxn ang="0">
                <a:pos x="38" y="0"/>
              </a:cxn>
            </a:cxnLst>
            <a:rect l="0" t="0" r="r" b="b"/>
            <a:pathLst>
              <a:path w="75" h="75">
                <a:moveTo>
                  <a:pt x="38" y="0"/>
                </a:moveTo>
                <a:lnTo>
                  <a:pt x="46" y="0"/>
                </a:lnTo>
                <a:lnTo>
                  <a:pt x="52" y="4"/>
                </a:lnTo>
                <a:lnTo>
                  <a:pt x="60" y="6"/>
                </a:lnTo>
                <a:lnTo>
                  <a:pt x="65" y="11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2"/>
                </a:lnTo>
                <a:lnTo>
                  <a:pt x="69" y="59"/>
                </a:lnTo>
                <a:lnTo>
                  <a:pt x="65" y="63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5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3"/>
                </a:lnTo>
                <a:lnTo>
                  <a:pt x="6" y="59"/>
                </a:lnTo>
                <a:lnTo>
                  <a:pt x="4" y="52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1"/>
                </a:lnTo>
                <a:lnTo>
                  <a:pt x="17" y="6"/>
                </a:lnTo>
                <a:lnTo>
                  <a:pt x="23" y="4"/>
                </a:lnTo>
                <a:lnTo>
                  <a:pt x="31" y="0"/>
                </a:lnTo>
                <a:lnTo>
                  <a:pt x="38" y="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8166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2" name="Freeform 876"/>
          <p:cNvSpPr>
            <a:spLocks/>
          </p:cNvSpPr>
          <p:nvPr/>
        </p:nvSpPr>
        <p:spPr bwMode="auto">
          <a:xfrm>
            <a:off x="6057900" y="3449638"/>
            <a:ext cx="100013" cy="103187"/>
          </a:xfrm>
          <a:custGeom>
            <a:avLst/>
            <a:gdLst/>
            <a:ahLst/>
            <a:cxnLst>
              <a:cxn ang="0">
                <a:pos x="63" y="27"/>
              </a:cxn>
              <a:cxn ang="0">
                <a:pos x="61" y="15"/>
              </a:cxn>
              <a:cxn ang="0">
                <a:pos x="55" y="6"/>
              </a:cxn>
              <a:cxn ang="0">
                <a:pos x="54" y="2"/>
              </a:cxn>
              <a:cxn ang="0">
                <a:pos x="50" y="0"/>
              </a:cxn>
              <a:cxn ang="0">
                <a:pos x="54" y="6"/>
              </a:cxn>
              <a:cxn ang="0">
                <a:pos x="57" y="11"/>
              </a:cxn>
              <a:cxn ang="0">
                <a:pos x="59" y="19"/>
              </a:cxn>
              <a:cxn ang="0">
                <a:pos x="61" y="27"/>
              </a:cxn>
              <a:cxn ang="0">
                <a:pos x="59" y="34"/>
              </a:cxn>
              <a:cxn ang="0">
                <a:pos x="57" y="40"/>
              </a:cxn>
              <a:cxn ang="0">
                <a:pos x="54" y="48"/>
              </a:cxn>
              <a:cxn ang="0">
                <a:pos x="50" y="52"/>
              </a:cxn>
              <a:cxn ang="0">
                <a:pos x="44" y="57"/>
              </a:cxn>
              <a:cxn ang="0">
                <a:pos x="38" y="59"/>
              </a:cxn>
              <a:cxn ang="0">
                <a:pos x="31" y="63"/>
              </a:cxn>
              <a:cxn ang="0">
                <a:pos x="25" y="63"/>
              </a:cxn>
              <a:cxn ang="0">
                <a:pos x="17" y="63"/>
              </a:cxn>
              <a:cxn ang="0">
                <a:pos x="11" y="61"/>
              </a:cxn>
              <a:cxn ang="0">
                <a:pos x="6" y="57"/>
              </a:cxn>
              <a:cxn ang="0">
                <a:pos x="0" y="55"/>
              </a:cxn>
              <a:cxn ang="0">
                <a:pos x="4" y="57"/>
              </a:cxn>
              <a:cxn ang="0">
                <a:pos x="6" y="61"/>
              </a:cxn>
              <a:cxn ang="0">
                <a:pos x="15" y="65"/>
              </a:cxn>
              <a:cxn ang="0">
                <a:pos x="25" y="65"/>
              </a:cxn>
              <a:cxn ang="0">
                <a:pos x="32" y="65"/>
              </a:cxn>
              <a:cxn ang="0">
                <a:pos x="38" y="63"/>
              </a:cxn>
              <a:cxn ang="0">
                <a:pos x="46" y="59"/>
              </a:cxn>
              <a:cxn ang="0">
                <a:pos x="52" y="54"/>
              </a:cxn>
              <a:cxn ang="0">
                <a:pos x="55" y="48"/>
              </a:cxn>
              <a:cxn ang="0">
                <a:pos x="59" y="42"/>
              </a:cxn>
              <a:cxn ang="0">
                <a:pos x="61" y="34"/>
              </a:cxn>
              <a:cxn ang="0">
                <a:pos x="63" y="27"/>
              </a:cxn>
            </a:cxnLst>
            <a:rect l="0" t="0" r="r" b="b"/>
            <a:pathLst>
              <a:path w="63" h="65">
                <a:moveTo>
                  <a:pt x="63" y="27"/>
                </a:moveTo>
                <a:lnTo>
                  <a:pt x="61" y="15"/>
                </a:lnTo>
                <a:lnTo>
                  <a:pt x="55" y="6"/>
                </a:lnTo>
                <a:lnTo>
                  <a:pt x="54" y="2"/>
                </a:lnTo>
                <a:lnTo>
                  <a:pt x="50" y="0"/>
                </a:lnTo>
                <a:lnTo>
                  <a:pt x="54" y="6"/>
                </a:lnTo>
                <a:lnTo>
                  <a:pt x="57" y="11"/>
                </a:lnTo>
                <a:lnTo>
                  <a:pt x="59" y="19"/>
                </a:lnTo>
                <a:lnTo>
                  <a:pt x="61" y="27"/>
                </a:lnTo>
                <a:lnTo>
                  <a:pt x="59" y="34"/>
                </a:lnTo>
                <a:lnTo>
                  <a:pt x="57" y="40"/>
                </a:lnTo>
                <a:lnTo>
                  <a:pt x="54" y="48"/>
                </a:lnTo>
                <a:lnTo>
                  <a:pt x="50" y="52"/>
                </a:lnTo>
                <a:lnTo>
                  <a:pt x="44" y="57"/>
                </a:lnTo>
                <a:lnTo>
                  <a:pt x="38" y="59"/>
                </a:lnTo>
                <a:lnTo>
                  <a:pt x="31" y="63"/>
                </a:lnTo>
                <a:lnTo>
                  <a:pt x="25" y="63"/>
                </a:lnTo>
                <a:lnTo>
                  <a:pt x="17" y="63"/>
                </a:lnTo>
                <a:lnTo>
                  <a:pt x="11" y="61"/>
                </a:lnTo>
                <a:lnTo>
                  <a:pt x="6" y="57"/>
                </a:lnTo>
                <a:lnTo>
                  <a:pt x="0" y="55"/>
                </a:lnTo>
                <a:lnTo>
                  <a:pt x="4" y="57"/>
                </a:lnTo>
                <a:lnTo>
                  <a:pt x="6" y="61"/>
                </a:lnTo>
                <a:lnTo>
                  <a:pt x="15" y="65"/>
                </a:lnTo>
                <a:lnTo>
                  <a:pt x="25" y="65"/>
                </a:lnTo>
                <a:lnTo>
                  <a:pt x="32" y="65"/>
                </a:lnTo>
                <a:lnTo>
                  <a:pt x="38" y="63"/>
                </a:lnTo>
                <a:lnTo>
                  <a:pt x="46" y="59"/>
                </a:lnTo>
                <a:lnTo>
                  <a:pt x="52" y="54"/>
                </a:lnTo>
                <a:lnTo>
                  <a:pt x="55" y="48"/>
                </a:lnTo>
                <a:lnTo>
                  <a:pt x="59" y="42"/>
                </a:lnTo>
                <a:lnTo>
                  <a:pt x="61" y="34"/>
                </a:lnTo>
                <a:lnTo>
                  <a:pt x="63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2F1D7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3" name="Freeform 877"/>
          <p:cNvSpPr>
            <a:spLocks/>
          </p:cNvSpPr>
          <p:nvPr/>
        </p:nvSpPr>
        <p:spPr bwMode="auto">
          <a:xfrm>
            <a:off x="6054725" y="3446463"/>
            <a:ext cx="100013" cy="106362"/>
          </a:xfrm>
          <a:custGeom>
            <a:avLst/>
            <a:gdLst/>
            <a:ahLst/>
            <a:cxnLst>
              <a:cxn ang="0">
                <a:pos x="63" y="29"/>
              </a:cxn>
              <a:cxn ang="0">
                <a:pos x="63" y="21"/>
              </a:cxn>
              <a:cxn ang="0">
                <a:pos x="61" y="15"/>
              </a:cxn>
              <a:cxn ang="0">
                <a:pos x="59" y="9"/>
              </a:cxn>
              <a:cxn ang="0">
                <a:pos x="56" y="4"/>
              </a:cxn>
              <a:cxn ang="0">
                <a:pos x="52" y="2"/>
              </a:cxn>
              <a:cxn ang="0">
                <a:pos x="48" y="0"/>
              </a:cxn>
              <a:cxn ang="0">
                <a:pos x="54" y="6"/>
              </a:cxn>
              <a:cxn ang="0">
                <a:pos x="57" y="13"/>
              </a:cxn>
              <a:cxn ang="0">
                <a:pos x="61" y="21"/>
              </a:cxn>
              <a:cxn ang="0">
                <a:pos x="61" y="29"/>
              </a:cxn>
              <a:cxn ang="0">
                <a:pos x="61" y="36"/>
              </a:cxn>
              <a:cxn ang="0">
                <a:pos x="59" y="42"/>
              </a:cxn>
              <a:cxn ang="0">
                <a:pos x="56" y="48"/>
              </a:cxn>
              <a:cxn ang="0">
                <a:pos x="52" y="54"/>
              </a:cxn>
              <a:cxn ang="0">
                <a:pos x="46" y="57"/>
              </a:cxn>
              <a:cxn ang="0">
                <a:pos x="40" y="61"/>
              </a:cxn>
              <a:cxn ang="0">
                <a:pos x="33" y="63"/>
              </a:cxn>
              <a:cxn ang="0">
                <a:pos x="27" y="63"/>
              </a:cxn>
              <a:cxn ang="0">
                <a:pos x="19" y="63"/>
              </a:cxn>
              <a:cxn ang="0">
                <a:pos x="11" y="61"/>
              </a:cxn>
              <a:cxn ang="0">
                <a:pos x="6" y="57"/>
              </a:cxn>
              <a:cxn ang="0">
                <a:pos x="0" y="54"/>
              </a:cxn>
              <a:cxn ang="0">
                <a:pos x="2" y="57"/>
              </a:cxn>
              <a:cxn ang="0">
                <a:pos x="6" y="59"/>
              </a:cxn>
              <a:cxn ang="0">
                <a:pos x="15" y="65"/>
              </a:cxn>
              <a:cxn ang="0">
                <a:pos x="27" y="67"/>
              </a:cxn>
              <a:cxn ang="0">
                <a:pos x="34" y="65"/>
              </a:cxn>
              <a:cxn ang="0">
                <a:pos x="40" y="63"/>
              </a:cxn>
              <a:cxn ang="0">
                <a:pos x="48" y="59"/>
              </a:cxn>
              <a:cxn ang="0">
                <a:pos x="52" y="56"/>
              </a:cxn>
              <a:cxn ang="0">
                <a:pos x="57" y="50"/>
              </a:cxn>
              <a:cxn ang="0">
                <a:pos x="61" y="44"/>
              </a:cxn>
              <a:cxn ang="0">
                <a:pos x="63" y="36"/>
              </a:cxn>
              <a:cxn ang="0">
                <a:pos x="63" y="29"/>
              </a:cxn>
            </a:cxnLst>
            <a:rect l="0" t="0" r="r" b="b"/>
            <a:pathLst>
              <a:path w="63" h="67">
                <a:moveTo>
                  <a:pt x="63" y="29"/>
                </a:moveTo>
                <a:lnTo>
                  <a:pt x="63" y="21"/>
                </a:lnTo>
                <a:lnTo>
                  <a:pt x="61" y="15"/>
                </a:lnTo>
                <a:lnTo>
                  <a:pt x="59" y="9"/>
                </a:lnTo>
                <a:lnTo>
                  <a:pt x="56" y="4"/>
                </a:lnTo>
                <a:lnTo>
                  <a:pt x="52" y="2"/>
                </a:lnTo>
                <a:lnTo>
                  <a:pt x="48" y="0"/>
                </a:lnTo>
                <a:lnTo>
                  <a:pt x="54" y="6"/>
                </a:lnTo>
                <a:lnTo>
                  <a:pt x="57" y="13"/>
                </a:lnTo>
                <a:lnTo>
                  <a:pt x="61" y="21"/>
                </a:lnTo>
                <a:lnTo>
                  <a:pt x="61" y="29"/>
                </a:lnTo>
                <a:lnTo>
                  <a:pt x="61" y="36"/>
                </a:lnTo>
                <a:lnTo>
                  <a:pt x="59" y="42"/>
                </a:lnTo>
                <a:lnTo>
                  <a:pt x="56" y="48"/>
                </a:lnTo>
                <a:lnTo>
                  <a:pt x="52" y="54"/>
                </a:lnTo>
                <a:lnTo>
                  <a:pt x="46" y="57"/>
                </a:lnTo>
                <a:lnTo>
                  <a:pt x="40" y="61"/>
                </a:lnTo>
                <a:lnTo>
                  <a:pt x="33" y="63"/>
                </a:lnTo>
                <a:lnTo>
                  <a:pt x="27" y="63"/>
                </a:lnTo>
                <a:lnTo>
                  <a:pt x="19" y="63"/>
                </a:lnTo>
                <a:lnTo>
                  <a:pt x="11" y="61"/>
                </a:lnTo>
                <a:lnTo>
                  <a:pt x="6" y="57"/>
                </a:lnTo>
                <a:lnTo>
                  <a:pt x="0" y="54"/>
                </a:lnTo>
                <a:lnTo>
                  <a:pt x="2" y="57"/>
                </a:lnTo>
                <a:lnTo>
                  <a:pt x="6" y="59"/>
                </a:lnTo>
                <a:lnTo>
                  <a:pt x="15" y="65"/>
                </a:lnTo>
                <a:lnTo>
                  <a:pt x="27" y="67"/>
                </a:lnTo>
                <a:lnTo>
                  <a:pt x="34" y="65"/>
                </a:lnTo>
                <a:lnTo>
                  <a:pt x="40" y="63"/>
                </a:lnTo>
                <a:lnTo>
                  <a:pt x="48" y="59"/>
                </a:lnTo>
                <a:lnTo>
                  <a:pt x="52" y="56"/>
                </a:lnTo>
                <a:lnTo>
                  <a:pt x="57" y="50"/>
                </a:lnTo>
                <a:lnTo>
                  <a:pt x="61" y="44"/>
                </a:lnTo>
                <a:lnTo>
                  <a:pt x="63" y="36"/>
                </a:lnTo>
                <a:lnTo>
                  <a:pt x="63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5237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4" name="Freeform 878"/>
          <p:cNvSpPr>
            <a:spLocks/>
          </p:cNvSpPr>
          <p:nvPr/>
        </p:nvSpPr>
        <p:spPr bwMode="auto">
          <a:xfrm>
            <a:off x="6051550" y="3446463"/>
            <a:ext cx="103188" cy="103187"/>
          </a:xfrm>
          <a:custGeom>
            <a:avLst/>
            <a:gdLst/>
            <a:ahLst/>
            <a:cxnLst>
              <a:cxn ang="0">
                <a:pos x="65" y="29"/>
              </a:cxn>
              <a:cxn ang="0">
                <a:pos x="63" y="21"/>
              </a:cxn>
              <a:cxn ang="0">
                <a:pos x="61" y="13"/>
              </a:cxn>
              <a:cxn ang="0">
                <a:pos x="58" y="8"/>
              </a:cxn>
              <a:cxn ang="0">
                <a:pos x="54" y="2"/>
              </a:cxn>
              <a:cxn ang="0">
                <a:pos x="50" y="0"/>
              </a:cxn>
              <a:cxn ang="0">
                <a:pos x="46" y="0"/>
              </a:cxn>
              <a:cxn ang="0">
                <a:pos x="52" y="6"/>
              </a:cxn>
              <a:cxn ang="0">
                <a:pos x="58" y="11"/>
              </a:cxn>
              <a:cxn ang="0">
                <a:pos x="61" y="19"/>
              </a:cxn>
              <a:cxn ang="0">
                <a:pos x="61" y="29"/>
              </a:cxn>
              <a:cxn ang="0">
                <a:pos x="61" y="34"/>
              </a:cxn>
              <a:cxn ang="0">
                <a:pos x="59" y="42"/>
              </a:cxn>
              <a:cxn ang="0">
                <a:pos x="56" y="48"/>
              </a:cxn>
              <a:cxn ang="0">
                <a:pos x="52" y="52"/>
              </a:cxn>
              <a:cxn ang="0">
                <a:pos x="48" y="57"/>
              </a:cxn>
              <a:cxn ang="0">
                <a:pos x="42" y="59"/>
              </a:cxn>
              <a:cxn ang="0">
                <a:pos x="35" y="61"/>
              </a:cxn>
              <a:cxn ang="0">
                <a:pos x="29" y="63"/>
              </a:cxn>
              <a:cxn ang="0">
                <a:pos x="19" y="61"/>
              </a:cxn>
              <a:cxn ang="0">
                <a:pos x="13" y="59"/>
              </a:cxn>
              <a:cxn ang="0">
                <a:pos x="6" y="56"/>
              </a:cxn>
              <a:cxn ang="0">
                <a:pos x="0" y="50"/>
              </a:cxn>
              <a:cxn ang="0">
                <a:pos x="2" y="54"/>
              </a:cxn>
              <a:cxn ang="0">
                <a:pos x="4" y="57"/>
              </a:cxn>
              <a:cxn ang="0">
                <a:pos x="10" y="59"/>
              </a:cxn>
              <a:cxn ang="0">
                <a:pos x="15" y="63"/>
              </a:cxn>
              <a:cxn ang="0">
                <a:pos x="21" y="65"/>
              </a:cxn>
              <a:cxn ang="0">
                <a:pos x="29" y="65"/>
              </a:cxn>
              <a:cxn ang="0">
                <a:pos x="35" y="65"/>
              </a:cxn>
              <a:cxn ang="0">
                <a:pos x="42" y="61"/>
              </a:cxn>
              <a:cxn ang="0">
                <a:pos x="48" y="59"/>
              </a:cxn>
              <a:cxn ang="0">
                <a:pos x="54" y="54"/>
              </a:cxn>
              <a:cxn ang="0">
                <a:pos x="58" y="50"/>
              </a:cxn>
              <a:cxn ang="0">
                <a:pos x="61" y="42"/>
              </a:cxn>
              <a:cxn ang="0">
                <a:pos x="63" y="36"/>
              </a:cxn>
              <a:cxn ang="0">
                <a:pos x="65" y="29"/>
              </a:cxn>
            </a:cxnLst>
            <a:rect l="0" t="0" r="r" b="b"/>
            <a:pathLst>
              <a:path w="65" h="65">
                <a:moveTo>
                  <a:pt x="65" y="29"/>
                </a:moveTo>
                <a:lnTo>
                  <a:pt x="63" y="21"/>
                </a:lnTo>
                <a:lnTo>
                  <a:pt x="61" y="13"/>
                </a:lnTo>
                <a:lnTo>
                  <a:pt x="58" y="8"/>
                </a:lnTo>
                <a:lnTo>
                  <a:pt x="54" y="2"/>
                </a:lnTo>
                <a:lnTo>
                  <a:pt x="50" y="0"/>
                </a:lnTo>
                <a:lnTo>
                  <a:pt x="46" y="0"/>
                </a:lnTo>
                <a:lnTo>
                  <a:pt x="52" y="6"/>
                </a:lnTo>
                <a:lnTo>
                  <a:pt x="58" y="11"/>
                </a:lnTo>
                <a:lnTo>
                  <a:pt x="61" y="19"/>
                </a:lnTo>
                <a:lnTo>
                  <a:pt x="61" y="29"/>
                </a:lnTo>
                <a:lnTo>
                  <a:pt x="61" y="34"/>
                </a:lnTo>
                <a:lnTo>
                  <a:pt x="59" y="42"/>
                </a:lnTo>
                <a:lnTo>
                  <a:pt x="56" y="48"/>
                </a:lnTo>
                <a:lnTo>
                  <a:pt x="52" y="52"/>
                </a:lnTo>
                <a:lnTo>
                  <a:pt x="48" y="57"/>
                </a:lnTo>
                <a:lnTo>
                  <a:pt x="42" y="59"/>
                </a:lnTo>
                <a:lnTo>
                  <a:pt x="35" y="61"/>
                </a:lnTo>
                <a:lnTo>
                  <a:pt x="29" y="63"/>
                </a:lnTo>
                <a:lnTo>
                  <a:pt x="19" y="61"/>
                </a:lnTo>
                <a:lnTo>
                  <a:pt x="13" y="59"/>
                </a:lnTo>
                <a:lnTo>
                  <a:pt x="6" y="56"/>
                </a:lnTo>
                <a:lnTo>
                  <a:pt x="0" y="50"/>
                </a:lnTo>
                <a:lnTo>
                  <a:pt x="2" y="54"/>
                </a:lnTo>
                <a:lnTo>
                  <a:pt x="4" y="57"/>
                </a:lnTo>
                <a:lnTo>
                  <a:pt x="10" y="59"/>
                </a:lnTo>
                <a:lnTo>
                  <a:pt x="15" y="63"/>
                </a:lnTo>
                <a:lnTo>
                  <a:pt x="21" y="65"/>
                </a:lnTo>
                <a:lnTo>
                  <a:pt x="29" y="65"/>
                </a:lnTo>
                <a:lnTo>
                  <a:pt x="35" y="65"/>
                </a:lnTo>
                <a:lnTo>
                  <a:pt x="42" y="61"/>
                </a:lnTo>
                <a:lnTo>
                  <a:pt x="48" y="59"/>
                </a:lnTo>
                <a:lnTo>
                  <a:pt x="54" y="54"/>
                </a:lnTo>
                <a:lnTo>
                  <a:pt x="58" y="50"/>
                </a:lnTo>
                <a:lnTo>
                  <a:pt x="61" y="42"/>
                </a:lnTo>
                <a:lnTo>
                  <a:pt x="63" y="36"/>
                </a:lnTo>
                <a:lnTo>
                  <a:pt x="65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3B297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5" name="Freeform 879"/>
          <p:cNvSpPr>
            <a:spLocks/>
          </p:cNvSpPr>
          <p:nvPr/>
        </p:nvSpPr>
        <p:spPr bwMode="auto">
          <a:xfrm>
            <a:off x="6051550" y="3443288"/>
            <a:ext cx="100013" cy="103187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3" y="23"/>
              </a:cxn>
              <a:cxn ang="0">
                <a:pos x="59" y="15"/>
              </a:cxn>
              <a:cxn ang="0">
                <a:pos x="56" y="8"/>
              </a:cxn>
              <a:cxn ang="0">
                <a:pos x="50" y="2"/>
              </a:cxn>
              <a:cxn ang="0">
                <a:pos x="46" y="2"/>
              </a:cxn>
              <a:cxn ang="0">
                <a:pos x="42" y="0"/>
              </a:cxn>
              <a:cxn ang="0">
                <a:pos x="50" y="6"/>
              </a:cxn>
              <a:cxn ang="0">
                <a:pos x="56" y="11"/>
              </a:cxn>
              <a:cxn ang="0">
                <a:pos x="59" y="21"/>
              </a:cxn>
              <a:cxn ang="0">
                <a:pos x="61" y="31"/>
              </a:cxn>
              <a:cxn ang="0">
                <a:pos x="59" y="36"/>
              </a:cxn>
              <a:cxn ang="0">
                <a:pos x="58" y="44"/>
              </a:cxn>
              <a:cxn ang="0">
                <a:pos x="56" y="50"/>
              </a:cxn>
              <a:cxn ang="0">
                <a:pos x="52" y="54"/>
              </a:cxn>
              <a:cxn ang="0">
                <a:pos x="46" y="58"/>
              </a:cxn>
              <a:cxn ang="0">
                <a:pos x="40" y="61"/>
              </a:cxn>
              <a:cxn ang="0">
                <a:pos x="35" y="63"/>
              </a:cxn>
              <a:cxn ang="0">
                <a:pos x="29" y="63"/>
              </a:cxn>
              <a:cxn ang="0">
                <a:pos x="19" y="63"/>
              </a:cxn>
              <a:cxn ang="0">
                <a:pos x="12" y="59"/>
              </a:cxn>
              <a:cxn ang="0">
                <a:pos x="6" y="54"/>
              </a:cxn>
              <a:cxn ang="0">
                <a:pos x="0" y="48"/>
              </a:cxn>
              <a:cxn ang="0">
                <a:pos x="0" y="52"/>
              </a:cxn>
              <a:cxn ang="0">
                <a:pos x="2" y="56"/>
              </a:cxn>
              <a:cxn ang="0">
                <a:pos x="8" y="59"/>
              </a:cxn>
              <a:cxn ang="0">
                <a:pos x="13" y="63"/>
              </a:cxn>
              <a:cxn ang="0">
                <a:pos x="21" y="65"/>
              </a:cxn>
              <a:cxn ang="0">
                <a:pos x="29" y="65"/>
              </a:cxn>
              <a:cxn ang="0">
                <a:pos x="35" y="65"/>
              </a:cxn>
              <a:cxn ang="0">
                <a:pos x="42" y="63"/>
              </a:cxn>
              <a:cxn ang="0">
                <a:pos x="48" y="59"/>
              </a:cxn>
              <a:cxn ang="0">
                <a:pos x="54" y="56"/>
              </a:cxn>
              <a:cxn ang="0">
                <a:pos x="58" y="50"/>
              </a:cxn>
              <a:cxn ang="0">
                <a:pos x="61" y="44"/>
              </a:cxn>
              <a:cxn ang="0">
                <a:pos x="63" y="38"/>
              </a:cxn>
              <a:cxn ang="0">
                <a:pos x="63" y="31"/>
              </a:cxn>
            </a:cxnLst>
            <a:rect l="0" t="0" r="r" b="b"/>
            <a:pathLst>
              <a:path w="63" h="65">
                <a:moveTo>
                  <a:pt x="63" y="31"/>
                </a:moveTo>
                <a:lnTo>
                  <a:pt x="63" y="23"/>
                </a:lnTo>
                <a:lnTo>
                  <a:pt x="59" y="15"/>
                </a:lnTo>
                <a:lnTo>
                  <a:pt x="56" y="8"/>
                </a:lnTo>
                <a:lnTo>
                  <a:pt x="50" y="2"/>
                </a:lnTo>
                <a:lnTo>
                  <a:pt x="46" y="2"/>
                </a:lnTo>
                <a:lnTo>
                  <a:pt x="42" y="0"/>
                </a:lnTo>
                <a:lnTo>
                  <a:pt x="50" y="6"/>
                </a:lnTo>
                <a:lnTo>
                  <a:pt x="56" y="11"/>
                </a:lnTo>
                <a:lnTo>
                  <a:pt x="59" y="21"/>
                </a:lnTo>
                <a:lnTo>
                  <a:pt x="61" y="31"/>
                </a:lnTo>
                <a:lnTo>
                  <a:pt x="59" y="36"/>
                </a:lnTo>
                <a:lnTo>
                  <a:pt x="58" y="44"/>
                </a:lnTo>
                <a:lnTo>
                  <a:pt x="56" y="50"/>
                </a:lnTo>
                <a:lnTo>
                  <a:pt x="52" y="54"/>
                </a:lnTo>
                <a:lnTo>
                  <a:pt x="46" y="58"/>
                </a:lnTo>
                <a:lnTo>
                  <a:pt x="40" y="61"/>
                </a:lnTo>
                <a:lnTo>
                  <a:pt x="35" y="63"/>
                </a:lnTo>
                <a:lnTo>
                  <a:pt x="29" y="63"/>
                </a:lnTo>
                <a:lnTo>
                  <a:pt x="19" y="63"/>
                </a:lnTo>
                <a:lnTo>
                  <a:pt x="12" y="59"/>
                </a:lnTo>
                <a:lnTo>
                  <a:pt x="6" y="54"/>
                </a:lnTo>
                <a:lnTo>
                  <a:pt x="0" y="48"/>
                </a:lnTo>
                <a:lnTo>
                  <a:pt x="0" y="52"/>
                </a:lnTo>
                <a:lnTo>
                  <a:pt x="2" y="56"/>
                </a:lnTo>
                <a:lnTo>
                  <a:pt x="8" y="59"/>
                </a:lnTo>
                <a:lnTo>
                  <a:pt x="13" y="63"/>
                </a:lnTo>
                <a:lnTo>
                  <a:pt x="21" y="65"/>
                </a:lnTo>
                <a:lnTo>
                  <a:pt x="29" y="65"/>
                </a:lnTo>
                <a:lnTo>
                  <a:pt x="35" y="65"/>
                </a:lnTo>
                <a:lnTo>
                  <a:pt x="42" y="63"/>
                </a:lnTo>
                <a:lnTo>
                  <a:pt x="48" y="59"/>
                </a:lnTo>
                <a:lnTo>
                  <a:pt x="54" y="56"/>
                </a:lnTo>
                <a:lnTo>
                  <a:pt x="58" y="50"/>
                </a:lnTo>
                <a:lnTo>
                  <a:pt x="61" y="44"/>
                </a:lnTo>
                <a:lnTo>
                  <a:pt x="63" y="38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02F7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6" name="Freeform 880"/>
          <p:cNvSpPr>
            <a:spLocks/>
          </p:cNvSpPr>
          <p:nvPr/>
        </p:nvSpPr>
        <p:spPr bwMode="auto">
          <a:xfrm>
            <a:off x="6048375" y="3443288"/>
            <a:ext cx="100013" cy="103187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3" y="21"/>
              </a:cxn>
              <a:cxn ang="0">
                <a:pos x="60" y="13"/>
              </a:cxn>
              <a:cxn ang="0">
                <a:pos x="54" y="8"/>
              </a:cxn>
              <a:cxn ang="0">
                <a:pos x="48" y="2"/>
              </a:cxn>
              <a:cxn ang="0">
                <a:pos x="44" y="0"/>
              </a:cxn>
              <a:cxn ang="0">
                <a:pos x="40" y="0"/>
              </a:cxn>
              <a:cxn ang="0">
                <a:pos x="48" y="4"/>
              </a:cxn>
              <a:cxn ang="0">
                <a:pos x="56" y="11"/>
              </a:cxn>
              <a:cxn ang="0">
                <a:pos x="60" y="21"/>
              </a:cxn>
              <a:cxn ang="0">
                <a:pos x="61" y="31"/>
              </a:cxn>
              <a:cxn ang="0">
                <a:pos x="61" y="36"/>
              </a:cxn>
              <a:cxn ang="0">
                <a:pos x="60" y="42"/>
              </a:cxn>
              <a:cxn ang="0">
                <a:pos x="56" y="48"/>
              </a:cxn>
              <a:cxn ang="0">
                <a:pos x="52" y="54"/>
              </a:cxn>
              <a:cxn ang="0">
                <a:pos x="48" y="58"/>
              </a:cxn>
              <a:cxn ang="0">
                <a:pos x="42" y="59"/>
              </a:cxn>
              <a:cxn ang="0">
                <a:pos x="37" y="61"/>
              </a:cxn>
              <a:cxn ang="0">
                <a:pos x="31" y="63"/>
              </a:cxn>
              <a:cxn ang="0">
                <a:pos x="21" y="61"/>
              </a:cxn>
              <a:cxn ang="0">
                <a:pos x="12" y="58"/>
              </a:cxn>
              <a:cxn ang="0">
                <a:pos x="6" y="52"/>
              </a:cxn>
              <a:cxn ang="0">
                <a:pos x="0" y="44"/>
              </a:cxn>
              <a:cxn ang="0">
                <a:pos x="2" y="48"/>
              </a:cxn>
              <a:cxn ang="0">
                <a:pos x="2" y="52"/>
              </a:cxn>
              <a:cxn ang="0">
                <a:pos x="8" y="58"/>
              </a:cxn>
              <a:cxn ang="0">
                <a:pos x="15" y="61"/>
              </a:cxn>
              <a:cxn ang="0">
                <a:pos x="21" y="63"/>
              </a:cxn>
              <a:cxn ang="0">
                <a:pos x="31" y="65"/>
              </a:cxn>
              <a:cxn ang="0">
                <a:pos x="37" y="63"/>
              </a:cxn>
              <a:cxn ang="0">
                <a:pos x="44" y="61"/>
              </a:cxn>
              <a:cxn ang="0">
                <a:pos x="50" y="59"/>
              </a:cxn>
              <a:cxn ang="0">
                <a:pos x="54" y="54"/>
              </a:cxn>
              <a:cxn ang="0">
                <a:pos x="58" y="50"/>
              </a:cxn>
              <a:cxn ang="0">
                <a:pos x="61" y="44"/>
              </a:cxn>
              <a:cxn ang="0">
                <a:pos x="63" y="36"/>
              </a:cxn>
              <a:cxn ang="0">
                <a:pos x="63" y="31"/>
              </a:cxn>
            </a:cxnLst>
            <a:rect l="0" t="0" r="r" b="b"/>
            <a:pathLst>
              <a:path w="63" h="65">
                <a:moveTo>
                  <a:pt x="63" y="31"/>
                </a:moveTo>
                <a:lnTo>
                  <a:pt x="63" y="21"/>
                </a:lnTo>
                <a:lnTo>
                  <a:pt x="60" y="13"/>
                </a:lnTo>
                <a:lnTo>
                  <a:pt x="54" y="8"/>
                </a:lnTo>
                <a:lnTo>
                  <a:pt x="48" y="2"/>
                </a:lnTo>
                <a:lnTo>
                  <a:pt x="44" y="0"/>
                </a:lnTo>
                <a:lnTo>
                  <a:pt x="40" y="0"/>
                </a:lnTo>
                <a:lnTo>
                  <a:pt x="48" y="4"/>
                </a:lnTo>
                <a:lnTo>
                  <a:pt x="56" y="11"/>
                </a:lnTo>
                <a:lnTo>
                  <a:pt x="60" y="21"/>
                </a:lnTo>
                <a:lnTo>
                  <a:pt x="61" y="31"/>
                </a:lnTo>
                <a:lnTo>
                  <a:pt x="61" y="36"/>
                </a:lnTo>
                <a:lnTo>
                  <a:pt x="60" y="42"/>
                </a:lnTo>
                <a:lnTo>
                  <a:pt x="56" y="48"/>
                </a:lnTo>
                <a:lnTo>
                  <a:pt x="52" y="54"/>
                </a:lnTo>
                <a:lnTo>
                  <a:pt x="48" y="58"/>
                </a:lnTo>
                <a:lnTo>
                  <a:pt x="42" y="59"/>
                </a:lnTo>
                <a:lnTo>
                  <a:pt x="37" y="61"/>
                </a:lnTo>
                <a:lnTo>
                  <a:pt x="31" y="63"/>
                </a:lnTo>
                <a:lnTo>
                  <a:pt x="21" y="61"/>
                </a:lnTo>
                <a:lnTo>
                  <a:pt x="12" y="58"/>
                </a:lnTo>
                <a:lnTo>
                  <a:pt x="6" y="52"/>
                </a:lnTo>
                <a:lnTo>
                  <a:pt x="0" y="44"/>
                </a:lnTo>
                <a:lnTo>
                  <a:pt x="2" y="48"/>
                </a:lnTo>
                <a:lnTo>
                  <a:pt x="2" y="52"/>
                </a:lnTo>
                <a:lnTo>
                  <a:pt x="8" y="58"/>
                </a:lnTo>
                <a:lnTo>
                  <a:pt x="15" y="61"/>
                </a:lnTo>
                <a:lnTo>
                  <a:pt x="21" y="63"/>
                </a:lnTo>
                <a:lnTo>
                  <a:pt x="31" y="65"/>
                </a:lnTo>
                <a:lnTo>
                  <a:pt x="37" y="63"/>
                </a:lnTo>
                <a:lnTo>
                  <a:pt x="44" y="61"/>
                </a:lnTo>
                <a:lnTo>
                  <a:pt x="50" y="59"/>
                </a:lnTo>
                <a:lnTo>
                  <a:pt x="54" y="54"/>
                </a:lnTo>
                <a:lnTo>
                  <a:pt x="58" y="50"/>
                </a:lnTo>
                <a:lnTo>
                  <a:pt x="61" y="44"/>
                </a:lnTo>
                <a:lnTo>
                  <a:pt x="63" y="36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5348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7" name="Freeform 881"/>
          <p:cNvSpPr>
            <a:spLocks/>
          </p:cNvSpPr>
          <p:nvPr/>
        </p:nvSpPr>
        <p:spPr bwMode="auto">
          <a:xfrm>
            <a:off x="6048375" y="3443288"/>
            <a:ext cx="100013" cy="100012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21"/>
              </a:cxn>
              <a:cxn ang="0">
                <a:pos x="58" y="11"/>
              </a:cxn>
              <a:cxn ang="0">
                <a:pos x="52" y="6"/>
              </a:cxn>
              <a:cxn ang="0">
                <a:pos x="44" y="0"/>
              </a:cxn>
              <a:cxn ang="0">
                <a:pos x="40" y="0"/>
              </a:cxn>
              <a:cxn ang="0">
                <a:pos x="38" y="0"/>
              </a:cxn>
              <a:cxn ang="0">
                <a:pos x="37" y="0"/>
              </a:cxn>
              <a:cxn ang="0">
                <a:pos x="35" y="0"/>
              </a:cxn>
              <a:cxn ang="0">
                <a:pos x="46" y="4"/>
              </a:cxn>
              <a:cxn ang="0">
                <a:pos x="54" y="10"/>
              </a:cxn>
              <a:cxn ang="0">
                <a:pos x="60" y="19"/>
              </a:cxn>
              <a:cxn ang="0">
                <a:pos x="61" y="31"/>
              </a:cxn>
              <a:cxn ang="0">
                <a:pos x="60" y="36"/>
              </a:cxn>
              <a:cxn ang="0">
                <a:pos x="58" y="42"/>
              </a:cxn>
              <a:cxn ang="0">
                <a:pos x="56" y="48"/>
              </a:cxn>
              <a:cxn ang="0">
                <a:pos x="52" y="52"/>
              </a:cxn>
              <a:cxn ang="0">
                <a:pos x="48" y="56"/>
              </a:cxn>
              <a:cxn ang="0">
                <a:pos x="42" y="59"/>
              </a:cxn>
              <a:cxn ang="0">
                <a:pos x="37" y="61"/>
              </a:cxn>
              <a:cxn ang="0">
                <a:pos x="31" y="61"/>
              </a:cxn>
              <a:cxn ang="0">
                <a:pos x="19" y="59"/>
              </a:cxn>
              <a:cxn ang="0">
                <a:pos x="12" y="56"/>
              </a:cxn>
              <a:cxn ang="0">
                <a:pos x="4" y="48"/>
              </a:cxn>
              <a:cxn ang="0">
                <a:pos x="0" y="38"/>
              </a:cxn>
              <a:cxn ang="0">
                <a:pos x="0" y="44"/>
              </a:cxn>
              <a:cxn ang="0">
                <a:pos x="2" y="48"/>
              </a:cxn>
              <a:cxn ang="0">
                <a:pos x="8" y="54"/>
              </a:cxn>
              <a:cxn ang="0">
                <a:pos x="14" y="59"/>
              </a:cxn>
              <a:cxn ang="0">
                <a:pos x="21" y="63"/>
              </a:cxn>
              <a:cxn ang="0">
                <a:pos x="31" y="63"/>
              </a:cxn>
              <a:cxn ang="0">
                <a:pos x="37" y="63"/>
              </a:cxn>
              <a:cxn ang="0">
                <a:pos x="42" y="61"/>
              </a:cxn>
              <a:cxn ang="0">
                <a:pos x="48" y="58"/>
              </a:cxn>
              <a:cxn ang="0">
                <a:pos x="54" y="54"/>
              </a:cxn>
              <a:cxn ang="0">
                <a:pos x="58" y="50"/>
              </a:cxn>
              <a:cxn ang="0">
                <a:pos x="60" y="44"/>
              </a:cxn>
              <a:cxn ang="0">
                <a:pos x="61" y="36"/>
              </a:cxn>
              <a:cxn ang="0">
                <a:pos x="63" y="31"/>
              </a:cxn>
            </a:cxnLst>
            <a:rect l="0" t="0" r="r" b="b"/>
            <a:pathLst>
              <a:path w="63" h="63">
                <a:moveTo>
                  <a:pt x="63" y="31"/>
                </a:moveTo>
                <a:lnTo>
                  <a:pt x="61" y="21"/>
                </a:lnTo>
                <a:lnTo>
                  <a:pt x="58" y="11"/>
                </a:lnTo>
                <a:lnTo>
                  <a:pt x="52" y="6"/>
                </a:lnTo>
                <a:lnTo>
                  <a:pt x="44" y="0"/>
                </a:lnTo>
                <a:lnTo>
                  <a:pt x="40" y="0"/>
                </a:lnTo>
                <a:lnTo>
                  <a:pt x="38" y="0"/>
                </a:lnTo>
                <a:lnTo>
                  <a:pt x="37" y="0"/>
                </a:lnTo>
                <a:lnTo>
                  <a:pt x="35" y="0"/>
                </a:lnTo>
                <a:lnTo>
                  <a:pt x="46" y="4"/>
                </a:lnTo>
                <a:lnTo>
                  <a:pt x="54" y="10"/>
                </a:lnTo>
                <a:lnTo>
                  <a:pt x="60" y="19"/>
                </a:lnTo>
                <a:lnTo>
                  <a:pt x="61" y="31"/>
                </a:lnTo>
                <a:lnTo>
                  <a:pt x="60" y="36"/>
                </a:lnTo>
                <a:lnTo>
                  <a:pt x="58" y="42"/>
                </a:lnTo>
                <a:lnTo>
                  <a:pt x="56" y="48"/>
                </a:lnTo>
                <a:lnTo>
                  <a:pt x="52" y="52"/>
                </a:lnTo>
                <a:lnTo>
                  <a:pt x="48" y="56"/>
                </a:lnTo>
                <a:lnTo>
                  <a:pt x="42" y="59"/>
                </a:lnTo>
                <a:lnTo>
                  <a:pt x="37" y="61"/>
                </a:lnTo>
                <a:lnTo>
                  <a:pt x="31" y="61"/>
                </a:lnTo>
                <a:lnTo>
                  <a:pt x="19" y="59"/>
                </a:lnTo>
                <a:lnTo>
                  <a:pt x="12" y="56"/>
                </a:lnTo>
                <a:lnTo>
                  <a:pt x="4" y="48"/>
                </a:lnTo>
                <a:lnTo>
                  <a:pt x="0" y="38"/>
                </a:lnTo>
                <a:lnTo>
                  <a:pt x="0" y="44"/>
                </a:lnTo>
                <a:lnTo>
                  <a:pt x="2" y="48"/>
                </a:lnTo>
                <a:lnTo>
                  <a:pt x="8" y="54"/>
                </a:lnTo>
                <a:lnTo>
                  <a:pt x="14" y="59"/>
                </a:lnTo>
                <a:lnTo>
                  <a:pt x="21" y="63"/>
                </a:lnTo>
                <a:lnTo>
                  <a:pt x="31" y="63"/>
                </a:lnTo>
                <a:lnTo>
                  <a:pt x="37" y="63"/>
                </a:lnTo>
                <a:lnTo>
                  <a:pt x="42" y="61"/>
                </a:lnTo>
                <a:lnTo>
                  <a:pt x="48" y="58"/>
                </a:lnTo>
                <a:lnTo>
                  <a:pt x="54" y="54"/>
                </a:lnTo>
                <a:lnTo>
                  <a:pt x="58" y="50"/>
                </a:lnTo>
                <a:lnTo>
                  <a:pt x="60" y="44"/>
                </a:lnTo>
                <a:lnTo>
                  <a:pt x="61" y="36"/>
                </a:lnTo>
                <a:lnTo>
                  <a:pt x="63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A3A8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8" name="Freeform 882"/>
          <p:cNvSpPr>
            <a:spLocks/>
          </p:cNvSpPr>
          <p:nvPr/>
        </p:nvSpPr>
        <p:spPr bwMode="auto">
          <a:xfrm>
            <a:off x="6048375" y="3443288"/>
            <a:ext cx="96838" cy="100012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21"/>
              </a:cxn>
              <a:cxn ang="0">
                <a:pos x="56" y="11"/>
              </a:cxn>
              <a:cxn ang="0">
                <a:pos x="48" y="4"/>
              </a:cxn>
              <a:cxn ang="0">
                <a:pos x="40" y="0"/>
              </a:cxn>
              <a:cxn ang="0">
                <a:pos x="38" y="0"/>
              </a:cxn>
              <a:cxn ang="0">
                <a:pos x="38" y="0"/>
              </a:cxn>
              <a:cxn ang="0">
                <a:pos x="35" y="0"/>
              </a:cxn>
              <a:cxn ang="0">
                <a:pos x="31" y="0"/>
              </a:cxn>
              <a:cxn ang="0">
                <a:pos x="37" y="2"/>
              </a:cxn>
              <a:cxn ang="0">
                <a:pos x="42" y="4"/>
              </a:cxn>
              <a:cxn ang="0">
                <a:pos x="46" y="6"/>
              </a:cxn>
              <a:cxn ang="0">
                <a:pos x="52" y="10"/>
              </a:cxn>
              <a:cxn ang="0">
                <a:pos x="54" y="13"/>
              </a:cxn>
              <a:cxn ang="0">
                <a:pos x="58" y="19"/>
              </a:cxn>
              <a:cxn ang="0">
                <a:pos x="60" y="25"/>
              </a:cxn>
              <a:cxn ang="0">
                <a:pos x="60" y="31"/>
              </a:cxn>
              <a:cxn ang="0">
                <a:pos x="60" y="36"/>
              </a:cxn>
              <a:cxn ang="0">
                <a:pos x="58" y="42"/>
              </a:cxn>
              <a:cxn ang="0">
                <a:pos x="54" y="48"/>
              </a:cxn>
              <a:cxn ang="0">
                <a:pos x="52" y="52"/>
              </a:cxn>
              <a:cxn ang="0">
                <a:pos x="46" y="56"/>
              </a:cxn>
              <a:cxn ang="0">
                <a:pos x="42" y="58"/>
              </a:cxn>
              <a:cxn ang="0">
                <a:pos x="37" y="59"/>
              </a:cxn>
              <a:cxn ang="0">
                <a:pos x="31" y="59"/>
              </a:cxn>
              <a:cxn ang="0">
                <a:pos x="25" y="59"/>
              </a:cxn>
              <a:cxn ang="0">
                <a:pos x="19" y="58"/>
              </a:cxn>
              <a:cxn ang="0">
                <a:pos x="14" y="56"/>
              </a:cxn>
              <a:cxn ang="0">
                <a:pos x="10" y="52"/>
              </a:cxn>
              <a:cxn ang="0">
                <a:pos x="6" y="48"/>
              </a:cxn>
              <a:cxn ang="0">
                <a:pos x="4" y="44"/>
              </a:cxn>
              <a:cxn ang="0">
                <a:pos x="2" y="38"/>
              </a:cxn>
              <a:cxn ang="0">
                <a:pos x="0" y="34"/>
              </a:cxn>
              <a:cxn ang="0">
                <a:pos x="0" y="36"/>
              </a:cxn>
              <a:cxn ang="0">
                <a:pos x="0" y="38"/>
              </a:cxn>
              <a:cxn ang="0">
                <a:pos x="0" y="40"/>
              </a:cxn>
              <a:cxn ang="0">
                <a:pos x="0" y="44"/>
              </a:cxn>
              <a:cxn ang="0">
                <a:pos x="6" y="52"/>
              </a:cxn>
              <a:cxn ang="0">
                <a:pos x="12" y="58"/>
              </a:cxn>
              <a:cxn ang="0">
                <a:pos x="21" y="61"/>
              </a:cxn>
              <a:cxn ang="0">
                <a:pos x="31" y="63"/>
              </a:cxn>
              <a:cxn ang="0">
                <a:pos x="37" y="61"/>
              </a:cxn>
              <a:cxn ang="0">
                <a:pos x="42" y="59"/>
              </a:cxn>
              <a:cxn ang="0">
                <a:pos x="48" y="58"/>
              </a:cxn>
              <a:cxn ang="0">
                <a:pos x="52" y="54"/>
              </a:cxn>
              <a:cxn ang="0">
                <a:pos x="56" y="48"/>
              </a:cxn>
              <a:cxn ang="0">
                <a:pos x="60" y="42"/>
              </a:cxn>
              <a:cxn ang="0">
                <a:pos x="61" y="36"/>
              </a:cxn>
              <a:cxn ang="0">
                <a:pos x="61" y="31"/>
              </a:cxn>
            </a:cxnLst>
            <a:rect l="0" t="0" r="r" b="b"/>
            <a:pathLst>
              <a:path w="61" h="63">
                <a:moveTo>
                  <a:pt x="61" y="31"/>
                </a:moveTo>
                <a:lnTo>
                  <a:pt x="60" y="21"/>
                </a:lnTo>
                <a:lnTo>
                  <a:pt x="56" y="11"/>
                </a:lnTo>
                <a:lnTo>
                  <a:pt x="48" y="4"/>
                </a:lnTo>
                <a:lnTo>
                  <a:pt x="40" y="0"/>
                </a:lnTo>
                <a:lnTo>
                  <a:pt x="38" y="0"/>
                </a:lnTo>
                <a:lnTo>
                  <a:pt x="38" y="0"/>
                </a:lnTo>
                <a:lnTo>
                  <a:pt x="35" y="0"/>
                </a:lnTo>
                <a:lnTo>
                  <a:pt x="31" y="0"/>
                </a:lnTo>
                <a:lnTo>
                  <a:pt x="37" y="2"/>
                </a:lnTo>
                <a:lnTo>
                  <a:pt x="42" y="4"/>
                </a:lnTo>
                <a:lnTo>
                  <a:pt x="46" y="6"/>
                </a:lnTo>
                <a:lnTo>
                  <a:pt x="52" y="10"/>
                </a:lnTo>
                <a:lnTo>
                  <a:pt x="54" y="13"/>
                </a:lnTo>
                <a:lnTo>
                  <a:pt x="58" y="19"/>
                </a:lnTo>
                <a:lnTo>
                  <a:pt x="60" y="25"/>
                </a:lnTo>
                <a:lnTo>
                  <a:pt x="60" y="31"/>
                </a:lnTo>
                <a:lnTo>
                  <a:pt x="60" y="36"/>
                </a:lnTo>
                <a:lnTo>
                  <a:pt x="58" y="42"/>
                </a:lnTo>
                <a:lnTo>
                  <a:pt x="54" y="48"/>
                </a:lnTo>
                <a:lnTo>
                  <a:pt x="52" y="52"/>
                </a:lnTo>
                <a:lnTo>
                  <a:pt x="46" y="56"/>
                </a:lnTo>
                <a:lnTo>
                  <a:pt x="42" y="58"/>
                </a:lnTo>
                <a:lnTo>
                  <a:pt x="37" y="59"/>
                </a:lnTo>
                <a:lnTo>
                  <a:pt x="31" y="59"/>
                </a:lnTo>
                <a:lnTo>
                  <a:pt x="25" y="59"/>
                </a:lnTo>
                <a:lnTo>
                  <a:pt x="19" y="58"/>
                </a:lnTo>
                <a:lnTo>
                  <a:pt x="14" y="56"/>
                </a:lnTo>
                <a:lnTo>
                  <a:pt x="10" y="52"/>
                </a:lnTo>
                <a:lnTo>
                  <a:pt x="6" y="48"/>
                </a:lnTo>
                <a:lnTo>
                  <a:pt x="4" y="44"/>
                </a:lnTo>
                <a:lnTo>
                  <a:pt x="2" y="38"/>
                </a:lnTo>
                <a:lnTo>
                  <a:pt x="0" y="34"/>
                </a:lnTo>
                <a:lnTo>
                  <a:pt x="0" y="36"/>
                </a:lnTo>
                <a:lnTo>
                  <a:pt x="0" y="38"/>
                </a:lnTo>
                <a:lnTo>
                  <a:pt x="0" y="40"/>
                </a:lnTo>
                <a:lnTo>
                  <a:pt x="0" y="44"/>
                </a:lnTo>
                <a:lnTo>
                  <a:pt x="6" y="52"/>
                </a:lnTo>
                <a:lnTo>
                  <a:pt x="12" y="58"/>
                </a:lnTo>
                <a:lnTo>
                  <a:pt x="21" y="61"/>
                </a:lnTo>
                <a:lnTo>
                  <a:pt x="31" y="63"/>
                </a:lnTo>
                <a:lnTo>
                  <a:pt x="37" y="61"/>
                </a:lnTo>
                <a:lnTo>
                  <a:pt x="42" y="59"/>
                </a:lnTo>
                <a:lnTo>
                  <a:pt x="48" y="58"/>
                </a:lnTo>
                <a:lnTo>
                  <a:pt x="52" y="54"/>
                </a:lnTo>
                <a:lnTo>
                  <a:pt x="56" y="48"/>
                </a:lnTo>
                <a:lnTo>
                  <a:pt x="60" y="42"/>
                </a:lnTo>
                <a:lnTo>
                  <a:pt x="61" y="36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4E3F8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099" name="Freeform 883"/>
          <p:cNvSpPr>
            <a:spLocks/>
          </p:cNvSpPr>
          <p:nvPr/>
        </p:nvSpPr>
        <p:spPr bwMode="auto">
          <a:xfrm>
            <a:off x="6048375" y="3443288"/>
            <a:ext cx="96838" cy="96837"/>
          </a:xfrm>
          <a:custGeom>
            <a:avLst/>
            <a:gdLst/>
            <a:ahLst/>
            <a:cxnLst>
              <a:cxn ang="0">
                <a:pos x="61" y="31"/>
              </a:cxn>
              <a:cxn ang="0">
                <a:pos x="60" y="19"/>
              </a:cxn>
              <a:cxn ang="0">
                <a:pos x="54" y="10"/>
              </a:cxn>
              <a:cxn ang="0">
                <a:pos x="46" y="4"/>
              </a:cxn>
              <a:cxn ang="0">
                <a:pos x="35" y="0"/>
              </a:cxn>
              <a:cxn ang="0">
                <a:pos x="29" y="0"/>
              </a:cxn>
              <a:cxn ang="0">
                <a:pos x="25" y="2"/>
              </a:cxn>
              <a:cxn ang="0">
                <a:pos x="27" y="2"/>
              </a:cxn>
              <a:cxn ang="0">
                <a:pos x="31" y="2"/>
              </a:cxn>
              <a:cxn ang="0">
                <a:pos x="37" y="2"/>
              </a:cxn>
              <a:cxn ang="0">
                <a:pos x="40" y="4"/>
              </a:cxn>
              <a:cxn ang="0">
                <a:pos x="46" y="8"/>
              </a:cxn>
              <a:cxn ang="0">
                <a:pos x="50" y="10"/>
              </a:cxn>
              <a:cxn ang="0">
                <a:pos x="54" y="15"/>
              </a:cxn>
              <a:cxn ang="0">
                <a:pos x="56" y="19"/>
              </a:cxn>
              <a:cxn ang="0">
                <a:pos x="58" y="25"/>
              </a:cxn>
              <a:cxn ang="0">
                <a:pos x="58" y="31"/>
              </a:cxn>
              <a:cxn ang="0">
                <a:pos x="58" y="36"/>
              </a:cxn>
              <a:cxn ang="0">
                <a:pos x="56" y="42"/>
              </a:cxn>
              <a:cxn ang="0">
                <a:pos x="54" y="46"/>
              </a:cxn>
              <a:cxn ang="0">
                <a:pos x="50" y="50"/>
              </a:cxn>
              <a:cxn ang="0">
                <a:pos x="46" y="54"/>
              </a:cxn>
              <a:cxn ang="0">
                <a:pos x="40" y="58"/>
              </a:cxn>
              <a:cxn ang="0">
                <a:pos x="37" y="58"/>
              </a:cxn>
              <a:cxn ang="0">
                <a:pos x="31" y="59"/>
              </a:cxn>
              <a:cxn ang="0">
                <a:pos x="25" y="58"/>
              </a:cxn>
              <a:cxn ang="0">
                <a:pos x="19" y="58"/>
              </a:cxn>
              <a:cxn ang="0">
                <a:pos x="14" y="54"/>
              </a:cxn>
              <a:cxn ang="0">
                <a:pos x="10" y="50"/>
              </a:cxn>
              <a:cxn ang="0">
                <a:pos x="6" y="46"/>
              </a:cxn>
              <a:cxn ang="0">
                <a:pos x="4" y="42"/>
              </a:cxn>
              <a:cxn ang="0">
                <a:pos x="2" y="36"/>
              </a:cxn>
              <a:cxn ang="0">
                <a:pos x="2" y="31"/>
              </a:cxn>
              <a:cxn ang="0">
                <a:pos x="2" y="29"/>
              </a:cxn>
              <a:cxn ang="0">
                <a:pos x="2" y="29"/>
              </a:cxn>
              <a:cxn ang="0">
                <a:pos x="0" y="33"/>
              </a:cxn>
              <a:cxn ang="0">
                <a:pos x="0" y="38"/>
              </a:cxn>
              <a:cxn ang="0">
                <a:pos x="0" y="38"/>
              </a:cxn>
              <a:cxn ang="0">
                <a:pos x="0" y="38"/>
              </a:cxn>
              <a:cxn ang="0">
                <a:pos x="4" y="48"/>
              </a:cxn>
              <a:cxn ang="0">
                <a:pos x="12" y="56"/>
              </a:cxn>
              <a:cxn ang="0">
                <a:pos x="19" y="59"/>
              </a:cxn>
              <a:cxn ang="0">
                <a:pos x="31" y="61"/>
              </a:cxn>
              <a:cxn ang="0">
                <a:pos x="37" y="61"/>
              </a:cxn>
              <a:cxn ang="0">
                <a:pos x="42" y="59"/>
              </a:cxn>
              <a:cxn ang="0">
                <a:pos x="48" y="56"/>
              </a:cxn>
              <a:cxn ang="0">
                <a:pos x="52" y="52"/>
              </a:cxn>
              <a:cxn ang="0">
                <a:pos x="56" y="48"/>
              </a:cxn>
              <a:cxn ang="0">
                <a:pos x="58" y="42"/>
              </a:cxn>
              <a:cxn ang="0">
                <a:pos x="60" y="36"/>
              </a:cxn>
              <a:cxn ang="0">
                <a:pos x="61" y="31"/>
              </a:cxn>
            </a:cxnLst>
            <a:rect l="0" t="0" r="r" b="b"/>
            <a:pathLst>
              <a:path w="61" h="61">
                <a:moveTo>
                  <a:pt x="61" y="31"/>
                </a:moveTo>
                <a:lnTo>
                  <a:pt x="60" y="19"/>
                </a:lnTo>
                <a:lnTo>
                  <a:pt x="54" y="10"/>
                </a:lnTo>
                <a:lnTo>
                  <a:pt x="46" y="4"/>
                </a:lnTo>
                <a:lnTo>
                  <a:pt x="35" y="0"/>
                </a:lnTo>
                <a:lnTo>
                  <a:pt x="29" y="0"/>
                </a:lnTo>
                <a:lnTo>
                  <a:pt x="25" y="2"/>
                </a:lnTo>
                <a:lnTo>
                  <a:pt x="27" y="2"/>
                </a:lnTo>
                <a:lnTo>
                  <a:pt x="31" y="2"/>
                </a:lnTo>
                <a:lnTo>
                  <a:pt x="37" y="2"/>
                </a:lnTo>
                <a:lnTo>
                  <a:pt x="40" y="4"/>
                </a:lnTo>
                <a:lnTo>
                  <a:pt x="46" y="8"/>
                </a:lnTo>
                <a:lnTo>
                  <a:pt x="50" y="10"/>
                </a:lnTo>
                <a:lnTo>
                  <a:pt x="54" y="15"/>
                </a:lnTo>
                <a:lnTo>
                  <a:pt x="56" y="19"/>
                </a:lnTo>
                <a:lnTo>
                  <a:pt x="58" y="25"/>
                </a:lnTo>
                <a:lnTo>
                  <a:pt x="58" y="31"/>
                </a:lnTo>
                <a:lnTo>
                  <a:pt x="58" y="36"/>
                </a:lnTo>
                <a:lnTo>
                  <a:pt x="56" y="42"/>
                </a:lnTo>
                <a:lnTo>
                  <a:pt x="54" y="46"/>
                </a:lnTo>
                <a:lnTo>
                  <a:pt x="50" y="50"/>
                </a:lnTo>
                <a:lnTo>
                  <a:pt x="46" y="54"/>
                </a:lnTo>
                <a:lnTo>
                  <a:pt x="40" y="58"/>
                </a:lnTo>
                <a:lnTo>
                  <a:pt x="37" y="58"/>
                </a:lnTo>
                <a:lnTo>
                  <a:pt x="31" y="59"/>
                </a:lnTo>
                <a:lnTo>
                  <a:pt x="25" y="58"/>
                </a:lnTo>
                <a:lnTo>
                  <a:pt x="19" y="58"/>
                </a:lnTo>
                <a:lnTo>
                  <a:pt x="14" y="54"/>
                </a:lnTo>
                <a:lnTo>
                  <a:pt x="10" y="50"/>
                </a:lnTo>
                <a:lnTo>
                  <a:pt x="6" y="46"/>
                </a:lnTo>
                <a:lnTo>
                  <a:pt x="4" y="42"/>
                </a:lnTo>
                <a:lnTo>
                  <a:pt x="2" y="36"/>
                </a:lnTo>
                <a:lnTo>
                  <a:pt x="2" y="31"/>
                </a:lnTo>
                <a:lnTo>
                  <a:pt x="2" y="29"/>
                </a:lnTo>
                <a:lnTo>
                  <a:pt x="2" y="29"/>
                </a:lnTo>
                <a:lnTo>
                  <a:pt x="0" y="33"/>
                </a:lnTo>
                <a:lnTo>
                  <a:pt x="0" y="38"/>
                </a:lnTo>
                <a:lnTo>
                  <a:pt x="0" y="38"/>
                </a:lnTo>
                <a:lnTo>
                  <a:pt x="0" y="38"/>
                </a:lnTo>
                <a:lnTo>
                  <a:pt x="4" y="48"/>
                </a:lnTo>
                <a:lnTo>
                  <a:pt x="12" y="56"/>
                </a:lnTo>
                <a:lnTo>
                  <a:pt x="19" y="59"/>
                </a:lnTo>
                <a:lnTo>
                  <a:pt x="31" y="61"/>
                </a:lnTo>
                <a:lnTo>
                  <a:pt x="37" y="61"/>
                </a:lnTo>
                <a:lnTo>
                  <a:pt x="42" y="59"/>
                </a:lnTo>
                <a:lnTo>
                  <a:pt x="48" y="56"/>
                </a:lnTo>
                <a:lnTo>
                  <a:pt x="52" y="52"/>
                </a:lnTo>
                <a:lnTo>
                  <a:pt x="56" y="48"/>
                </a:lnTo>
                <a:lnTo>
                  <a:pt x="58" y="42"/>
                </a:lnTo>
                <a:lnTo>
                  <a:pt x="60" y="36"/>
                </a:lnTo>
                <a:lnTo>
                  <a:pt x="61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3448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0" name="Freeform 884"/>
          <p:cNvSpPr>
            <a:spLocks/>
          </p:cNvSpPr>
          <p:nvPr/>
        </p:nvSpPr>
        <p:spPr bwMode="auto">
          <a:xfrm>
            <a:off x="6048375" y="3443288"/>
            <a:ext cx="95250" cy="93662"/>
          </a:xfrm>
          <a:custGeom>
            <a:avLst/>
            <a:gdLst/>
            <a:ahLst/>
            <a:cxnLst>
              <a:cxn ang="0">
                <a:pos x="60" y="31"/>
              </a:cxn>
              <a:cxn ang="0">
                <a:pos x="60" y="25"/>
              </a:cxn>
              <a:cxn ang="0">
                <a:pos x="58" y="19"/>
              </a:cxn>
              <a:cxn ang="0">
                <a:pos x="54" y="13"/>
              </a:cxn>
              <a:cxn ang="0">
                <a:pos x="52" y="10"/>
              </a:cxn>
              <a:cxn ang="0">
                <a:pos x="46" y="6"/>
              </a:cxn>
              <a:cxn ang="0">
                <a:pos x="42" y="4"/>
              </a:cxn>
              <a:cxn ang="0">
                <a:pos x="37" y="2"/>
              </a:cxn>
              <a:cxn ang="0">
                <a:pos x="31" y="0"/>
              </a:cxn>
              <a:cxn ang="0">
                <a:pos x="23" y="2"/>
              </a:cxn>
              <a:cxn ang="0">
                <a:pos x="17" y="6"/>
              </a:cxn>
              <a:cxn ang="0">
                <a:pos x="23" y="4"/>
              </a:cxn>
              <a:cxn ang="0">
                <a:pos x="31" y="4"/>
              </a:cxn>
              <a:cxn ang="0">
                <a:pos x="35" y="4"/>
              </a:cxn>
              <a:cxn ang="0">
                <a:pos x="40" y="6"/>
              </a:cxn>
              <a:cxn ang="0">
                <a:pos x="46" y="8"/>
              </a:cxn>
              <a:cxn ang="0">
                <a:pos x="50" y="11"/>
              </a:cxn>
              <a:cxn ang="0">
                <a:pos x="52" y="15"/>
              </a:cxn>
              <a:cxn ang="0">
                <a:pos x="56" y="19"/>
              </a:cxn>
              <a:cxn ang="0">
                <a:pos x="58" y="25"/>
              </a:cxn>
              <a:cxn ang="0">
                <a:pos x="58" y="31"/>
              </a:cxn>
              <a:cxn ang="0">
                <a:pos x="58" y="36"/>
              </a:cxn>
              <a:cxn ang="0">
                <a:pos x="56" y="40"/>
              </a:cxn>
              <a:cxn ang="0">
                <a:pos x="52" y="46"/>
              </a:cxn>
              <a:cxn ang="0">
                <a:pos x="50" y="50"/>
              </a:cxn>
              <a:cxn ang="0">
                <a:pos x="46" y="54"/>
              </a:cxn>
              <a:cxn ang="0">
                <a:pos x="40" y="56"/>
              </a:cxn>
              <a:cxn ang="0">
                <a:pos x="35" y="58"/>
              </a:cxn>
              <a:cxn ang="0">
                <a:pos x="31" y="58"/>
              </a:cxn>
              <a:cxn ang="0">
                <a:pos x="25" y="58"/>
              </a:cxn>
              <a:cxn ang="0">
                <a:pos x="19" y="56"/>
              </a:cxn>
              <a:cxn ang="0">
                <a:pos x="15" y="54"/>
              </a:cxn>
              <a:cxn ang="0">
                <a:pos x="10" y="50"/>
              </a:cxn>
              <a:cxn ang="0">
                <a:pos x="8" y="46"/>
              </a:cxn>
              <a:cxn ang="0">
                <a:pos x="4" y="40"/>
              </a:cxn>
              <a:cxn ang="0">
                <a:pos x="4" y="36"/>
              </a:cxn>
              <a:cxn ang="0">
                <a:pos x="2" y="31"/>
              </a:cxn>
              <a:cxn ang="0">
                <a:pos x="4" y="25"/>
              </a:cxn>
              <a:cxn ang="0">
                <a:pos x="4" y="21"/>
              </a:cxn>
              <a:cxn ang="0">
                <a:pos x="2" y="27"/>
              </a:cxn>
              <a:cxn ang="0">
                <a:pos x="0" y="34"/>
              </a:cxn>
              <a:cxn ang="0">
                <a:pos x="2" y="38"/>
              </a:cxn>
              <a:cxn ang="0">
                <a:pos x="4" y="44"/>
              </a:cxn>
              <a:cxn ang="0">
                <a:pos x="6" y="48"/>
              </a:cxn>
              <a:cxn ang="0">
                <a:pos x="10" y="52"/>
              </a:cxn>
              <a:cxn ang="0">
                <a:pos x="14" y="56"/>
              </a:cxn>
              <a:cxn ang="0">
                <a:pos x="19" y="58"/>
              </a:cxn>
              <a:cxn ang="0">
                <a:pos x="25" y="59"/>
              </a:cxn>
              <a:cxn ang="0">
                <a:pos x="31" y="59"/>
              </a:cxn>
              <a:cxn ang="0">
                <a:pos x="37" y="59"/>
              </a:cxn>
              <a:cxn ang="0">
                <a:pos x="42" y="58"/>
              </a:cxn>
              <a:cxn ang="0">
                <a:pos x="46" y="56"/>
              </a:cxn>
              <a:cxn ang="0">
                <a:pos x="52" y="52"/>
              </a:cxn>
              <a:cxn ang="0">
                <a:pos x="54" y="48"/>
              </a:cxn>
              <a:cxn ang="0">
                <a:pos x="58" y="42"/>
              </a:cxn>
              <a:cxn ang="0">
                <a:pos x="60" y="36"/>
              </a:cxn>
              <a:cxn ang="0">
                <a:pos x="60" y="31"/>
              </a:cxn>
            </a:cxnLst>
            <a:rect l="0" t="0" r="r" b="b"/>
            <a:pathLst>
              <a:path w="60" h="59">
                <a:moveTo>
                  <a:pt x="60" y="31"/>
                </a:moveTo>
                <a:lnTo>
                  <a:pt x="60" y="25"/>
                </a:lnTo>
                <a:lnTo>
                  <a:pt x="58" y="19"/>
                </a:lnTo>
                <a:lnTo>
                  <a:pt x="54" y="13"/>
                </a:lnTo>
                <a:lnTo>
                  <a:pt x="52" y="10"/>
                </a:lnTo>
                <a:lnTo>
                  <a:pt x="46" y="6"/>
                </a:lnTo>
                <a:lnTo>
                  <a:pt x="42" y="4"/>
                </a:lnTo>
                <a:lnTo>
                  <a:pt x="37" y="2"/>
                </a:lnTo>
                <a:lnTo>
                  <a:pt x="31" y="0"/>
                </a:lnTo>
                <a:lnTo>
                  <a:pt x="23" y="2"/>
                </a:lnTo>
                <a:lnTo>
                  <a:pt x="17" y="6"/>
                </a:lnTo>
                <a:lnTo>
                  <a:pt x="23" y="4"/>
                </a:lnTo>
                <a:lnTo>
                  <a:pt x="31" y="4"/>
                </a:lnTo>
                <a:lnTo>
                  <a:pt x="35" y="4"/>
                </a:lnTo>
                <a:lnTo>
                  <a:pt x="40" y="6"/>
                </a:lnTo>
                <a:lnTo>
                  <a:pt x="46" y="8"/>
                </a:lnTo>
                <a:lnTo>
                  <a:pt x="50" y="11"/>
                </a:lnTo>
                <a:lnTo>
                  <a:pt x="52" y="15"/>
                </a:lnTo>
                <a:lnTo>
                  <a:pt x="56" y="19"/>
                </a:lnTo>
                <a:lnTo>
                  <a:pt x="58" y="25"/>
                </a:lnTo>
                <a:lnTo>
                  <a:pt x="58" y="31"/>
                </a:lnTo>
                <a:lnTo>
                  <a:pt x="58" y="36"/>
                </a:lnTo>
                <a:lnTo>
                  <a:pt x="56" y="40"/>
                </a:lnTo>
                <a:lnTo>
                  <a:pt x="52" y="46"/>
                </a:lnTo>
                <a:lnTo>
                  <a:pt x="50" y="50"/>
                </a:lnTo>
                <a:lnTo>
                  <a:pt x="46" y="54"/>
                </a:lnTo>
                <a:lnTo>
                  <a:pt x="40" y="56"/>
                </a:lnTo>
                <a:lnTo>
                  <a:pt x="35" y="58"/>
                </a:lnTo>
                <a:lnTo>
                  <a:pt x="31" y="58"/>
                </a:lnTo>
                <a:lnTo>
                  <a:pt x="25" y="58"/>
                </a:lnTo>
                <a:lnTo>
                  <a:pt x="19" y="56"/>
                </a:lnTo>
                <a:lnTo>
                  <a:pt x="15" y="54"/>
                </a:lnTo>
                <a:lnTo>
                  <a:pt x="10" y="50"/>
                </a:lnTo>
                <a:lnTo>
                  <a:pt x="8" y="46"/>
                </a:lnTo>
                <a:lnTo>
                  <a:pt x="4" y="40"/>
                </a:lnTo>
                <a:lnTo>
                  <a:pt x="4" y="36"/>
                </a:lnTo>
                <a:lnTo>
                  <a:pt x="2" y="31"/>
                </a:lnTo>
                <a:lnTo>
                  <a:pt x="4" y="25"/>
                </a:lnTo>
                <a:lnTo>
                  <a:pt x="4" y="21"/>
                </a:lnTo>
                <a:lnTo>
                  <a:pt x="2" y="27"/>
                </a:lnTo>
                <a:lnTo>
                  <a:pt x="0" y="34"/>
                </a:lnTo>
                <a:lnTo>
                  <a:pt x="2" y="38"/>
                </a:lnTo>
                <a:lnTo>
                  <a:pt x="4" y="44"/>
                </a:lnTo>
                <a:lnTo>
                  <a:pt x="6" y="48"/>
                </a:lnTo>
                <a:lnTo>
                  <a:pt x="10" y="52"/>
                </a:lnTo>
                <a:lnTo>
                  <a:pt x="14" y="56"/>
                </a:lnTo>
                <a:lnTo>
                  <a:pt x="19" y="58"/>
                </a:lnTo>
                <a:lnTo>
                  <a:pt x="25" y="59"/>
                </a:lnTo>
                <a:lnTo>
                  <a:pt x="31" y="59"/>
                </a:lnTo>
                <a:lnTo>
                  <a:pt x="37" y="59"/>
                </a:lnTo>
                <a:lnTo>
                  <a:pt x="42" y="58"/>
                </a:lnTo>
                <a:lnTo>
                  <a:pt x="46" y="56"/>
                </a:lnTo>
                <a:lnTo>
                  <a:pt x="52" y="52"/>
                </a:lnTo>
                <a:lnTo>
                  <a:pt x="54" y="48"/>
                </a:lnTo>
                <a:lnTo>
                  <a:pt x="58" y="42"/>
                </a:lnTo>
                <a:lnTo>
                  <a:pt x="60" y="36"/>
                </a:lnTo>
                <a:lnTo>
                  <a:pt x="60" y="3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7498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1" name="Freeform 885"/>
          <p:cNvSpPr>
            <a:spLocks noEditPoints="1"/>
          </p:cNvSpPr>
          <p:nvPr/>
        </p:nvSpPr>
        <p:spPr bwMode="auto">
          <a:xfrm>
            <a:off x="6051550" y="3446463"/>
            <a:ext cx="88900" cy="90487"/>
          </a:xfrm>
          <a:custGeom>
            <a:avLst/>
            <a:gdLst/>
            <a:ahLst/>
            <a:cxnLst>
              <a:cxn ang="0">
                <a:pos x="56" y="23"/>
              </a:cxn>
              <a:cxn ang="0">
                <a:pos x="52" y="13"/>
              </a:cxn>
              <a:cxn ang="0">
                <a:pos x="44" y="6"/>
              </a:cxn>
              <a:cxn ang="0">
                <a:pos x="35" y="0"/>
              </a:cxn>
              <a:cxn ang="0">
                <a:pos x="25" y="0"/>
              </a:cxn>
              <a:cxn ang="0">
                <a:pos x="15" y="4"/>
              </a:cxn>
              <a:cxn ang="0">
                <a:pos x="2" y="17"/>
              </a:cxn>
              <a:cxn ang="0">
                <a:pos x="0" y="27"/>
              </a:cxn>
              <a:cxn ang="0">
                <a:pos x="0" y="34"/>
              </a:cxn>
              <a:cxn ang="0">
                <a:pos x="4" y="44"/>
              </a:cxn>
              <a:cxn ang="0">
                <a:pos x="12" y="52"/>
              </a:cxn>
              <a:cxn ang="0">
                <a:pos x="23" y="56"/>
              </a:cxn>
              <a:cxn ang="0">
                <a:pos x="35" y="56"/>
              </a:cxn>
              <a:cxn ang="0">
                <a:pos x="44" y="52"/>
              </a:cxn>
              <a:cxn ang="0">
                <a:pos x="52" y="44"/>
              </a:cxn>
              <a:cxn ang="0">
                <a:pos x="56" y="34"/>
              </a:cxn>
              <a:cxn ang="0">
                <a:pos x="54" y="29"/>
              </a:cxn>
              <a:cxn ang="0">
                <a:pos x="52" y="38"/>
              </a:cxn>
              <a:cxn ang="0">
                <a:pos x="46" y="48"/>
              </a:cxn>
              <a:cxn ang="0">
                <a:pos x="38" y="52"/>
              </a:cxn>
              <a:cxn ang="0">
                <a:pos x="29" y="56"/>
              </a:cxn>
              <a:cxn ang="0">
                <a:pos x="17" y="52"/>
              </a:cxn>
              <a:cxn ang="0">
                <a:pos x="10" y="48"/>
              </a:cxn>
              <a:cxn ang="0">
                <a:pos x="4" y="38"/>
              </a:cxn>
              <a:cxn ang="0">
                <a:pos x="2" y="29"/>
              </a:cxn>
              <a:cxn ang="0">
                <a:pos x="4" y="19"/>
              </a:cxn>
              <a:cxn ang="0">
                <a:pos x="10" y="9"/>
              </a:cxn>
              <a:cxn ang="0">
                <a:pos x="17" y="4"/>
              </a:cxn>
              <a:cxn ang="0">
                <a:pos x="29" y="2"/>
              </a:cxn>
              <a:cxn ang="0">
                <a:pos x="38" y="4"/>
              </a:cxn>
              <a:cxn ang="0">
                <a:pos x="46" y="9"/>
              </a:cxn>
              <a:cxn ang="0">
                <a:pos x="52" y="19"/>
              </a:cxn>
              <a:cxn ang="0">
                <a:pos x="54" y="29"/>
              </a:cxn>
            </a:cxnLst>
            <a:rect l="0" t="0" r="r" b="b"/>
            <a:pathLst>
              <a:path w="56" h="57">
                <a:moveTo>
                  <a:pt x="56" y="29"/>
                </a:moveTo>
                <a:lnTo>
                  <a:pt x="56" y="23"/>
                </a:lnTo>
                <a:lnTo>
                  <a:pt x="54" y="17"/>
                </a:lnTo>
                <a:lnTo>
                  <a:pt x="52" y="13"/>
                </a:lnTo>
                <a:lnTo>
                  <a:pt x="48" y="8"/>
                </a:lnTo>
                <a:lnTo>
                  <a:pt x="44" y="6"/>
                </a:lnTo>
                <a:lnTo>
                  <a:pt x="38" y="2"/>
                </a:lnTo>
                <a:lnTo>
                  <a:pt x="35" y="0"/>
                </a:lnTo>
                <a:lnTo>
                  <a:pt x="29" y="0"/>
                </a:lnTo>
                <a:lnTo>
                  <a:pt x="25" y="0"/>
                </a:lnTo>
                <a:lnTo>
                  <a:pt x="23" y="0"/>
                </a:lnTo>
                <a:lnTo>
                  <a:pt x="15" y="4"/>
                </a:lnTo>
                <a:lnTo>
                  <a:pt x="8" y="9"/>
                </a:lnTo>
                <a:lnTo>
                  <a:pt x="2" y="17"/>
                </a:lnTo>
                <a:lnTo>
                  <a:pt x="0" y="27"/>
                </a:lnTo>
                <a:lnTo>
                  <a:pt x="0" y="27"/>
                </a:lnTo>
                <a:lnTo>
                  <a:pt x="0" y="29"/>
                </a:lnTo>
                <a:lnTo>
                  <a:pt x="0" y="34"/>
                </a:lnTo>
                <a:lnTo>
                  <a:pt x="2" y="40"/>
                </a:lnTo>
                <a:lnTo>
                  <a:pt x="4" y="44"/>
                </a:lnTo>
                <a:lnTo>
                  <a:pt x="8" y="48"/>
                </a:lnTo>
                <a:lnTo>
                  <a:pt x="12" y="52"/>
                </a:lnTo>
                <a:lnTo>
                  <a:pt x="17" y="56"/>
                </a:lnTo>
                <a:lnTo>
                  <a:pt x="23" y="56"/>
                </a:lnTo>
                <a:lnTo>
                  <a:pt x="29" y="57"/>
                </a:lnTo>
                <a:lnTo>
                  <a:pt x="35" y="56"/>
                </a:lnTo>
                <a:lnTo>
                  <a:pt x="38" y="56"/>
                </a:lnTo>
                <a:lnTo>
                  <a:pt x="44" y="52"/>
                </a:lnTo>
                <a:lnTo>
                  <a:pt x="48" y="48"/>
                </a:lnTo>
                <a:lnTo>
                  <a:pt x="52" y="44"/>
                </a:lnTo>
                <a:lnTo>
                  <a:pt x="54" y="40"/>
                </a:lnTo>
                <a:lnTo>
                  <a:pt x="56" y="34"/>
                </a:lnTo>
                <a:lnTo>
                  <a:pt x="56" y="29"/>
                </a:lnTo>
                <a:close/>
                <a:moveTo>
                  <a:pt x="54" y="29"/>
                </a:moveTo>
                <a:lnTo>
                  <a:pt x="54" y="34"/>
                </a:lnTo>
                <a:lnTo>
                  <a:pt x="52" y="38"/>
                </a:lnTo>
                <a:lnTo>
                  <a:pt x="50" y="44"/>
                </a:lnTo>
                <a:lnTo>
                  <a:pt x="46" y="48"/>
                </a:lnTo>
                <a:lnTo>
                  <a:pt x="42" y="50"/>
                </a:lnTo>
                <a:lnTo>
                  <a:pt x="38" y="52"/>
                </a:lnTo>
                <a:lnTo>
                  <a:pt x="33" y="54"/>
                </a:lnTo>
                <a:lnTo>
                  <a:pt x="29" y="56"/>
                </a:lnTo>
                <a:lnTo>
                  <a:pt x="23" y="54"/>
                </a:lnTo>
                <a:lnTo>
                  <a:pt x="17" y="52"/>
                </a:lnTo>
                <a:lnTo>
                  <a:pt x="13" y="50"/>
                </a:lnTo>
                <a:lnTo>
                  <a:pt x="10" y="48"/>
                </a:lnTo>
                <a:lnTo>
                  <a:pt x="6" y="44"/>
                </a:lnTo>
                <a:lnTo>
                  <a:pt x="4" y="38"/>
                </a:lnTo>
                <a:lnTo>
                  <a:pt x="2" y="34"/>
                </a:lnTo>
                <a:lnTo>
                  <a:pt x="2" y="29"/>
                </a:lnTo>
                <a:lnTo>
                  <a:pt x="2" y="23"/>
                </a:lnTo>
                <a:lnTo>
                  <a:pt x="4" y="19"/>
                </a:lnTo>
                <a:lnTo>
                  <a:pt x="6" y="13"/>
                </a:lnTo>
                <a:lnTo>
                  <a:pt x="10" y="9"/>
                </a:lnTo>
                <a:lnTo>
                  <a:pt x="13" y="6"/>
                </a:lnTo>
                <a:lnTo>
                  <a:pt x="17" y="4"/>
                </a:lnTo>
                <a:lnTo>
                  <a:pt x="23" y="2"/>
                </a:lnTo>
                <a:lnTo>
                  <a:pt x="29" y="2"/>
                </a:lnTo>
                <a:lnTo>
                  <a:pt x="33" y="2"/>
                </a:lnTo>
                <a:lnTo>
                  <a:pt x="38" y="4"/>
                </a:lnTo>
                <a:lnTo>
                  <a:pt x="42" y="6"/>
                </a:lnTo>
                <a:lnTo>
                  <a:pt x="46" y="9"/>
                </a:lnTo>
                <a:lnTo>
                  <a:pt x="50" y="13"/>
                </a:lnTo>
                <a:lnTo>
                  <a:pt x="52" y="19"/>
                </a:lnTo>
                <a:lnTo>
                  <a:pt x="54" y="23"/>
                </a:lnTo>
                <a:lnTo>
                  <a:pt x="54" y="29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5C4E9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2" name="Freeform 886"/>
          <p:cNvSpPr>
            <a:spLocks noEditPoints="1"/>
          </p:cNvSpPr>
          <p:nvPr/>
        </p:nvSpPr>
        <p:spPr bwMode="auto">
          <a:xfrm>
            <a:off x="6051550" y="3449638"/>
            <a:ext cx="88900" cy="85725"/>
          </a:xfrm>
          <a:custGeom>
            <a:avLst/>
            <a:gdLst/>
            <a:ahLst/>
            <a:cxnLst>
              <a:cxn ang="0">
                <a:pos x="56" y="27"/>
              </a:cxn>
              <a:cxn ang="0">
                <a:pos x="56" y="21"/>
              </a:cxn>
              <a:cxn ang="0">
                <a:pos x="54" y="15"/>
              </a:cxn>
              <a:cxn ang="0">
                <a:pos x="50" y="11"/>
              </a:cxn>
              <a:cxn ang="0">
                <a:pos x="48" y="7"/>
              </a:cxn>
              <a:cxn ang="0">
                <a:pos x="44" y="4"/>
              </a:cxn>
              <a:cxn ang="0">
                <a:pos x="38" y="2"/>
              </a:cxn>
              <a:cxn ang="0">
                <a:pos x="33" y="0"/>
              </a:cxn>
              <a:cxn ang="0">
                <a:pos x="29" y="0"/>
              </a:cxn>
              <a:cxn ang="0">
                <a:pos x="21" y="0"/>
              </a:cxn>
              <a:cxn ang="0">
                <a:pos x="15" y="2"/>
              </a:cxn>
              <a:cxn ang="0">
                <a:pos x="8" y="7"/>
              </a:cxn>
              <a:cxn ang="0">
                <a:pos x="2" y="17"/>
              </a:cxn>
              <a:cxn ang="0">
                <a:pos x="2" y="21"/>
              </a:cxn>
              <a:cxn ang="0">
                <a:pos x="0" y="27"/>
              </a:cxn>
              <a:cxn ang="0">
                <a:pos x="2" y="32"/>
              </a:cxn>
              <a:cxn ang="0">
                <a:pos x="2" y="36"/>
              </a:cxn>
              <a:cxn ang="0">
                <a:pos x="6" y="42"/>
              </a:cxn>
              <a:cxn ang="0">
                <a:pos x="8" y="46"/>
              </a:cxn>
              <a:cxn ang="0">
                <a:pos x="13" y="50"/>
              </a:cxn>
              <a:cxn ang="0">
                <a:pos x="17" y="52"/>
              </a:cxn>
              <a:cxn ang="0">
                <a:pos x="23" y="54"/>
              </a:cxn>
              <a:cxn ang="0">
                <a:pos x="29" y="54"/>
              </a:cxn>
              <a:cxn ang="0">
                <a:pos x="33" y="54"/>
              </a:cxn>
              <a:cxn ang="0">
                <a:pos x="38" y="52"/>
              </a:cxn>
              <a:cxn ang="0">
                <a:pos x="44" y="50"/>
              </a:cxn>
              <a:cxn ang="0">
                <a:pos x="48" y="46"/>
              </a:cxn>
              <a:cxn ang="0">
                <a:pos x="50" y="42"/>
              </a:cxn>
              <a:cxn ang="0">
                <a:pos x="54" y="36"/>
              </a:cxn>
              <a:cxn ang="0">
                <a:pos x="56" y="32"/>
              </a:cxn>
              <a:cxn ang="0">
                <a:pos x="56" y="27"/>
              </a:cxn>
              <a:cxn ang="0">
                <a:pos x="54" y="27"/>
              </a:cxn>
              <a:cxn ang="0">
                <a:pos x="52" y="30"/>
              </a:cxn>
              <a:cxn ang="0">
                <a:pos x="52" y="36"/>
              </a:cxn>
              <a:cxn ang="0">
                <a:pos x="48" y="40"/>
              </a:cxn>
              <a:cxn ang="0">
                <a:pos x="46" y="44"/>
              </a:cxn>
              <a:cxn ang="0">
                <a:pos x="42" y="48"/>
              </a:cxn>
              <a:cxn ang="0">
                <a:pos x="38" y="50"/>
              </a:cxn>
              <a:cxn ang="0">
                <a:pos x="33" y="52"/>
              </a:cxn>
              <a:cxn ang="0">
                <a:pos x="29" y="52"/>
              </a:cxn>
              <a:cxn ang="0">
                <a:pos x="23" y="52"/>
              </a:cxn>
              <a:cxn ang="0">
                <a:pos x="17" y="50"/>
              </a:cxn>
              <a:cxn ang="0">
                <a:pos x="13" y="48"/>
              </a:cxn>
              <a:cxn ang="0">
                <a:pos x="10" y="44"/>
              </a:cxn>
              <a:cxn ang="0">
                <a:pos x="8" y="40"/>
              </a:cxn>
              <a:cxn ang="0">
                <a:pos x="4" y="36"/>
              </a:cxn>
              <a:cxn ang="0">
                <a:pos x="4" y="30"/>
              </a:cxn>
              <a:cxn ang="0">
                <a:pos x="2" y="27"/>
              </a:cxn>
              <a:cxn ang="0">
                <a:pos x="4" y="21"/>
              </a:cxn>
              <a:cxn ang="0">
                <a:pos x="4" y="17"/>
              </a:cxn>
              <a:cxn ang="0">
                <a:pos x="8" y="13"/>
              </a:cxn>
              <a:cxn ang="0">
                <a:pos x="10" y="9"/>
              </a:cxn>
              <a:cxn ang="0">
                <a:pos x="13" y="6"/>
              </a:cxn>
              <a:cxn ang="0">
                <a:pos x="17" y="4"/>
              </a:cxn>
              <a:cxn ang="0">
                <a:pos x="23" y="2"/>
              </a:cxn>
              <a:cxn ang="0">
                <a:pos x="29" y="2"/>
              </a:cxn>
              <a:cxn ang="0">
                <a:pos x="38" y="4"/>
              </a:cxn>
              <a:cxn ang="0">
                <a:pos x="46" y="9"/>
              </a:cxn>
              <a:cxn ang="0">
                <a:pos x="52" y="17"/>
              </a:cxn>
              <a:cxn ang="0">
                <a:pos x="54" y="27"/>
              </a:cxn>
            </a:cxnLst>
            <a:rect l="0" t="0" r="r" b="b"/>
            <a:pathLst>
              <a:path w="56" h="54">
                <a:moveTo>
                  <a:pt x="56" y="27"/>
                </a:moveTo>
                <a:lnTo>
                  <a:pt x="56" y="21"/>
                </a:lnTo>
                <a:lnTo>
                  <a:pt x="54" y="15"/>
                </a:lnTo>
                <a:lnTo>
                  <a:pt x="50" y="11"/>
                </a:lnTo>
                <a:lnTo>
                  <a:pt x="48" y="7"/>
                </a:lnTo>
                <a:lnTo>
                  <a:pt x="44" y="4"/>
                </a:lnTo>
                <a:lnTo>
                  <a:pt x="38" y="2"/>
                </a:lnTo>
                <a:lnTo>
                  <a:pt x="33" y="0"/>
                </a:lnTo>
                <a:lnTo>
                  <a:pt x="29" y="0"/>
                </a:lnTo>
                <a:lnTo>
                  <a:pt x="21" y="0"/>
                </a:lnTo>
                <a:lnTo>
                  <a:pt x="15" y="2"/>
                </a:lnTo>
                <a:lnTo>
                  <a:pt x="8" y="7"/>
                </a:lnTo>
                <a:lnTo>
                  <a:pt x="2" y="17"/>
                </a:lnTo>
                <a:lnTo>
                  <a:pt x="2" y="21"/>
                </a:lnTo>
                <a:lnTo>
                  <a:pt x="0" y="27"/>
                </a:lnTo>
                <a:lnTo>
                  <a:pt x="2" y="32"/>
                </a:lnTo>
                <a:lnTo>
                  <a:pt x="2" y="36"/>
                </a:lnTo>
                <a:lnTo>
                  <a:pt x="6" y="42"/>
                </a:lnTo>
                <a:lnTo>
                  <a:pt x="8" y="46"/>
                </a:lnTo>
                <a:lnTo>
                  <a:pt x="13" y="50"/>
                </a:lnTo>
                <a:lnTo>
                  <a:pt x="17" y="52"/>
                </a:lnTo>
                <a:lnTo>
                  <a:pt x="23" y="54"/>
                </a:lnTo>
                <a:lnTo>
                  <a:pt x="29" y="54"/>
                </a:lnTo>
                <a:lnTo>
                  <a:pt x="33" y="54"/>
                </a:lnTo>
                <a:lnTo>
                  <a:pt x="38" y="52"/>
                </a:lnTo>
                <a:lnTo>
                  <a:pt x="44" y="50"/>
                </a:lnTo>
                <a:lnTo>
                  <a:pt x="48" y="46"/>
                </a:lnTo>
                <a:lnTo>
                  <a:pt x="50" y="42"/>
                </a:lnTo>
                <a:lnTo>
                  <a:pt x="54" y="36"/>
                </a:lnTo>
                <a:lnTo>
                  <a:pt x="56" y="32"/>
                </a:lnTo>
                <a:lnTo>
                  <a:pt x="56" y="27"/>
                </a:lnTo>
                <a:close/>
                <a:moveTo>
                  <a:pt x="54" y="27"/>
                </a:moveTo>
                <a:lnTo>
                  <a:pt x="52" y="30"/>
                </a:lnTo>
                <a:lnTo>
                  <a:pt x="52" y="36"/>
                </a:lnTo>
                <a:lnTo>
                  <a:pt x="48" y="40"/>
                </a:lnTo>
                <a:lnTo>
                  <a:pt x="46" y="44"/>
                </a:lnTo>
                <a:lnTo>
                  <a:pt x="42" y="48"/>
                </a:lnTo>
                <a:lnTo>
                  <a:pt x="38" y="50"/>
                </a:lnTo>
                <a:lnTo>
                  <a:pt x="33" y="52"/>
                </a:lnTo>
                <a:lnTo>
                  <a:pt x="29" y="52"/>
                </a:lnTo>
                <a:lnTo>
                  <a:pt x="23" y="52"/>
                </a:lnTo>
                <a:lnTo>
                  <a:pt x="17" y="50"/>
                </a:lnTo>
                <a:lnTo>
                  <a:pt x="13" y="48"/>
                </a:lnTo>
                <a:lnTo>
                  <a:pt x="10" y="44"/>
                </a:lnTo>
                <a:lnTo>
                  <a:pt x="8" y="40"/>
                </a:lnTo>
                <a:lnTo>
                  <a:pt x="4" y="36"/>
                </a:lnTo>
                <a:lnTo>
                  <a:pt x="4" y="30"/>
                </a:lnTo>
                <a:lnTo>
                  <a:pt x="2" y="27"/>
                </a:lnTo>
                <a:lnTo>
                  <a:pt x="4" y="21"/>
                </a:lnTo>
                <a:lnTo>
                  <a:pt x="4" y="17"/>
                </a:lnTo>
                <a:lnTo>
                  <a:pt x="8" y="13"/>
                </a:lnTo>
                <a:lnTo>
                  <a:pt x="10" y="9"/>
                </a:lnTo>
                <a:lnTo>
                  <a:pt x="13" y="6"/>
                </a:lnTo>
                <a:lnTo>
                  <a:pt x="17" y="4"/>
                </a:lnTo>
                <a:lnTo>
                  <a:pt x="23" y="2"/>
                </a:lnTo>
                <a:lnTo>
                  <a:pt x="29" y="2"/>
                </a:lnTo>
                <a:lnTo>
                  <a:pt x="38" y="4"/>
                </a:lnTo>
                <a:lnTo>
                  <a:pt x="46" y="9"/>
                </a:lnTo>
                <a:lnTo>
                  <a:pt x="52" y="17"/>
                </a:lnTo>
                <a:lnTo>
                  <a:pt x="54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1539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3" name="Freeform 887"/>
          <p:cNvSpPr>
            <a:spLocks noEditPoints="1"/>
          </p:cNvSpPr>
          <p:nvPr/>
        </p:nvSpPr>
        <p:spPr bwMode="auto">
          <a:xfrm>
            <a:off x="6054725" y="3449638"/>
            <a:ext cx="82550" cy="85725"/>
          </a:xfrm>
          <a:custGeom>
            <a:avLst/>
            <a:gdLst/>
            <a:ahLst/>
            <a:cxnLst>
              <a:cxn ang="0">
                <a:pos x="52" y="27"/>
              </a:cxn>
              <a:cxn ang="0">
                <a:pos x="52" y="21"/>
              </a:cxn>
              <a:cxn ang="0">
                <a:pos x="50" y="17"/>
              </a:cxn>
              <a:cxn ang="0">
                <a:pos x="48" y="11"/>
              </a:cxn>
              <a:cxn ang="0">
                <a:pos x="44" y="7"/>
              </a:cxn>
              <a:cxn ang="0">
                <a:pos x="40" y="4"/>
              </a:cxn>
              <a:cxn ang="0">
                <a:pos x="36" y="2"/>
              </a:cxn>
              <a:cxn ang="0">
                <a:pos x="31" y="0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4" y="11"/>
              </a:cxn>
              <a:cxn ang="0">
                <a:pos x="2" y="17"/>
              </a:cxn>
              <a:cxn ang="0">
                <a:pos x="0" y="21"/>
              </a:cxn>
              <a:cxn ang="0">
                <a:pos x="0" y="27"/>
              </a:cxn>
              <a:cxn ang="0">
                <a:pos x="0" y="32"/>
              </a:cxn>
              <a:cxn ang="0">
                <a:pos x="2" y="36"/>
              </a:cxn>
              <a:cxn ang="0">
                <a:pos x="4" y="42"/>
              </a:cxn>
              <a:cxn ang="0">
                <a:pos x="8" y="46"/>
              </a:cxn>
              <a:cxn ang="0">
                <a:pos x="11" y="48"/>
              </a:cxn>
              <a:cxn ang="0">
                <a:pos x="15" y="50"/>
              </a:cxn>
              <a:cxn ang="0">
                <a:pos x="21" y="52"/>
              </a:cxn>
              <a:cxn ang="0">
                <a:pos x="27" y="54"/>
              </a:cxn>
              <a:cxn ang="0">
                <a:pos x="31" y="52"/>
              </a:cxn>
              <a:cxn ang="0">
                <a:pos x="36" y="50"/>
              </a:cxn>
              <a:cxn ang="0">
                <a:pos x="40" y="48"/>
              </a:cxn>
              <a:cxn ang="0">
                <a:pos x="44" y="46"/>
              </a:cxn>
              <a:cxn ang="0">
                <a:pos x="48" y="42"/>
              </a:cxn>
              <a:cxn ang="0">
                <a:pos x="50" y="36"/>
              </a:cxn>
              <a:cxn ang="0">
                <a:pos x="52" y="32"/>
              </a:cxn>
              <a:cxn ang="0">
                <a:pos x="52" y="27"/>
              </a:cxn>
              <a:cxn ang="0">
                <a:pos x="50" y="27"/>
              </a:cxn>
              <a:cxn ang="0">
                <a:pos x="48" y="36"/>
              </a:cxn>
              <a:cxn ang="0">
                <a:pos x="42" y="44"/>
              </a:cxn>
              <a:cxn ang="0">
                <a:pos x="34" y="48"/>
              </a:cxn>
              <a:cxn ang="0">
                <a:pos x="27" y="50"/>
              </a:cxn>
              <a:cxn ang="0">
                <a:pos x="17" y="48"/>
              </a:cxn>
              <a:cxn ang="0">
                <a:pos x="10" y="44"/>
              </a:cxn>
              <a:cxn ang="0">
                <a:pos x="4" y="36"/>
              </a:cxn>
              <a:cxn ang="0">
                <a:pos x="2" y="27"/>
              </a:cxn>
              <a:cxn ang="0">
                <a:pos x="4" y="17"/>
              </a:cxn>
              <a:cxn ang="0">
                <a:pos x="10" y="9"/>
              </a:cxn>
              <a:cxn ang="0">
                <a:pos x="17" y="4"/>
              </a:cxn>
              <a:cxn ang="0">
                <a:pos x="27" y="2"/>
              </a:cxn>
              <a:cxn ang="0">
                <a:pos x="34" y="4"/>
              </a:cxn>
              <a:cxn ang="0">
                <a:pos x="42" y="9"/>
              </a:cxn>
              <a:cxn ang="0">
                <a:pos x="48" y="17"/>
              </a:cxn>
              <a:cxn ang="0">
                <a:pos x="50" y="27"/>
              </a:cxn>
            </a:cxnLst>
            <a:rect l="0" t="0" r="r" b="b"/>
            <a:pathLst>
              <a:path w="52" h="54">
                <a:moveTo>
                  <a:pt x="52" y="27"/>
                </a:moveTo>
                <a:lnTo>
                  <a:pt x="52" y="21"/>
                </a:lnTo>
                <a:lnTo>
                  <a:pt x="50" y="17"/>
                </a:lnTo>
                <a:lnTo>
                  <a:pt x="48" y="11"/>
                </a:lnTo>
                <a:lnTo>
                  <a:pt x="44" y="7"/>
                </a:lnTo>
                <a:lnTo>
                  <a:pt x="40" y="4"/>
                </a:lnTo>
                <a:lnTo>
                  <a:pt x="36" y="2"/>
                </a:lnTo>
                <a:lnTo>
                  <a:pt x="31" y="0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4" y="11"/>
                </a:lnTo>
                <a:lnTo>
                  <a:pt x="2" y="17"/>
                </a:lnTo>
                <a:lnTo>
                  <a:pt x="0" y="21"/>
                </a:lnTo>
                <a:lnTo>
                  <a:pt x="0" y="27"/>
                </a:lnTo>
                <a:lnTo>
                  <a:pt x="0" y="32"/>
                </a:lnTo>
                <a:lnTo>
                  <a:pt x="2" y="36"/>
                </a:lnTo>
                <a:lnTo>
                  <a:pt x="4" y="42"/>
                </a:lnTo>
                <a:lnTo>
                  <a:pt x="8" y="46"/>
                </a:lnTo>
                <a:lnTo>
                  <a:pt x="11" y="48"/>
                </a:lnTo>
                <a:lnTo>
                  <a:pt x="15" y="50"/>
                </a:lnTo>
                <a:lnTo>
                  <a:pt x="21" y="52"/>
                </a:lnTo>
                <a:lnTo>
                  <a:pt x="27" y="54"/>
                </a:lnTo>
                <a:lnTo>
                  <a:pt x="31" y="52"/>
                </a:lnTo>
                <a:lnTo>
                  <a:pt x="36" y="50"/>
                </a:lnTo>
                <a:lnTo>
                  <a:pt x="40" y="48"/>
                </a:lnTo>
                <a:lnTo>
                  <a:pt x="44" y="46"/>
                </a:lnTo>
                <a:lnTo>
                  <a:pt x="48" y="42"/>
                </a:lnTo>
                <a:lnTo>
                  <a:pt x="50" y="36"/>
                </a:lnTo>
                <a:lnTo>
                  <a:pt x="52" y="32"/>
                </a:lnTo>
                <a:lnTo>
                  <a:pt x="52" y="27"/>
                </a:lnTo>
                <a:close/>
                <a:moveTo>
                  <a:pt x="50" y="27"/>
                </a:moveTo>
                <a:lnTo>
                  <a:pt x="48" y="36"/>
                </a:lnTo>
                <a:lnTo>
                  <a:pt x="42" y="44"/>
                </a:lnTo>
                <a:lnTo>
                  <a:pt x="34" y="48"/>
                </a:lnTo>
                <a:lnTo>
                  <a:pt x="27" y="50"/>
                </a:lnTo>
                <a:lnTo>
                  <a:pt x="17" y="48"/>
                </a:lnTo>
                <a:lnTo>
                  <a:pt x="10" y="44"/>
                </a:lnTo>
                <a:lnTo>
                  <a:pt x="4" y="36"/>
                </a:lnTo>
                <a:lnTo>
                  <a:pt x="2" y="27"/>
                </a:lnTo>
                <a:lnTo>
                  <a:pt x="4" y="17"/>
                </a:lnTo>
                <a:lnTo>
                  <a:pt x="10" y="9"/>
                </a:lnTo>
                <a:lnTo>
                  <a:pt x="17" y="4"/>
                </a:lnTo>
                <a:lnTo>
                  <a:pt x="27" y="2"/>
                </a:lnTo>
                <a:lnTo>
                  <a:pt x="34" y="4"/>
                </a:lnTo>
                <a:lnTo>
                  <a:pt x="42" y="9"/>
                </a:lnTo>
                <a:lnTo>
                  <a:pt x="48" y="17"/>
                </a:lnTo>
                <a:lnTo>
                  <a:pt x="50" y="27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6589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4" name="Freeform 888"/>
          <p:cNvSpPr>
            <a:spLocks noEditPoints="1"/>
          </p:cNvSpPr>
          <p:nvPr/>
        </p:nvSpPr>
        <p:spPr bwMode="auto">
          <a:xfrm>
            <a:off x="6054725" y="3452813"/>
            <a:ext cx="82550" cy="79375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0" y="15"/>
              </a:cxn>
              <a:cxn ang="0">
                <a:pos x="44" y="7"/>
              </a:cxn>
              <a:cxn ang="0">
                <a:pos x="36" y="2"/>
              </a:cxn>
              <a:cxn ang="0">
                <a:pos x="27" y="0"/>
              </a:cxn>
              <a:cxn ang="0">
                <a:pos x="21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1"/>
              </a:cxn>
              <a:cxn ang="0">
                <a:pos x="2" y="15"/>
              </a:cxn>
              <a:cxn ang="0">
                <a:pos x="2" y="19"/>
              </a:cxn>
              <a:cxn ang="0">
                <a:pos x="0" y="25"/>
              </a:cxn>
              <a:cxn ang="0">
                <a:pos x="2" y="28"/>
              </a:cxn>
              <a:cxn ang="0">
                <a:pos x="2" y="34"/>
              </a:cxn>
              <a:cxn ang="0">
                <a:pos x="6" y="38"/>
              </a:cxn>
              <a:cxn ang="0">
                <a:pos x="8" y="42"/>
              </a:cxn>
              <a:cxn ang="0">
                <a:pos x="11" y="46"/>
              </a:cxn>
              <a:cxn ang="0">
                <a:pos x="15" y="48"/>
              </a:cxn>
              <a:cxn ang="0">
                <a:pos x="21" y="50"/>
              </a:cxn>
              <a:cxn ang="0">
                <a:pos x="27" y="50"/>
              </a:cxn>
              <a:cxn ang="0">
                <a:pos x="31" y="50"/>
              </a:cxn>
              <a:cxn ang="0">
                <a:pos x="36" y="48"/>
              </a:cxn>
              <a:cxn ang="0">
                <a:pos x="40" y="46"/>
              </a:cxn>
              <a:cxn ang="0">
                <a:pos x="44" y="42"/>
              </a:cxn>
              <a:cxn ang="0">
                <a:pos x="46" y="38"/>
              </a:cxn>
              <a:cxn ang="0">
                <a:pos x="50" y="34"/>
              </a:cxn>
              <a:cxn ang="0">
                <a:pos x="50" y="28"/>
              </a:cxn>
              <a:cxn ang="0">
                <a:pos x="52" y="25"/>
              </a:cxn>
              <a:cxn ang="0">
                <a:pos x="48" y="25"/>
              </a:cxn>
              <a:cxn ang="0">
                <a:pos x="48" y="32"/>
              </a:cxn>
              <a:cxn ang="0">
                <a:pos x="42" y="40"/>
              </a:cxn>
              <a:cxn ang="0">
                <a:pos x="34" y="46"/>
              </a:cxn>
              <a:cxn ang="0">
                <a:pos x="27" y="48"/>
              </a:cxn>
              <a:cxn ang="0">
                <a:pos x="17" y="46"/>
              </a:cxn>
              <a:cxn ang="0">
                <a:pos x="10" y="40"/>
              </a:cxn>
              <a:cxn ang="0">
                <a:pos x="6" y="32"/>
              </a:cxn>
              <a:cxn ang="0">
                <a:pos x="4" y="25"/>
              </a:cxn>
              <a:cxn ang="0">
                <a:pos x="6" y="15"/>
              </a:cxn>
              <a:cxn ang="0">
                <a:pos x="10" y="7"/>
              </a:cxn>
              <a:cxn ang="0">
                <a:pos x="17" y="4"/>
              </a:cxn>
              <a:cxn ang="0">
                <a:pos x="27" y="2"/>
              </a:cxn>
              <a:cxn ang="0">
                <a:pos x="34" y="4"/>
              </a:cxn>
              <a:cxn ang="0">
                <a:pos x="42" y="7"/>
              </a:cxn>
              <a:cxn ang="0">
                <a:pos x="48" y="15"/>
              </a:cxn>
              <a:cxn ang="0">
                <a:pos x="48" y="25"/>
              </a:cxn>
            </a:cxnLst>
            <a:rect l="0" t="0" r="r" b="b"/>
            <a:pathLst>
              <a:path w="52" h="50">
                <a:moveTo>
                  <a:pt x="52" y="25"/>
                </a:moveTo>
                <a:lnTo>
                  <a:pt x="50" y="15"/>
                </a:lnTo>
                <a:lnTo>
                  <a:pt x="44" y="7"/>
                </a:lnTo>
                <a:lnTo>
                  <a:pt x="36" y="2"/>
                </a:lnTo>
                <a:lnTo>
                  <a:pt x="27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1"/>
                </a:lnTo>
                <a:lnTo>
                  <a:pt x="2" y="15"/>
                </a:lnTo>
                <a:lnTo>
                  <a:pt x="2" y="19"/>
                </a:lnTo>
                <a:lnTo>
                  <a:pt x="0" y="25"/>
                </a:lnTo>
                <a:lnTo>
                  <a:pt x="2" y="28"/>
                </a:lnTo>
                <a:lnTo>
                  <a:pt x="2" y="34"/>
                </a:lnTo>
                <a:lnTo>
                  <a:pt x="6" y="38"/>
                </a:lnTo>
                <a:lnTo>
                  <a:pt x="8" y="42"/>
                </a:lnTo>
                <a:lnTo>
                  <a:pt x="11" y="46"/>
                </a:lnTo>
                <a:lnTo>
                  <a:pt x="15" y="48"/>
                </a:lnTo>
                <a:lnTo>
                  <a:pt x="21" y="50"/>
                </a:lnTo>
                <a:lnTo>
                  <a:pt x="27" y="50"/>
                </a:lnTo>
                <a:lnTo>
                  <a:pt x="31" y="50"/>
                </a:lnTo>
                <a:lnTo>
                  <a:pt x="36" y="48"/>
                </a:lnTo>
                <a:lnTo>
                  <a:pt x="40" y="46"/>
                </a:lnTo>
                <a:lnTo>
                  <a:pt x="44" y="42"/>
                </a:lnTo>
                <a:lnTo>
                  <a:pt x="46" y="38"/>
                </a:lnTo>
                <a:lnTo>
                  <a:pt x="50" y="34"/>
                </a:lnTo>
                <a:lnTo>
                  <a:pt x="50" y="28"/>
                </a:lnTo>
                <a:lnTo>
                  <a:pt x="52" y="25"/>
                </a:lnTo>
                <a:close/>
                <a:moveTo>
                  <a:pt x="48" y="25"/>
                </a:moveTo>
                <a:lnTo>
                  <a:pt x="48" y="32"/>
                </a:lnTo>
                <a:lnTo>
                  <a:pt x="42" y="40"/>
                </a:lnTo>
                <a:lnTo>
                  <a:pt x="34" y="46"/>
                </a:lnTo>
                <a:lnTo>
                  <a:pt x="27" y="48"/>
                </a:lnTo>
                <a:lnTo>
                  <a:pt x="17" y="46"/>
                </a:lnTo>
                <a:lnTo>
                  <a:pt x="10" y="40"/>
                </a:lnTo>
                <a:lnTo>
                  <a:pt x="6" y="32"/>
                </a:lnTo>
                <a:lnTo>
                  <a:pt x="4" y="25"/>
                </a:lnTo>
                <a:lnTo>
                  <a:pt x="6" y="15"/>
                </a:lnTo>
                <a:lnTo>
                  <a:pt x="10" y="7"/>
                </a:lnTo>
                <a:lnTo>
                  <a:pt x="17" y="4"/>
                </a:lnTo>
                <a:lnTo>
                  <a:pt x="27" y="2"/>
                </a:lnTo>
                <a:lnTo>
                  <a:pt x="34" y="4"/>
                </a:lnTo>
                <a:lnTo>
                  <a:pt x="42" y="7"/>
                </a:lnTo>
                <a:lnTo>
                  <a:pt x="48" y="15"/>
                </a:lnTo>
                <a:lnTo>
                  <a:pt x="48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A5D9C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5" name="Freeform 889"/>
          <p:cNvSpPr>
            <a:spLocks noEditPoints="1"/>
          </p:cNvSpPr>
          <p:nvPr/>
        </p:nvSpPr>
        <p:spPr bwMode="auto">
          <a:xfrm>
            <a:off x="6057900" y="3452813"/>
            <a:ext cx="76200" cy="76200"/>
          </a:xfrm>
          <a:custGeom>
            <a:avLst/>
            <a:gdLst/>
            <a:ahLst/>
            <a:cxnLst>
              <a:cxn ang="0">
                <a:pos x="48" y="25"/>
              </a:cxn>
              <a:cxn ang="0">
                <a:pos x="46" y="15"/>
              </a:cxn>
              <a:cxn ang="0">
                <a:pos x="40" y="7"/>
              </a:cxn>
              <a:cxn ang="0">
                <a:pos x="32" y="2"/>
              </a:cxn>
              <a:cxn ang="0">
                <a:pos x="25" y="0"/>
              </a:cxn>
              <a:cxn ang="0">
                <a:pos x="15" y="2"/>
              </a:cxn>
              <a:cxn ang="0">
                <a:pos x="8" y="7"/>
              </a:cxn>
              <a:cxn ang="0">
                <a:pos x="2" y="15"/>
              </a:cxn>
              <a:cxn ang="0">
                <a:pos x="0" y="25"/>
              </a:cxn>
              <a:cxn ang="0">
                <a:pos x="2" y="34"/>
              </a:cxn>
              <a:cxn ang="0">
                <a:pos x="8" y="42"/>
              </a:cxn>
              <a:cxn ang="0">
                <a:pos x="15" y="46"/>
              </a:cxn>
              <a:cxn ang="0">
                <a:pos x="25" y="48"/>
              </a:cxn>
              <a:cxn ang="0">
                <a:pos x="32" y="46"/>
              </a:cxn>
              <a:cxn ang="0">
                <a:pos x="40" y="42"/>
              </a:cxn>
              <a:cxn ang="0">
                <a:pos x="46" y="34"/>
              </a:cxn>
              <a:cxn ang="0">
                <a:pos x="48" y="25"/>
              </a:cxn>
              <a:cxn ang="0">
                <a:pos x="46" y="25"/>
              </a:cxn>
              <a:cxn ang="0">
                <a:pos x="44" y="32"/>
              </a:cxn>
              <a:cxn ang="0">
                <a:pos x="40" y="40"/>
              </a:cxn>
              <a:cxn ang="0">
                <a:pos x="32" y="44"/>
              </a:cxn>
              <a:cxn ang="0">
                <a:pos x="25" y="46"/>
              </a:cxn>
              <a:cxn ang="0">
                <a:pos x="15" y="44"/>
              </a:cxn>
              <a:cxn ang="0">
                <a:pos x="9" y="40"/>
              </a:cxn>
              <a:cxn ang="0">
                <a:pos x="4" y="32"/>
              </a:cxn>
              <a:cxn ang="0">
                <a:pos x="2" y="25"/>
              </a:cxn>
              <a:cxn ang="0">
                <a:pos x="4" y="15"/>
              </a:cxn>
              <a:cxn ang="0">
                <a:pos x="9" y="9"/>
              </a:cxn>
              <a:cxn ang="0">
                <a:pos x="15" y="4"/>
              </a:cxn>
              <a:cxn ang="0">
                <a:pos x="25" y="4"/>
              </a:cxn>
              <a:cxn ang="0">
                <a:pos x="32" y="4"/>
              </a:cxn>
              <a:cxn ang="0">
                <a:pos x="40" y="9"/>
              </a:cxn>
              <a:cxn ang="0">
                <a:pos x="44" y="15"/>
              </a:cxn>
              <a:cxn ang="0">
                <a:pos x="46" y="25"/>
              </a:cxn>
            </a:cxnLst>
            <a:rect l="0" t="0" r="r" b="b"/>
            <a:pathLst>
              <a:path w="48" h="48">
                <a:moveTo>
                  <a:pt x="48" y="25"/>
                </a:moveTo>
                <a:lnTo>
                  <a:pt x="46" y="15"/>
                </a:lnTo>
                <a:lnTo>
                  <a:pt x="40" y="7"/>
                </a:lnTo>
                <a:lnTo>
                  <a:pt x="32" y="2"/>
                </a:lnTo>
                <a:lnTo>
                  <a:pt x="25" y="0"/>
                </a:lnTo>
                <a:lnTo>
                  <a:pt x="15" y="2"/>
                </a:lnTo>
                <a:lnTo>
                  <a:pt x="8" y="7"/>
                </a:lnTo>
                <a:lnTo>
                  <a:pt x="2" y="15"/>
                </a:lnTo>
                <a:lnTo>
                  <a:pt x="0" y="25"/>
                </a:lnTo>
                <a:lnTo>
                  <a:pt x="2" y="34"/>
                </a:lnTo>
                <a:lnTo>
                  <a:pt x="8" y="42"/>
                </a:lnTo>
                <a:lnTo>
                  <a:pt x="15" y="46"/>
                </a:lnTo>
                <a:lnTo>
                  <a:pt x="25" y="48"/>
                </a:lnTo>
                <a:lnTo>
                  <a:pt x="32" y="46"/>
                </a:lnTo>
                <a:lnTo>
                  <a:pt x="40" y="42"/>
                </a:lnTo>
                <a:lnTo>
                  <a:pt x="46" y="34"/>
                </a:lnTo>
                <a:lnTo>
                  <a:pt x="48" y="25"/>
                </a:lnTo>
                <a:close/>
                <a:moveTo>
                  <a:pt x="46" y="25"/>
                </a:moveTo>
                <a:lnTo>
                  <a:pt x="44" y="32"/>
                </a:lnTo>
                <a:lnTo>
                  <a:pt x="40" y="40"/>
                </a:lnTo>
                <a:lnTo>
                  <a:pt x="32" y="44"/>
                </a:lnTo>
                <a:lnTo>
                  <a:pt x="25" y="46"/>
                </a:lnTo>
                <a:lnTo>
                  <a:pt x="15" y="44"/>
                </a:lnTo>
                <a:lnTo>
                  <a:pt x="9" y="40"/>
                </a:lnTo>
                <a:lnTo>
                  <a:pt x="4" y="32"/>
                </a:lnTo>
                <a:lnTo>
                  <a:pt x="2" y="25"/>
                </a:lnTo>
                <a:lnTo>
                  <a:pt x="4" y="15"/>
                </a:lnTo>
                <a:lnTo>
                  <a:pt x="9" y="9"/>
                </a:lnTo>
                <a:lnTo>
                  <a:pt x="15" y="4"/>
                </a:lnTo>
                <a:lnTo>
                  <a:pt x="25" y="4"/>
                </a:lnTo>
                <a:lnTo>
                  <a:pt x="32" y="4"/>
                </a:lnTo>
                <a:lnTo>
                  <a:pt x="40" y="9"/>
                </a:lnTo>
                <a:lnTo>
                  <a:pt x="44" y="15"/>
                </a:lnTo>
                <a:lnTo>
                  <a:pt x="46" y="25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6F629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6" name="Freeform 890"/>
          <p:cNvSpPr>
            <a:spLocks noEditPoints="1"/>
          </p:cNvSpPr>
          <p:nvPr/>
        </p:nvSpPr>
        <p:spPr bwMode="auto">
          <a:xfrm>
            <a:off x="6061075" y="3455988"/>
            <a:ext cx="69850" cy="73025"/>
          </a:xfrm>
          <a:custGeom>
            <a:avLst/>
            <a:gdLst/>
            <a:ahLst/>
            <a:cxnLst>
              <a:cxn ang="0">
                <a:pos x="44" y="23"/>
              </a:cxn>
              <a:cxn ang="0">
                <a:pos x="44" y="13"/>
              </a:cxn>
              <a:cxn ang="0">
                <a:pos x="38" y="5"/>
              </a:cxn>
              <a:cxn ang="0">
                <a:pos x="30" y="2"/>
              </a:cxn>
              <a:cxn ang="0">
                <a:pos x="23" y="0"/>
              </a:cxn>
              <a:cxn ang="0">
                <a:pos x="13" y="2"/>
              </a:cxn>
              <a:cxn ang="0">
                <a:pos x="6" y="5"/>
              </a:cxn>
              <a:cxn ang="0">
                <a:pos x="2" y="13"/>
              </a:cxn>
              <a:cxn ang="0">
                <a:pos x="0" y="23"/>
              </a:cxn>
              <a:cxn ang="0">
                <a:pos x="2" y="30"/>
              </a:cxn>
              <a:cxn ang="0">
                <a:pos x="6" y="38"/>
              </a:cxn>
              <a:cxn ang="0">
                <a:pos x="13" y="44"/>
              </a:cxn>
              <a:cxn ang="0">
                <a:pos x="23" y="46"/>
              </a:cxn>
              <a:cxn ang="0">
                <a:pos x="30" y="44"/>
              </a:cxn>
              <a:cxn ang="0">
                <a:pos x="38" y="38"/>
              </a:cxn>
              <a:cxn ang="0">
                <a:pos x="44" y="30"/>
              </a:cxn>
              <a:cxn ang="0">
                <a:pos x="44" y="23"/>
              </a:cxn>
              <a:cxn ang="0">
                <a:pos x="42" y="23"/>
              </a:cxn>
              <a:cxn ang="0">
                <a:pos x="40" y="30"/>
              </a:cxn>
              <a:cxn ang="0">
                <a:pos x="36" y="36"/>
              </a:cxn>
              <a:cxn ang="0">
                <a:pos x="30" y="42"/>
              </a:cxn>
              <a:cxn ang="0">
                <a:pos x="23" y="44"/>
              </a:cxn>
              <a:cxn ang="0">
                <a:pos x="13" y="42"/>
              </a:cxn>
              <a:cxn ang="0">
                <a:pos x="7" y="36"/>
              </a:cxn>
              <a:cxn ang="0">
                <a:pos x="4" y="30"/>
              </a:cxn>
              <a:cxn ang="0">
                <a:pos x="2" y="23"/>
              </a:cxn>
              <a:cxn ang="0">
                <a:pos x="4" y="15"/>
              </a:cxn>
              <a:cxn ang="0">
                <a:pos x="7" y="7"/>
              </a:cxn>
              <a:cxn ang="0">
                <a:pos x="13" y="3"/>
              </a:cxn>
              <a:cxn ang="0">
                <a:pos x="23" y="2"/>
              </a:cxn>
              <a:cxn ang="0">
                <a:pos x="30" y="3"/>
              </a:cxn>
              <a:cxn ang="0">
                <a:pos x="36" y="7"/>
              </a:cxn>
              <a:cxn ang="0">
                <a:pos x="40" y="15"/>
              </a:cxn>
              <a:cxn ang="0">
                <a:pos x="42" y="23"/>
              </a:cxn>
            </a:cxnLst>
            <a:rect l="0" t="0" r="r" b="b"/>
            <a:pathLst>
              <a:path w="44" h="46">
                <a:moveTo>
                  <a:pt x="44" y="23"/>
                </a:moveTo>
                <a:lnTo>
                  <a:pt x="44" y="13"/>
                </a:lnTo>
                <a:lnTo>
                  <a:pt x="38" y="5"/>
                </a:lnTo>
                <a:lnTo>
                  <a:pt x="30" y="2"/>
                </a:lnTo>
                <a:lnTo>
                  <a:pt x="23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3"/>
                </a:lnTo>
                <a:lnTo>
                  <a:pt x="2" y="30"/>
                </a:lnTo>
                <a:lnTo>
                  <a:pt x="6" y="38"/>
                </a:lnTo>
                <a:lnTo>
                  <a:pt x="13" y="44"/>
                </a:lnTo>
                <a:lnTo>
                  <a:pt x="23" y="46"/>
                </a:lnTo>
                <a:lnTo>
                  <a:pt x="30" y="44"/>
                </a:lnTo>
                <a:lnTo>
                  <a:pt x="38" y="38"/>
                </a:lnTo>
                <a:lnTo>
                  <a:pt x="44" y="30"/>
                </a:lnTo>
                <a:lnTo>
                  <a:pt x="44" y="23"/>
                </a:lnTo>
                <a:close/>
                <a:moveTo>
                  <a:pt x="42" y="23"/>
                </a:moveTo>
                <a:lnTo>
                  <a:pt x="40" y="30"/>
                </a:lnTo>
                <a:lnTo>
                  <a:pt x="36" y="36"/>
                </a:lnTo>
                <a:lnTo>
                  <a:pt x="30" y="42"/>
                </a:lnTo>
                <a:lnTo>
                  <a:pt x="23" y="44"/>
                </a:lnTo>
                <a:lnTo>
                  <a:pt x="13" y="42"/>
                </a:lnTo>
                <a:lnTo>
                  <a:pt x="7" y="36"/>
                </a:lnTo>
                <a:lnTo>
                  <a:pt x="4" y="30"/>
                </a:lnTo>
                <a:lnTo>
                  <a:pt x="2" y="23"/>
                </a:lnTo>
                <a:lnTo>
                  <a:pt x="4" y="15"/>
                </a:lnTo>
                <a:lnTo>
                  <a:pt x="7" y="7"/>
                </a:lnTo>
                <a:lnTo>
                  <a:pt x="13" y="3"/>
                </a:lnTo>
                <a:lnTo>
                  <a:pt x="23" y="2"/>
                </a:lnTo>
                <a:lnTo>
                  <a:pt x="30" y="3"/>
                </a:lnTo>
                <a:lnTo>
                  <a:pt x="36" y="7"/>
                </a:lnTo>
                <a:lnTo>
                  <a:pt x="40" y="15"/>
                </a:lnTo>
                <a:lnTo>
                  <a:pt x="42" y="23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367A3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7" name="Freeform 891"/>
          <p:cNvSpPr>
            <a:spLocks noEditPoints="1"/>
          </p:cNvSpPr>
          <p:nvPr/>
        </p:nvSpPr>
        <p:spPr bwMode="auto">
          <a:xfrm>
            <a:off x="6061075" y="3459163"/>
            <a:ext cx="69850" cy="66675"/>
          </a:xfrm>
          <a:custGeom>
            <a:avLst/>
            <a:gdLst/>
            <a:ahLst/>
            <a:cxnLst>
              <a:cxn ang="0">
                <a:pos x="44" y="21"/>
              </a:cxn>
              <a:cxn ang="0">
                <a:pos x="42" y="11"/>
              </a:cxn>
              <a:cxn ang="0">
                <a:pos x="38" y="5"/>
              </a:cxn>
              <a:cxn ang="0">
                <a:pos x="30" y="0"/>
              </a:cxn>
              <a:cxn ang="0">
                <a:pos x="23" y="0"/>
              </a:cxn>
              <a:cxn ang="0">
                <a:pos x="13" y="0"/>
              </a:cxn>
              <a:cxn ang="0">
                <a:pos x="7" y="5"/>
              </a:cxn>
              <a:cxn ang="0">
                <a:pos x="2" y="11"/>
              </a:cxn>
              <a:cxn ang="0">
                <a:pos x="0" y="21"/>
              </a:cxn>
              <a:cxn ang="0">
                <a:pos x="2" y="28"/>
              </a:cxn>
              <a:cxn ang="0">
                <a:pos x="7" y="36"/>
              </a:cxn>
              <a:cxn ang="0">
                <a:pos x="13" y="40"/>
              </a:cxn>
              <a:cxn ang="0">
                <a:pos x="23" y="42"/>
              </a:cxn>
              <a:cxn ang="0">
                <a:pos x="30" y="40"/>
              </a:cxn>
              <a:cxn ang="0">
                <a:pos x="38" y="36"/>
              </a:cxn>
              <a:cxn ang="0">
                <a:pos x="42" y="28"/>
              </a:cxn>
              <a:cxn ang="0">
                <a:pos x="44" y="21"/>
              </a:cxn>
              <a:cxn ang="0">
                <a:pos x="42" y="21"/>
              </a:cxn>
              <a:cxn ang="0">
                <a:pos x="40" y="28"/>
              </a:cxn>
              <a:cxn ang="0">
                <a:pos x="36" y="34"/>
              </a:cxn>
              <a:cxn ang="0">
                <a:pos x="30" y="38"/>
              </a:cxn>
              <a:cxn ang="0">
                <a:pos x="23" y="40"/>
              </a:cxn>
              <a:cxn ang="0">
                <a:pos x="15" y="38"/>
              </a:cxn>
              <a:cxn ang="0">
                <a:pos x="7" y="34"/>
              </a:cxn>
              <a:cxn ang="0">
                <a:pos x="4" y="28"/>
              </a:cxn>
              <a:cxn ang="0">
                <a:pos x="2" y="21"/>
              </a:cxn>
              <a:cxn ang="0">
                <a:pos x="4" y="13"/>
              </a:cxn>
              <a:cxn ang="0">
                <a:pos x="7" y="7"/>
              </a:cxn>
              <a:cxn ang="0">
                <a:pos x="15" y="3"/>
              </a:cxn>
              <a:cxn ang="0">
                <a:pos x="23" y="1"/>
              </a:cxn>
              <a:cxn ang="0">
                <a:pos x="30" y="3"/>
              </a:cxn>
              <a:cxn ang="0">
                <a:pos x="36" y="7"/>
              </a:cxn>
              <a:cxn ang="0">
                <a:pos x="40" y="13"/>
              </a:cxn>
              <a:cxn ang="0">
                <a:pos x="42" y="21"/>
              </a:cxn>
            </a:cxnLst>
            <a:rect l="0" t="0" r="r" b="b"/>
            <a:pathLst>
              <a:path w="44" h="42">
                <a:moveTo>
                  <a:pt x="44" y="21"/>
                </a:moveTo>
                <a:lnTo>
                  <a:pt x="42" y="11"/>
                </a:lnTo>
                <a:lnTo>
                  <a:pt x="38" y="5"/>
                </a:lnTo>
                <a:lnTo>
                  <a:pt x="30" y="0"/>
                </a:lnTo>
                <a:lnTo>
                  <a:pt x="23" y="0"/>
                </a:lnTo>
                <a:lnTo>
                  <a:pt x="13" y="0"/>
                </a:lnTo>
                <a:lnTo>
                  <a:pt x="7" y="5"/>
                </a:lnTo>
                <a:lnTo>
                  <a:pt x="2" y="11"/>
                </a:lnTo>
                <a:lnTo>
                  <a:pt x="0" y="21"/>
                </a:lnTo>
                <a:lnTo>
                  <a:pt x="2" y="28"/>
                </a:lnTo>
                <a:lnTo>
                  <a:pt x="7" y="36"/>
                </a:lnTo>
                <a:lnTo>
                  <a:pt x="13" y="40"/>
                </a:lnTo>
                <a:lnTo>
                  <a:pt x="23" y="42"/>
                </a:lnTo>
                <a:lnTo>
                  <a:pt x="30" y="40"/>
                </a:lnTo>
                <a:lnTo>
                  <a:pt x="38" y="36"/>
                </a:lnTo>
                <a:lnTo>
                  <a:pt x="42" y="28"/>
                </a:lnTo>
                <a:lnTo>
                  <a:pt x="44" y="21"/>
                </a:lnTo>
                <a:close/>
                <a:moveTo>
                  <a:pt x="42" y="21"/>
                </a:moveTo>
                <a:lnTo>
                  <a:pt x="40" y="28"/>
                </a:lnTo>
                <a:lnTo>
                  <a:pt x="36" y="34"/>
                </a:lnTo>
                <a:lnTo>
                  <a:pt x="30" y="38"/>
                </a:lnTo>
                <a:lnTo>
                  <a:pt x="23" y="40"/>
                </a:lnTo>
                <a:lnTo>
                  <a:pt x="15" y="38"/>
                </a:lnTo>
                <a:lnTo>
                  <a:pt x="7" y="34"/>
                </a:lnTo>
                <a:lnTo>
                  <a:pt x="4" y="28"/>
                </a:lnTo>
                <a:lnTo>
                  <a:pt x="2" y="21"/>
                </a:lnTo>
                <a:lnTo>
                  <a:pt x="4" y="13"/>
                </a:lnTo>
                <a:lnTo>
                  <a:pt x="7" y="7"/>
                </a:lnTo>
                <a:lnTo>
                  <a:pt x="15" y="3"/>
                </a:lnTo>
                <a:lnTo>
                  <a:pt x="23" y="1"/>
                </a:lnTo>
                <a:lnTo>
                  <a:pt x="30" y="3"/>
                </a:lnTo>
                <a:lnTo>
                  <a:pt x="36" y="7"/>
                </a:lnTo>
                <a:lnTo>
                  <a:pt x="40" y="13"/>
                </a:lnTo>
                <a:lnTo>
                  <a:pt x="42" y="2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86CA7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8" name="Freeform 892"/>
          <p:cNvSpPr>
            <a:spLocks noEditPoints="1"/>
          </p:cNvSpPr>
          <p:nvPr/>
        </p:nvSpPr>
        <p:spPr bwMode="auto">
          <a:xfrm>
            <a:off x="6064250" y="3459163"/>
            <a:ext cx="63500" cy="666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13"/>
              </a:cxn>
              <a:cxn ang="0">
                <a:pos x="34" y="5"/>
              </a:cxn>
              <a:cxn ang="0">
                <a:pos x="28" y="1"/>
              </a:cxn>
              <a:cxn ang="0">
                <a:pos x="21" y="0"/>
              </a:cxn>
              <a:cxn ang="0">
                <a:pos x="11" y="1"/>
              </a:cxn>
              <a:cxn ang="0">
                <a:pos x="5" y="5"/>
              </a:cxn>
              <a:cxn ang="0">
                <a:pos x="2" y="13"/>
              </a:cxn>
              <a:cxn ang="0">
                <a:pos x="0" y="21"/>
              </a:cxn>
              <a:cxn ang="0">
                <a:pos x="2" y="28"/>
              </a:cxn>
              <a:cxn ang="0">
                <a:pos x="5" y="34"/>
              </a:cxn>
              <a:cxn ang="0">
                <a:pos x="11" y="40"/>
              </a:cxn>
              <a:cxn ang="0">
                <a:pos x="21" y="42"/>
              </a:cxn>
              <a:cxn ang="0">
                <a:pos x="28" y="40"/>
              </a:cxn>
              <a:cxn ang="0">
                <a:pos x="34" y="34"/>
              </a:cxn>
              <a:cxn ang="0">
                <a:pos x="38" y="28"/>
              </a:cxn>
              <a:cxn ang="0">
                <a:pos x="40" y="21"/>
              </a:cxn>
              <a:cxn ang="0">
                <a:pos x="38" y="21"/>
              </a:cxn>
              <a:cxn ang="0">
                <a:pos x="36" y="28"/>
              </a:cxn>
              <a:cxn ang="0">
                <a:pos x="32" y="34"/>
              </a:cxn>
              <a:cxn ang="0">
                <a:pos x="27" y="38"/>
              </a:cxn>
              <a:cxn ang="0">
                <a:pos x="21" y="38"/>
              </a:cxn>
              <a:cxn ang="0">
                <a:pos x="13" y="38"/>
              </a:cxn>
              <a:cxn ang="0">
                <a:pos x="7" y="34"/>
              </a:cxn>
              <a:cxn ang="0">
                <a:pos x="4" y="28"/>
              </a:cxn>
              <a:cxn ang="0">
                <a:pos x="2" y="21"/>
              </a:cxn>
              <a:cxn ang="0">
                <a:pos x="4" y="13"/>
              </a:cxn>
              <a:cxn ang="0">
                <a:pos x="7" y="7"/>
              </a:cxn>
              <a:cxn ang="0">
                <a:pos x="13" y="3"/>
              </a:cxn>
              <a:cxn ang="0">
                <a:pos x="21" y="1"/>
              </a:cxn>
              <a:cxn ang="0">
                <a:pos x="27" y="3"/>
              </a:cxn>
              <a:cxn ang="0">
                <a:pos x="32" y="7"/>
              </a:cxn>
              <a:cxn ang="0">
                <a:pos x="36" y="13"/>
              </a:cxn>
              <a:cxn ang="0">
                <a:pos x="38" y="21"/>
              </a:cxn>
            </a:cxnLst>
            <a:rect l="0" t="0" r="r" b="b"/>
            <a:pathLst>
              <a:path w="40" h="42">
                <a:moveTo>
                  <a:pt x="40" y="21"/>
                </a:moveTo>
                <a:lnTo>
                  <a:pt x="38" y="13"/>
                </a:lnTo>
                <a:lnTo>
                  <a:pt x="34" y="5"/>
                </a:lnTo>
                <a:lnTo>
                  <a:pt x="28" y="1"/>
                </a:lnTo>
                <a:lnTo>
                  <a:pt x="21" y="0"/>
                </a:lnTo>
                <a:lnTo>
                  <a:pt x="11" y="1"/>
                </a:lnTo>
                <a:lnTo>
                  <a:pt x="5" y="5"/>
                </a:lnTo>
                <a:lnTo>
                  <a:pt x="2" y="13"/>
                </a:lnTo>
                <a:lnTo>
                  <a:pt x="0" y="21"/>
                </a:lnTo>
                <a:lnTo>
                  <a:pt x="2" y="28"/>
                </a:lnTo>
                <a:lnTo>
                  <a:pt x="5" y="34"/>
                </a:lnTo>
                <a:lnTo>
                  <a:pt x="11" y="40"/>
                </a:lnTo>
                <a:lnTo>
                  <a:pt x="21" y="42"/>
                </a:lnTo>
                <a:lnTo>
                  <a:pt x="28" y="40"/>
                </a:lnTo>
                <a:lnTo>
                  <a:pt x="34" y="34"/>
                </a:lnTo>
                <a:lnTo>
                  <a:pt x="38" y="28"/>
                </a:lnTo>
                <a:lnTo>
                  <a:pt x="40" y="21"/>
                </a:lnTo>
                <a:close/>
                <a:moveTo>
                  <a:pt x="38" y="21"/>
                </a:moveTo>
                <a:lnTo>
                  <a:pt x="36" y="28"/>
                </a:lnTo>
                <a:lnTo>
                  <a:pt x="32" y="34"/>
                </a:lnTo>
                <a:lnTo>
                  <a:pt x="27" y="38"/>
                </a:lnTo>
                <a:lnTo>
                  <a:pt x="21" y="38"/>
                </a:lnTo>
                <a:lnTo>
                  <a:pt x="13" y="38"/>
                </a:lnTo>
                <a:lnTo>
                  <a:pt x="7" y="34"/>
                </a:lnTo>
                <a:lnTo>
                  <a:pt x="4" y="28"/>
                </a:lnTo>
                <a:lnTo>
                  <a:pt x="2" y="21"/>
                </a:lnTo>
                <a:lnTo>
                  <a:pt x="4" y="13"/>
                </a:lnTo>
                <a:lnTo>
                  <a:pt x="7" y="7"/>
                </a:lnTo>
                <a:lnTo>
                  <a:pt x="13" y="3"/>
                </a:lnTo>
                <a:lnTo>
                  <a:pt x="21" y="1"/>
                </a:lnTo>
                <a:lnTo>
                  <a:pt x="27" y="3"/>
                </a:lnTo>
                <a:lnTo>
                  <a:pt x="32" y="7"/>
                </a:lnTo>
                <a:lnTo>
                  <a:pt x="36" y="13"/>
                </a:lnTo>
                <a:lnTo>
                  <a:pt x="38" y="21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7C72A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09" name="Freeform 893"/>
          <p:cNvSpPr>
            <a:spLocks noEditPoints="1"/>
          </p:cNvSpPr>
          <p:nvPr/>
        </p:nvSpPr>
        <p:spPr bwMode="auto">
          <a:xfrm>
            <a:off x="6064250" y="3460750"/>
            <a:ext cx="63500" cy="61913"/>
          </a:xfrm>
          <a:custGeom>
            <a:avLst/>
            <a:gdLst/>
            <a:ahLst/>
            <a:cxnLst>
              <a:cxn ang="0">
                <a:pos x="40" y="20"/>
              </a:cxn>
              <a:cxn ang="0">
                <a:pos x="38" y="12"/>
              </a:cxn>
              <a:cxn ang="0">
                <a:pos x="34" y="6"/>
              </a:cxn>
              <a:cxn ang="0">
                <a:pos x="28" y="2"/>
              </a:cxn>
              <a:cxn ang="0">
                <a:pos x="21" y="0"/>
              </a:cxn>
              <a:cxn ang="0">
                <a:pos x="13" y="2"/>
              </a:cxn>
              <a:cxn ang="0">
                <a:pos x="5" y="6"/>
              </a:cxn>
              <a:cxn ang="0">
                <a:pos x="2" y="12"/>
              </a:cxn>
              <a:cxn ang="0">
                <a:pos x="0" y="20"/>
              </a:cxn>
              <a:cxn ang="0">
                <a:pos x="2" y="27"/>
              </a:cxn>
              <a:cxn ang="0">
                <a:pos x="5" y="33"/>
              </a:cxn>
              <a:cxn ang="0">
                <a:pos x="13" y="37"/>
              </a:cxn>
              <a:cxn ang="0">
                <a:pos x="21" y="39"/>
              </a:cxn>
              <a:cxn ang="0">
                <a:pos x="28" y="37"/>
              </a:cxn>
              <a:cxn ang="0">
                <a:pos x="34" y="33"/>
              </a:cxn>
              <a:cxn ang="0">
                <a:pos x="38" y="27"/>
              </a:cxn>
              <a:cxn ang="0">
                <a:pos x="40" y="20"/>
              </a:cxn>
              <a:cxn ang="0">
                <a:pos x="38" y="20"/>
              </a:cxn>
              <a:cxn ang="0">
                <a:pos x="36" y="25"/>
              </a:cxn>
              <a:cxn ang="0">
                <a:pos x="32" y="31"/>
              </a:cxn>
              <a:cxn ang="0">
                <a:pos x="27" y="35"/>
              </a:cxn>
              <a:cxn ang="0">
                <a:pos x="21" y="37"/>
              </a:cxn>
              <a:cxn ang="0">
                <a:pos x="13" y="35"/>
              </a:cxn>
              <a:cxn ang="0">
                <a:pos x="7" y="31"/>
              </a:cxn>
              <a:cxn ang="0">
                <a:pos x="4" y="25"/>
              </a:cxn>
              <a:cxn ang="0">
                <a:pos x="4" y="20"/>
              </a:cxn>
              <a:cxn ang="0">
                <a:pos x="4" y="12"/>
              </a:cxn>
              <a:cxn ang="0">
                <a:pos x="7" y="8"/>
              </a:cxn>
              <a:cxn ang="0">
                <a:pos x="13" y="4"/>
              </a:cxn>
              <a:cxn ang="0">
                <a:pos x="21" y="2"/>
              </a:cxn>
              <a:cxn ang="0">
                <a:pos x="27" y="4"/>
              </a:cxn>
              <a:cxn ang="0">
                <a:pos x="32" y="8"/>
              </a:cxn>
              <a:cxn ang="0">
                <a:pos x="36" y="12"/>
              </a:cxn>
              <a:cxn ang="0">
                <a:pos x="38" y="20"/>
              </a:cxn>
            </a:cxnLst>
            <a:rect l="0" t="0" r="r" b="b"/>
            <a:pathLst>
              <a:path w="40" h="39">
                <a:moveTo>
                  <a:pt x="40" y="20"/>
                </a:moveTo>
                <a:lnTo>
                  <a:pt x="38" y="12"/>
                </a:lnTo>
                <a:lnTo>
                  <a:pt x="34" y="6"/>
                </a:lnTo>
                <a:lnTo>
                  <a:pt x="28" y="2"/>
                </a:lnTo>
                <a:lnTo>
                  <a:pt x="21" y="0"/>
                </a:lnTo>
                <a:lnTo>
                  <a:pt x="13" y="2"/>
                </a:lnTo>
                <a:lnTo>
                  <a:pt x="5" y="6"/>
                </a:lnTo>
                <a:lnTo>
                  <a:pt x="2" y="12"/>
                </a:lnTo>
                <a:lnTo>
                  <a:pt x="0" y="20"/>
                </a:lnTo>
                <a:lnTo>
                  <a:pt x="2" y="27"/>
                </a:lnTo>
                <a:lnTo>
                  <a:pt x="5" y="33"/>
                </a:lnTo>
                <a:lnTo>
                  <a:pt x="13" y="37"/>
                </a:lnTo>
                <a:lnTo>
                  <a:pt x="21" y="39"/>
                </a:lnTo>
                <a:lnTo>
                  <a:pt x="28" y="37"/>
                </a:lnTo>
                <a:lnTo>
                  <a:pt x="34" y="33"/>
                </a:lnTo>
                <a:lnTo>
                  <a:pt x="38" y="27"/>
                </a:lnTo>
                <a:lnTo>
                  <a:pt x="40" y="20"/>
                </a:lnTo>
                <a:close/>
                <a:moveTo>
                  <a:pt x="38" y="20"/>
                </a:moveTo>
                <a:lnTo>
                  <a:pt x="36" y="25"/>
                </a:lnTo>
                <a:lnTo>
                  <a:pt x="32" y="31"/>
                </a:lnTo>
                <a:lnTo>
                  <a:pt x="27" y="35"/>
                </a:lnTo>
                <a:lnTo>
                  <a:pt x="21" y="37"/>
                </a:lnTo>
                <a:lnTo>
                  <a:pt x="13" y="35"/>
                </a:lnTo>
                <a:lnTo>
                  <a:pt x="7" y="31"/>
                </a:lnTo>
                <a:lnTo>
                  <a:pt x="4" y="25"/>
                </a:lnTo>
                <a:lnTo>
                  <a:pt x="4" y="20"/>
                </a:lnTo>
                <a:lnTo>
                  <a:pt x="4" y="12"/>
                </a:lnTo>
                <a:lnTo>
                  <a:pt x="7" y="8"/>
                </a:lnTo>
                <a:lnTo>
                  <a:pt x="13" y="4"/>
                </a:lnTo>
                <a:lnTo>
                  <a:pt x="21" y="2"/>
                </a:lnTo>
                <a:lnTo>
                  <a:pt x="27" y="4"/>
                </a:lnTo>
                <a:lnTo>
                  <a:pt x="32" y="8"/>
                </a:lnTo>
                <a:lnTo>
                  <a:pt x="36" y="12"/>
                </a:lnTo>
                <a:lnTo>
                  <a:pt x="38" y="2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177AE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0" name="Freeform 894"/>
          <p:cNvSpPr>
            <a:spLocks noEditPoints="1"/>
          </p:cNvSpPr>
          <p:nvPr/>
        </p:nvSpPr>
        <p:spPr bwMode="auto">
          <a:xfrm>
            <a:off x="6067425" y="3460750"/>
            <a:ext cx="57150" cy="58738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34" y="12"/>
              </a:cxn>
              <a:cxn ang="0">
                <a:pos x="30" y="6"/>
              </a:cxn>
              <a:cxn ang="0">
                <a:pos x="25" y="2"/>
              </a:cxn>
              <a:cxn ang="0">
                <a:pos x="19" y="0"/>
              </a:cxn>
              <a:cxn ang="0">
                <a:pos x="11" y="2"/>
              </a:cxn>
              <a:cxn ang="0">
                <a:pos x="5" y="6"/>
              </a:cxn>
              <a:cxn ang="0">
                <a:pos x="2" y="12"/>
              </a:cxn>
              <a:cxn ang="0">
                <a:pos x="0" y="20"/>
              </a:cxn>
              <a:cxn ang="0">
                <a:pos x="2" y="27"/>
              </a:cxn>
              <a:cxn ang="0">
                <a:pos x="5" y="33"/>
              </a:cxn>
              <a:cxn ang="0">
                <a:pos x="11" y="37"/>
              </a:cxn>
              <a:cxn ang="0">
                <a:pos x="19" y="37"/>
              </a:cxn>
              <a:cxn ang="0">
                <a:pos x="25" y="37"/>
              </a:cxn>
              <a:cxn ang="0">
                <a:pos x="30" y="33"/>
              </a:cxn>
              <a:cxn ang="0">
                <a:pos x="34" y="27"/>
              </a:cxn>
              <a:cxn ang="0">
                <a:pos x="36" y="20"/>
              </a:cxn>
              <a:cxn ang="0">
                <a:pos x="34" y="20"/>
              </a:cxn>
              <a:cxn ang="0">
                <a:pos x="32" y="25"/>
              </a:cxn>
              <a:cxn ang="0">
                <a:pos x="28" y="31"/>
              </a:cxn>
              <a:cxn ang="0">
                <a:pos x="25" y="35"/>
              </a:cxn>
              <a:cxn ang="0">
                <a:pos x="19" y="35"/>
              </a:cxn>
              <a:cxn ang="0">
                <a:pos x="11" y="35"/>
              </a:cxn>
              <a:cxn ang="0">
                <a:pos x="7" y="31"/>
              </a:cxn>
              <a:cxn ang="0">
                <a:pos x="3" y="25"/>
              </a:cxn>
              <a:cxn ang="0">
                <a:pos x="2" y="20"/>
              </a:cxn>
              <a:cxn ang="0">
                <a:pos x="3" y="14"/>
              </a:cxn>
              <a:cxn ang="0">
                <a:pos x="7" y="8"/>
              </a:cxn>
              <a:cxn ang="0">
                <a:pos x="11" y="4"/>
              </a:cxn>
              <a:cxn ang="0">
                <a:pos x="19" y="4"/>
              </a:cxn>
              <a:cxn ang="0">
                <a:pos x="25" y="4"/>
              </a:cxn>
              <a:cxn ang="0">
                <a:pos x="28" y="8"/>
              </a:cxn>
              <a:cxn ang="0">
                <a:pos x="32" y="14"/>
              </a:cxn>
              <a:cxn ang="0">
                <a:pos x="34" y="20"/>
              </a:cxn>
            </a:cxnLst>
            <a:rect l="0" t="0" r="r" b="b"/>
            <a:pathLst>
              <a:path w="36" h="37">
                <a:moveTo>
                  <a:pt x="36" y="20"/>
                </a:moveTo>
                <a:lnTo>
                  <a:pt x="34" y="12"/>
                </a:lnTo>
                <a:lnTo>
                  <a:pt x="30" y="6"/>
                </a:lnTo>
                <a:lnTo>
                  <a:pt x="25" y="2"/>
                </a:lnTo>
                <a:lnTo>
                  <a:pt x="19" y="0"/>
                </a:lnTo>
                <a:lnTo>
                  <a:pt x="11" y="2"/>
                </a:lnTo>
                <a:lnTo>
                  <a:pt x="5" y="6"/>
                </a:lnTo>
                <a:lnTo>
                  <a:pt x="2" y="12"/>
                </a:lnTo>
                <a:lnTo>
                  <a:pt x="0" y="20"/>
                </a:lnTo>
                <a:lnTo>
                  <a:pt x="2" y="27"/>
                </a:lnTo>
                <a:lnTo>
                  <a:pt x="5" y="33"/>
                </a:lnTo>
                <a:lnTo>
                  <a:pt x="11" y="37"/>
                </a:lnTo>
                <a:lnTo>
                  <a:pt x="19" y="37"/>
                </a:lnTo>
                <a:lnTo>
                  <a:pt x="25" y="37"/>
                </a:lnTo>
                <a:lnTo>
                  <a:pt x="30" y="33"/>
                </a:lnTo>
                <a:lnTo>
                  <a:pt x="34" y="27"/>
                </a:lnTo>
                <a:lnTo>
                  <a:pt x="36" y="20"/>
                </a:lnTo>
                <a:close/>
                <a:moveTo>
                  <a:pt x="34" y="20"/>
                </a:moveTo>
                <a:lnTo>
                  <a:pt x="32" y="25"/>
                </a:lnTo>
                <a:lnTo>
                  <a:pt x="28" y="31"/>
                </a:lnTo>
                <a:lnTo>
                  <a:pt x="25" y="35"/>
                </a:lnTo>
                <a:lnTo>
                  <a:pt x="19" y="35"/>
                </a:lnTo>
                <a:lnTo>
                  <a:pt x="11" y="35"/>
                </a:lnTo>
                <a:lnTo>
                  <a:pt x="7" y="31"/>
                </a:lnTo>
                <a:lnTo>
                  <a:pt x="3" y="25"/>
                </a:lnTo>
                <a:lnTo>
                  <a:pt x="2" y="20"/>
                </a:lnTo>
                <a:lnTo>
                  <a:pt x="3" y="14"/>
                </a:lnTo>
                <a:lnTo>
                  <a:pt x="7" y="8"/>
                </a:lnTo>
                <a:lnTo>
                  <a:pt x="11" y="4"/>
                </a:lnTo>
                <a:lnTo>
                  <a:pt x="19" y="4"/>
                </a:lnTo>
                <a:lnTo>
                  <a:pt x="25" y="4"/>
                </a:lnTo>
                <a:lnTo>
                  <a:pt x="28" y="8"/>
                </a:lnTo>
                <a:lnTo>
                  <a:pt x="32" y="14"/>
                </a:lnTo>
                <a:lnTo>
                  <a:pt x="34" y="2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67CB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1" name="Freeform 895"/>
          <p:cNvSpPr>
            <a:spLocks noEditPoints="1"/>
          </p:cNvSpPr>
          <p:nvPr/>
        </p:nvSpPr>
        <p:spPr bwMode="auto">
          <a:xfrm>
            <a:off x="6070600" y="3463925"/>
            <a:ext cx="53975" cy="55563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32" y="10"/>
              </a:cxn>
              <a:cxn ang="0">
                <a:pos x="28" y="6"/>
              </a:cxn>
              <a:cxn ang="0">
                <a:pos x="23" y="2"/>
              </a:cxn>
              <a:cxn ang="0">
                <a:pos x="17" y="0"/>
              </a:cxn>
              <a:cxn ang="0">
                <a:pos x="9" y="2"/>
              </a:cxn>
              <a:cxn ang="0">
                <a:pos x="3" y="6"/>
              </a:cxn>
              <a:cxn ang="0">
                <a:pos x="0" y="10"/>
              </a:cxn>
              <a:cxn ang="0">
                <a:pos x="0" y="18"/>
              </a:cxn>
              <a:cxn ang="0">
                <a:pos x="0" y="23"/>
              </a:cxn>
              <a:cxn ang="0">
                <a:pos x="3" y="29"/>
              </a:cxn>
              <a:cxn ang="0">
                <a:pos x="9" y="33"/>
              </a:cxn>
              <a:cxn ang="0">
                <a:pos x="17" y="35"/>
              </a:cxn>
              <a:cxn ang="0">
                <a:pos x="23" y="33"/>
              </a:cxn>
              <a:cxn ang="0">
                <a:pos x="28" y="29"/>
              </a:cxn>
              <a:cxn ang="0">
                <a:pos x="32" y="23"/>
              </a:cxn>
              <a:cxn ang="0">
                <a:pos x="34" y="18"/>
              </a:cxn>
              <a:cxn ang="0">
                <a:pos x="30" y="18"/>
              </a:cxn>
              <a:cxn ang="0">
                <a:pos x="30" y="23"/>
              </a:cxn>
              <a:cxn ang="0">
                <a:pos x="26" y="27"/>
              </a:cxn>
              <a:cxn ang="0">
                <a:pos x="23" y="31"/>
              </a:cxn>
              <a:cxn ang="0">
                <a:pos x="17" y="33"/>
              </a:cxn>
              <a:cxn ang="0">
                <a:pos x="11" y="31"/>
              </a:cxn>
              <a:cxn ang="0">
                <a:pos x="5" y="27"/>
              </a:cxn>
              <a:cxn ang="0">
                <a:pos x="1" y="23"/>
              </a:cxn>
              <a:cxn ang="0">
                <a:pos x="1" y="18"/>
              </a:cxn>
              <a:cxn ang="0">
                <a:pos x="1" y="12"/>
              </a:cxn>
              <a:cxn ang="0">
                <a:pos x="5" y="6"/>
              </a:cxn>
              <a:cxn ang="0">
                <a:pos x="11" y="4"/>
              </a:cxn>
              <a:cxn ang="0">
                <a:pos x="17" y="2"/>
              </a:cxn>
              <a:cxn ang="0">
                <a:pos x="23" y="4"/>
              </a:cxn>
              <a:cxn ang="0">
                <a:pos x="26" y="6"/>
              </a:cxn>
              <a:cxn ang="0">
                <a:pos x="30" y="12"/>
              </a:cxn>
              <a:cxn ang="0">
                <a:pos x="30" y="18"/>
              </a:cxn>
            </a:cxnLst>
            <a:rect l="0" t="0" r="r" b="b"/>
            <a:pathLst>
              <a:path w="34" h="35">
                <a:moveTo>
                  <a:pt x="34" y="18"/>
                </a:moveTo>
                <a:lnTo>
                  <a:pt x="32" y="10"/>
                </a:lnTo>
                <a:lnTo>
                  <a:pt x="28" y="6"/>
                </a:lnTo>
                <a:lnTo>
                  <a:pt x="23" y="2"/>
                </a:lnTo>
                <a:lnTo>
                  <a:pt x="17" y="0"/>
                </a:lnTo>
                <a:lnTo>
                  <a:pt x="9" y="2"/>
                </a:lnTo>
                <a:lnTo>
                  <a:pt x="3" y="6"/>
                </a:lnTo>
                <a:lnTo>
                  <a:pt x="0" y="10"/>
                </a:lnTo>
                <a:lnTo>
                  <a:pt x="0" y="18"/>
                </a:lnTo>
                <a:lnTo>
                  <a:pt x="0" y="23"/>
                </a:lnTo>
                <a:lnTo>
                  <a:pt x="3" y="29"/>
                </a:lnTo>
                <a:lnTo>
                  <a:pt x="9" y="33"/>
                </a:lnTo>
                <a:lnTo>
                  <a:pt x="17" y="35"/>
                </a:lnTo>
                <a:lnTo>
                  <a:pt x="23" y="33"/>
                </a:lnTo>
                <a:lnTo>
                  <a:pt x="28" y="29"/>
                </a:lnTo>
                <a:lnTo>
                  <a:pt x="32" y="23"/>
                </a:lnTo>
                <a:lnTo>
                  <a:pt x="34" y="18"/>
                </a:lnTo>
                <a:close/>
                <a:moveTo>
                  <a:pt x="30" y="18"/>
                </a:moveTo>
                <a:lnTo>
                  <a:pt x="30" y="23"/>
                </a:lnTo>
                <a:lnTo>
                  <a:pt x="26" y="27"/>
                </a:lnTo>
                <a:lnTo>
                  <a:pt x="23" y="31"/>
                </a:lnTo>
                <a:lnTo>
                  <a:pt x="17" y="33"/>
                </a:lnTo>
                <a:lnTo>
                  <a:pt x="11" y="31"/>
                </a:lnTo>
                <a:lnTo>
                  <a:pt x="5" y="27"/>
                </a:lnTo>
                <a:lnTo>
                  <a:pt x="1" y="23"/>
                </a:lnTo>
                <a:lnTo>
                  <a:pt x="1" y="18"/>
                </a:lnTo>
                <a:lnTo>
                  <a:pt x="1" y="12"/>
                </a:lnTo>
                <a:lnTo>
                  <a:pt x="5" y="6"/>
                </a:lnTo>
                <a:lnTo>
                  <a:pt x="11" y="4"/>
                </a:lnTo>
                <a:lnTo>
                  <a:pt x="17" y="2"/>
                </a:lnTo>
                <a:lnTo>
                  <a:pt x="23" y="4"/>
                </a:lnTo>
                <a:lnTo>
                  <a:pt x="26" y="6"/>
                </a:lnTo>
                <a:lnTo>
                  <a:pt x="30" y="12"/>
                </a:lnTo>
                <a:lnTo>
                  <a:pt x="30" y="1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8C82B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2" name="Freeform 896"/>
          <p:cNvSpPr>
            <a:spLocks noEditPoints="1"/>
          </p:cNvSpPr>
          <p:nvPr/>
        </p:nvSpPr>
        <p:spPr bwMode="auto">
          <a:xfrm>
            <a:off x="6070600" y="3467100"/>
            <a:ext cx="50800" cy="49213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0" y="10"/>
              </a:cxn>
              <a:cxn ang="0">
                <a:pos x="26" y="4"/>
              </a:cxn>
              <a:cxn ang="0">
                <a:pos x="23" y="0"/>
              </a:cxn>
              <a:cxn ang="0">
                <a:pos x="17" y="0"/>
              </a:cxn>
              <a:cxn ang="0">
                <a:pos x="9" y="0"/>
              </a:cxn>
              <a:cxn ang="0">
                <a:pos x="5" y="4"/>
              </a:cxn>
              <a:cxn ang="0">
                <a:pos x="1" y="10"/>
              </a:cxn>
              <a:cxn ang="0">
                <a:pos x="0" y="16"/>
              </a:cxn>
              <a:cxn ang="0">
                <a:pos x="1" y="21"/>
              </a:cxn>
              <a:cxn ang="0">
                <a:pos x="5" y="27"/>
              </a:cxn>
              <a:cxn ang="0">
                <a:pos x="9" y="31"/>
              </a:cxn>
              <a:cxn ang="0">
                <a:pos x="17" y="31"/>
              </a:cxn>
              <a:cxn ang="0">
                <a:pos x="23" y="31"/>
              </a:cxn>
              <a:cxn ang="0">
                <a:pos x="26" y="27"/>
              </a:cxn>
              <a:cxn ang="0">
                <a:pos x="30" y="21"/>
              </a:cxn>
              <a:cxn ang="0">
                <a:pos x="32" y="16"/>
              </a:cxn>
              <a:cxn ang="0">
                <a:pos x="30" y="16"/>
              </a:cxn>
              <a:cxn ang="0">
                <a:pos x="28" y="21"/>
              </a:cxn>
              <a:cxn ang="0">
                <a:pos x="26" y="25"/>
              </a:cxn>
              <a:cxn ang="0">
                <a:pos x="21" y="27"/>
              </a:cxn>
              <a:cxn ang="0">
                <a:pos x="17" y="29"/>
              </a:cxn>
              <a:cxn ang="0">
                <a:pos x="11" y="27"/>
              </a:cxn>
              <a:cxn ang="0">
                <a:pos x="7" y="25"/>
              </a:cxn>
              <a:cxn ang="0">
                <a:pos x="3" y="21"/>
              </a:cxn>
              <a:cxn ang="0">
                <a:pos x="1" y="16"/>
              </a:cxn>
              <a:cxn ang="0">
                <a:pos x="3" y="10"/>
              </a:cxn>
              <a:cxn ang="0">
                <a:pos x="7" y="6"/>
              </a:cxn>
              <a:cxn ang="0">
                <a:pos x="11" y="2"/>
              </a:cxn>
              <a:cxn ang="0">
                <a:pos x="17" y="2"/>
              </a:cxn>
              <a:cxn ang="0">
                <a:pos x="21" y="2"/>
              </a:cxn>
              <a:cxn ang="0">
                <a:pos x="26" y="6"/>
              </a:cxn>
              <a:cxn ang="0">
                <a:pos x="28" y="10"/>
              </a:cxn>
              <a:cxn ang="0">
                <a:pos x="30" y="16"/>
              </a:cxn>
            </a:cxnLst>
            <a:rect l="0" t="0" r="r" b="b"/>
            <a:pathLst>
              <a:path w="32" h="31">
                <a:moveTo>
                  <a:pt x="32" y="16"/>
                </a:moveTo>
                <a:lnTo>
                  <a:pt x="30" y="10"/>
                </a:lnTo>
                <a:lnTo>
                  <a:pt x="26" y="4"/>
                </a:lnTo>
                <a:lnTo>
                  <a:pt x="23" y="0"/>
                </a:lnTo>
                <a:lnTo>
                  <a:pt x="17" y="0"/>
                </a:lnTo>
                <a:lnTo>
                  <a:pt x="9" y="0"/>
                </a:lnTo>
                <a:lnTo>
                  <a:pt x="5" y="4"/>
                </a:lnTo>
                <a:lnTo>
                  <a:pt x="1" y="10"/>
                </a:lnTo>
                <a:lnTo>
                  <a:pt x="0" y="16"/>
                </a:lnTo>
                <a:lnTo>
                  <a:pt x="1" y="21"/>
                </a:lnTo>
                <a:lnTo>
                  <a:pt x="5" y="27"/>
                </a:lnTo>
                <a:lnTo>
                  <a:pt x="9" y="31"/>
                </a:lnTo>
                <a:lnTo>
                  <a:pt x="17" y="31"/>
                </a:lnTo>
                <a:lnTo>
                  <a:pt x="23" y="31"/>
                </a:lnTo>
                <a:lnTo>
                  <a:pt x="26" y="27"/>
                </a:lnTo>
                <a:lnTo>
                  <a:pt x="30" y="21"/>
                </a:lnTo>
                <a:lnTo>
                  <a:pt x="32" y="16"/>
                </a:lnTo>
                <a:close/>
                <a:moveTo>
                  <a:pt x="30" y="16"/>
                </a:moveTo>
                <a:lnTo>
                  <a:pt x="28" y="21"/>
                </a:lnTo>
                <a:lnTo>
                  <a:pt x="26" y="25"/>
                </a:lnTo>
                <a:lnTo>
                  <a:pt x="21" y="27"/>
                </a:lnTo>
                <a:lnTo>
                  <a:pt x="17" y="29"/>
                </a:lnTo>
                <a:lnTo>
                  <a:pt x="11" y="27"/>
                </a:lnTo>
                <a:lnTo>
                  <a:pt x="7" y="25"/>
                </a:lnTo>
                <a:lnTo>
                  <a:pt x="3" y="21"/>
                </a:lnTo>
                <a:lnTo>
                  <a:pt x="1" y="16"/>
                </a:lnTo>
                <a:lnTo>
                  <a:pt x="3" y="10"/>
                </a:lnTo>
                <a:lnTo>
                  <a:pt x="7" y="6"/>
                </a:lnTo>
                <a:lnTo>
                  <a:pt x="11" y="2"/>
                </a:lnTo>
                <a:lnTo>
                  <a:pt x="17" y="2"/>
                </a:lnTo>
                <a:lnTo>
                  <a:pt x="21" y="2"/>
                </a:lnTo>
                <a:lnTo>
                  <a:pt x="26" y="6"/>
                </a:lnTo>
                <a:lnTo>
                  <a:pt x="28" y="10"/>
                </a:lnTo>
                <a:lnTo>
                  <a:pt x="30" y="1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188B9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3" name="Freeform 897"/>
          <p:cNvSpPr>
            <a:spLocks noEditPoints="1"/>
          </p:cNvSpPr>
          <p:nvPr/>
        </p:nvSpPr>
        <p:spPr bwMode="auto">
          <a:xfrm>
            <a:off x="6072188" y="3467100"/>
            <a:ext cx="46037" cy="49213"/>
          </a:xfrm>
          <a:custGeom>
            <a:avLst/>
            <a:gdLst/>
            <a:ahLst/>
            <a:cxnLst>
              <a:cxn ang="0">
                <a:pos x="29" y="16"/>
              </a:cxn>
              <a:cxn ang="0">
                <a:pos x="29" y="10"/>
              </a:cxn>
              <a:cxn ang="0">
                <a:pos x="25" y="4"/>
              </a:cxn>
              <a:cxn ang="0">
                <a:pos x="22" y="2"/>
              </a:cxn>
              <a:cxn ang="0">
                <a:pos x="16" y="0"/>
              </a:cxn>
              <a:cxn ang="0">
                <a:pos x="10" y="2"/>
              </a:cxn>
              <a:cxn ang="0">
                <a:pos x="4" y="4"/>
              </a:cxn>
              <a:cxn ang="0">
                <a:pos x="0" y="10"/>
              </a:cxn>
              <a:cxn ang="0">
                <a:pos x="0" y="16"/>
              </a:cxn>
              <a:cxn ang="0">
                <a:pos x="0" y="21"/>
              </a:cxn>
              <a:cxn ang="0">
                <a:pos x="4" y="25"/>
              </a:cxn>
              <a:cxn ang="0">
                <a:pos x="10" y="29"/>
              </a:cxn>
              <a:cxn ang="0">
                <a:pos x="16" y="31"/>
              </a:cxn>
              <a:cxn ang="0">
                <a:pos x="22" y="29"/>
              </a:cxn>
              <a:cxn ang="0">
                <a:pos x="25" y="25"/>
              </a:cxn>
              <a:cxn ang="0">
                <a:pos x="29" y="21"/>
              </a:cxn>
              <a:cxn ang="0">
                <a:pos x="29" y="16"/>
              </a:cxn>
              <a:cxn ang="0">
                <a:pos x="27" y="16"/>
              </a:cxn>
              <a:cxn ang="0">
                <a:pos x="27" y="19"/>
              </a:cxn>
              <a:cxn ang="0">
                <a:pos x="23" y="23"/>
              </a:cxn>
              <a:cxn ang="0">
                <a:pos x="20" y="27"/>
              </a:cxn>
              <a:cxn ang="0">
                <a:pos x="16" y="27"/>
              </a:cxn>
              <a:cxn ang="0">
                <a:pos x="10" y="27"/>
              </a:cxn>
              <a:cxn ang="0">
                <a:pos x="6" y="23"/>
              </a:cxn>
              <a:cxn ang="0">
                <a:pos x="4" y="19"/>
              </a:cxn>
              <a:cxn ang="0">
                <a:pos x="2" y="16"/>
              </a:cxn>
              <a:cxn ang="0">
                <a:pos x="4" y="10"/>
              </a:cxn>
              <a:cxn ang="0">
                <a:pos x="6" y="6"/>
              </a:cxn>
              <a:cxn ang="0">
                <a:pos x="10" y="4"/>
              </a:cxn>
              <a:cxn ang="0">
                <a:pos x="16" y="2"/>
              </a:cxn>
              <a:cxn ang="0">
                <a:pos x="20" y="4"/>
              </a:cxn>
              <a:cxn ang="0">
                <a:pos x="23" y="6"/>
              </a:cxn>
              <a:cxn ang="0">
                <a:pos x="27" y="10"/>
              </a:cxn>
              <a:cxn ang="0">
                <a:pos x="27" y="16"/>
              </a:cxn>
            </a:cxnLst>
            <a:rect l="0" t="0" r="r" b="b"/>
            <a:pathLst>
              <a:path w="29" h="31">
                <a:moveTo>
                  <a:pt x="29" y="16"/>
                </a:moveTo>
                <a:lnTo>
                  <a:pt x="29" y="10"/>
                </a:lnTo>
                <a:lnTo>
                  <a:pt x="25" y="4"/>
                </a:lnTo>
                <a:lnTo>
                  <a:pt x="22" y="2"/>
                </a:lnTo>
                <a:lnTo>
                  <a:pt x="16" y="0"/>
                </a:lnTo>
                <a:lnTo>
                  <a:pt x="10" y="2"/>
                </a:lnTo>
                <a:lnTo>
                  <a:pt x="4" y="4"/>
                </a:lnTo>
                <a:lnTo>
                  <a:pt x="0" y="10"/>
                </a:lnTo>
                <a:lnTo>
                  <a:pt x="0" y="16"/>
                </a:lnTo>
                <a:lnTo>
                  <a:pt x="0" y="21"/>
                </a:lnTo>
                <a:lnTo>
                  <a:pt x="4" y="25"/>
                </a:lnTo>
                <a:lnTo>
                  <a:pt x="10" y="29"/>
                </a:lnTo>
                <a:lnTo>
                  <a:pt x="16" y="31"/>
                </a:lnTo>
                <a:lnTo>
                  <a:pt x="22" y="29"/>
                </a:lnTo>
                <a:lnTo>
                  <a:pt x="25" y="25"/>
                </a:lnTo>
                <a:lnTo>
                  <a:pt x="29" y="21"/>
                </a:lnTo>
                <a:lnTo>
                  <a:pt x="29" y="16"/>
                </a:lnTo>
                <a:close/>
                <a:moveTo>
                  <a:pt x="27" y="16"/>
                </a:moveTo>
                <a:lnTo>
                  <a:pt x="27" y="19"/>
                </a:lnTo>
                <a:lnTo>
                  <a:pt x="23" y="23"/>
                </a:lnTo>
                <a:lnTo>
                  <a:pt x="20" y="27"/>
                </a:lnTo>
                <a:lnTo>
                  <a:pt x="16" y="27"/>
                </a:lnTo>
                <a:lnTo>
                  <a:pt x="10" y="27"/>
                </a:lnTo>
                <a:lnTo>
                  <a:pt x="6" y="23"/>
                </a:lnTo>
                <a:lnTo>
                  <a:pt x="4" y="19"/>
                </a:lnTo>
                <a:lnTo>
                  <a:pt x="2" y="16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6" y="2"/>
                </a:lnTo>
                <a:lnTo>
                  <a:pt x="20" y="4"/>
                </a:lnTo>
                <a:lnTo>
                  <a:pt x="23" y="6"/>
                </a:lnTo>
                <a:lnTo>
                  <a:pt x="27" y="10"/>
                </a:lnTo>
                <a:lnTo>
                  <a:pt x="27" y="1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78EBD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4" name="Freeform 898"/>
          <p:cNvSpPr>
            <a:spLocks noEditPoints="1"/>
          </p:cNvSpPr>
          <p:nvPr/>
        </p:nvSpPr>
        <p:spPr bwMode="auto">
          <a:xfrm>
            <a:off x="6072188" y="3470275"/>
            <a:ext cx="46037" cy="42863"/>
          </a:xfrm>
          <a:custGeom>
            <a:avLst/>
            <a:gdLst/>
            <a:ahLst/>
            <a:cxnLst>
              <a:cxn ang="0">
                <a:pos x="29" y="14"/>
              </a:cxn>
              <a:cxn ang="0">
                <a:pos x="27" y="8"/>
              </a:cxn>
              <a:cxn ang="0">
                <a:pos x="25" y="4"/>
              </a:cxn>
              <a:cxn ang="0">
                <a:pos x="20" y="0"/>
              </a:cxn>
              <a:cxn ang="0">
                <a:pos x="16" y="0"/>
              </a:cxn>
              <a:cxn ang="0">
                <a:pos x="10" y="0"/>
              </a:cxn>
              <a:cxn ang="0">
                <a:pos x="6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6" y="23"/>
              </a:cxn>
              <a:cxn ang="0">
                <a:pos x="10" y="25"/>
              </a:cxn>
              <a:cxn ang="0">
                <a:pos x="16" y="27"/>
              </a:cxn>
              <a:cxn ang="0">
                <a:pos x="20" y="25"/>
              </a:cxn>
              <a:cxn ang="0">
                <a:pos x="25" y="23"/>
              </a:cxn>
              <a:cxn ang="0">
                <a:pos x="27" y="19"/>
              </a:cxn>
              <a:cxn ang="0">
                <a:pos x="29" y="14"/>
              </a:cxn>
              <a:cxn ang="0">
                <a:pos x="27" y="14"/>
              </a:cxn>
              <a:cxn ang="0">
                <a:pos x="25" y="17"/>
              </a:cxn>
              <a:cxn ang="0">
                <a:pos x="23" y="21"/>
              </a:cxn>
              <a:cxn ang="0">
                <a:pos x="20" y="23"/>
              </a:cxn>
              <a:cxn ang="0">
                <a:pos x="16" y="25"/>
              </a:cxn>
              <a:cxn ang="0">
                <a:pos x="10" y="23"/>
              </a:cxn>
              <a:cxn ang="0">
                <a:pos x="6" y="21"/>
              </a:cxn>
              <a:cxn ang="0">
                <a:pos x="4" y="17"/>
              </a:cxn>
              <a:cxn ang="0">
                <a:pos x="4" y="14"/>
              </a:cxn>
              <a:cxn ang="0">
                <a:pos x="4" y="10"/>
              </a:cxn>
              <a:cxn ang="0">
                <a:pos x="6" y="6"/>
              </a:cxn>
              <a:cxn ang="0">
                <a:pos x="10" y="2"/>
              </a:cxn>
              <a:cxn ang="0">
                <a:pos x="16" y="2"/>
              </a:cxn>
              <a:cxn ang="0">
                <a:pos x="20" y="2"/>
              </a:cxn>
              <a:cxn ang="0">
                <a:pos x="23" y="6"/>
              </a:cxn>
              <a:cxn ang="0">
                <a:pos x="25" y="10"/>
              </a:cxn>
              <a:cxn ang="0">
                <a:pos x="27" y="14"/>
              </a:cxn>
            </a:cxnLst>
            <a:rect l="0" t="0" r="r" b="b"/>
            <a:pathLst>
              <a:path w="29" h="27">
                <a:moveTo>
                  <a:pt x="29" y="14"/>
                </a:moveTo>
                <a:lnTo>
                  <a:pt x="27" y="8"/>
                </a:lnTo>
                <a:lnTo>
                  <a:pt x="25" y="4"/>
                </a:lnTo>
                <a:lnTo>
                  <a:pt x="20" y="0"/>
                </a:lnTo>
                <a:lnTo>
                  <a:pt x="16" y="0"/>
                </a:lnTo>
                <a:lnTo>
                  <a:pt x="10" y="0"/>
                </a:lnTo>
                <a:lnTo>
                  <a:pt x="6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6" y="23"/>
                </a:lnTo>
                <a:lnTo>
                  <a:pt x="10" y="25"/>
                </a:lnTo>
                <a:lnTo>
                  <a:pt x="16" y="27"/>
                </a:lnTo>
                <a:lnTo>
                  <a:pt x="20" y="25"/>
                </a:lnTo>
                <a:lnTo>
                  <a:pt x="25" y="23"/>
                </a:lnTo>
                <a:lnTo>
                  <a:pt x="27" y="19"/>
                </a:lnTo>
                <a:lnTo>
                  <a:pt x="29" y="14"/>
                </a:lnTo>
                <a:close/>
                <a:moveTo>
                  <a:pt x="27" y="14"/>
                </a:moveTo>
                <a:lnTo>
                  <a:pt x="25" y="17"/>
                </a:lnTo>
                <a:lnTo>
                  <a:pt x="23" y="21"/>
                </a:lnTo>
                <a:lnTo>
                  <a:pt x="20" y="23"/>
                </a:lnTo>
                <a:lnTo>
                  <a:pt x="16" y="25"/>
                </a:lnTo>
                <a:lnTo>
                  <a:pt x="10" y="23"/>
                </a:lnTo>
                <a:lnTo>
                  <a:pt x="6" y="21"/>
                </a:lnTo>
                <a:lnTo>
                  <a:pt x="4" y="17"/>
                </a:lnTo>
                <a:lnTo>
                  <a:pt x="4" y="14"/>
                </a:lnTo>
                <a:lnTo>
                  <a:pt x="4" y="10"/>
                </a:lnTo>
                <a:lnTo>
                  <a:pt x="6" y="6"/>
                </a:lnTo>
                <a:lnTo>
                  <a:pt x="10" y="2"/>
                </a:lnTo>
                <a:lnTo>
                  <a:pt x="16" y="2"/>
                </a:lnTo>
                <a:lnTo>
                  <a:pt x="20" y="2"/>
                </a:lnTo>
                <a:lnTo>
                  <a:pt x="23" y="6"/>
                </a:lnTo>
                <a:lnTo>
                  <a:pt x="25" y="10"/>
                </a:lnTo>
                <a:lnTo>
                  <a:pt x="27" y="1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9C94C1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5" name="Freeform 899"/>
          <p:cNvSpPr>
            <a:spLocks noEditPoints="1"/>
          </p:cNvSpPr>
          <p:nvPr/>
        </p:nvSpPr>
        <p:spPr bwMode="auto">
          <a:xfrm>
            <a:off x="6075363" y="3470275"/>
            <a:ext cx="39687" cy="39688"/>
          </a:xfrm>
          <a:custGeom>
            <a:avLst/>
            <a:gdLst/>
            <a:ahLst/>
            <a:cxnLst>
              <a:cxn ang="0">
                <a:pos x="25" y="14"/>
              </a:cxn>
              <a:cxn ang="0">
                <a:pos x="25" y="8"/>
              </a:cxn>
              <a:cxn ang="0">
                <a:pos x="21" y="4"/>
              </a:cxn>
              <a:cxn ang="0">
                <a:pos x="18" y="2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7"/>
              </a:cxn>
              <a:cxn ang="0">
                <a:pos x="4" y="21"/>
              </a:cxn>
              <a:cxn ang="0">
                <a:pos x="8" y="25"/>
              </a:cxn>
              <a:cxn ang="0">
                <a:pos x="14" y="25"/>
              </a:cxn>
              <a:cxn ang="0">
                <a:pos x="18" y="25"/>
              </a:cxn>
              <a:cxn ang="0">
                <a:pos x="21" y="21"/>
              </a:cxn>
              <a:cxn ang="0">
                <a:pos x="25" y="17"/>
              </a:cxn>
              <a:cxn ang="0">
                <a:pos x="25" y="14"/>
              </a:cxn>
              <a:cxn ang="0">
                <a:pos x="23" y="14"/>
              </a:cxn>
              <a:cxn ang="0">
                <a:pos x="23" y="17"/>
              </a:cxn>
              <a:cxn ang="0">
                <a:pos x="20" y="21"/>
              </a:cxn>
              <a:cxn ang="0">
                <a:pos x="18" y="23"/>
              </a:cxn>
              <a:cxn ang="0">
                <a:pos x="14" y="23"/>
              </a:cxn>
              <a:cxn ang="0">
                <a:pos x="8" y="23"/>
              </a:cxn>
              <a:cxn ang="0">
                <a:pos x="6" y="21"/>
              </a:cxn>
              <a:cxn ang="0">
                <a:pos x="4" y="17"/>
              </a:cxn>
              <a:cxn ang="0">
                <a:pos x="2" y="14"/>
              </a:cxn>
              <a:cxn ang="0">
                <a:pos x="4" y="10"/>
              </a:cxn>
              <a:cxn ang="0">
                <a:pos x="6" y="6"/>
              </a:cxn>
              <a:cxn ang="0">
                <a:pos x="8" y="4"/>
              </a:cxn>
              <a:cxn ang="0">
                <a:pos x="14" y="2"/>
              </a:cxn>
              <a:cxn ang="0">
                <a:pos x="18" y="4"/>
              </a:cxn>
              <a:cxn ang="0">
                <a:pos x="20" y="6"/>
              </a:cxn>
              <a:cxn ang="0">
                <a:pos x="23" y="10"/>
              </a:cxn>
              <a:cxn ang="0">
                <a:pos x="23" y="14"/>
              </a:cxn>
            </a:cxnLst>
            <a:rect l="0" t="0" r="r" b="b"/>
            <a:pathLst>
              <a:path w="25" h="25">
                <a:moveTo>
                  <a:pt x="25" y="14"/>
                </a:moveTo>
                <a:lnTo>
                  <a:pt x="25" y="8"/>
                </a:lnTo>
                <a:lnTo>
                  <a:pt x="21" y="4"/>
                </a:lnTo>
                <a:lnTo>
                  <a:pt x="18" y="2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7"/>
                </a:lnTo>
                <a:lnTo>
                  <a:pt x="4" y="21"/>
                </a:lnTo>
                <a:lnTo>
                  <a:pt x="8" y="25"/>
                </a:lnTo>
                <a:lnTo>
                  <a:pt x="14" y="25"/>
                </a:lnTo>
                <a:lnTo>
                  <a:pt x="18" y="25"/>
                </a:lnTo>
                <a:lnTo>
                  <a:pt x="21" y="21"/>
                </a:lnTo>
                <a:lnTo>
                  <a:pt x="25" y="17"/>
                </a:lnTo>
                <a:lnTo>
                  <a:pt x="25" y="14"/>
                </a:lnTo>
                <a:close/>
                <a:moveTo>
                  <a:pt x="23" y="14"/>
                </a:moveTo>
                <a:lnTo>
                  <a:pt x="23" y="17"/>
                </a:lnTo>
                <a:lnTo>
                  <a:pt x="20" y="21"/>
                </a:lnTo>
                <a:lnTo>
                  <a:pt x="18" y="23"/>
                </a:lnTo>
                <a:lnTo>
                  <a:pt x="14" y="23"/>
                </a:lnTo>
                <a:lnTo>
                  <a:pt x="8" y="23"/>
                </a:lnTo>
                <a:lnTo>
                  <a:pt x="6" y="21"/>
                </a:lnTo>
                <a:lnTo>
                  <a:pt x="4" y="17"/>
                </a:lnTo>
                <a:lnTo>
                  <a:pt x="2" y="14"/>
                </a:lnTo>
                <a:lnTo>
                  <a:pt x="4" y="10"/>
                </a:lnTo>
                <a:lnTo>
                  <a:pt x="6" y="6"/>
                </a:lnTo>
                <a:lnTo>
                  <a:pt x="8" y="4"/>
                </a:lnTo>
                <a:lnTo>
                  <a:pt x="14" y="2"/>
                </a:lnTo>
                <a:lnTo>
                  <a:pt x="18" y="4"/>
                </a:lnTo>
                <a:lnTo>
                  <a:pt x="20" y="6"/>
                </a:lnTo>
                <a:lnTo>
                  <a:pt x="23" y="10"/>
                </a:lnTo>
                <a:lnTo>
                  <a:pt x="23" y="1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39BC6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6" name="Freeform 900"/>
          <p:cNvSpPr>
            <a:spLocks noEditPoints="1"/>
          </p:cNvSpPr>
          <p:nvPr/>
        </p:nvSpPr>
        <p:spPr bwMode="auto">
          <a:xfrm>
            <a:off x="6078538" y="3473450"/>
            <a:ext cx="36512" cy="36513"/>
          </a:xfrm>
          <a:custGeom>
            <a:avLst/>
            <a:gdLst/>
            <a:ahLst/>
            <a:cxnLst>
              <a:cxn ang="0">
                <a:pos x="23" y="12"/>
              </a:cxn>
              <a:cxn ang="0">
                <a:pos x="21" y="8"/>
              </a:cxn>
              <a:cxn ang="0">
                <a:pos x="19" y="4"/>
              </a:cxn>
              <a:cxn ang="0">
                <a:pos x="16" y="0"/>
              </a:cxn>
              <a:cxn ang="0">
                <a:pos x="12" y="0"/>
              </a:cxn>
              <a:cxn ang="0">
                <a:pos x="6" y="0"/>
              </a:cxn>
              <a:cxn ang="0">
                <a:pos x="2" y="4"/>
              </a:cxn>
              <a:cxn ang="0">
                <a:pos x="0" y="8"/>
              </a:cxn>
              <a:cxn ang="0">
                <a:pos x="0" y="12"/>
              </a:cxn>
              <a:cxn ang="0">
                <a:pos x="0" y="15"/>
              </a:cxn>
              <a:cxn ang="0">
                <a:pos x="2" y="19"/>
              </a:cxn>
              <a:cxn ang="0">
                <a:pos x="6" y="21"/>
              </a:cxn>
              <a:cxn ang="0">
                <a:pos x="12" y="23"/>
              </a:cxn>
              <a:cxn ang="0">
                <a:pos x="16" y="21"/>
              </a:cxn>
              <a:cxn ang="0">
                <a:pos x="19" y="19"/>
              </a:cxn>
              <a:cxn ang="0">
                <a:pos x="21" y="15"/>
              </a:cxn>
              <a:cxn ang="0">
                <a:pos x="23" y="12"/>
              </a:cxn>
              <a:cxn ang="0">
                <a:pos x="19" y="12"/>
              </a:cxn>
              <a:cxn ang="0">
                <a:pos x="19" y="15"/>
              </a:cxn>
              <a:cxn ang="0">
                <a:pos x="18" y="17"/>
              </a:cxn>
              <a:cxn ang="0">
                <a:pos x="14" y="19"/>
              </a:cxn>
              <a:cxn ang="0">
                <a:pos x="12" y="21"/>
              </a:cxn>
              <a:cxn ang="0">
                <a:pos x="8" y="19"/>
              </a:cxn>
              <a:cxn ang="0">
                <a:pos x="4" y="17"/>
              </a:cxn>
              <a:cxn ang="0">
                <a:pos x="2" y="15"/>
              </a:cxn>
              <a:cxn ang="0">
                <a:pos x="2" y="12"/>
              </a:cxn>
              <a:cxn ang="0">
                <a:pos x="2" y="8"/>
              </a:cxn>
              <a:cxn ang="0">
                <a:pos x="4" y="4"/>
              </a:cxn>
              <a:cxn ang="0">
                <a:pos x="8" y="2"/>
              </a:cxn>
              <a:cxn ang="0">
                <a:pos x="12" y="2"/>
              </a:cxn>
              <a:cxn ang="0">
                <a:pos x="14" y="2"/>
              </a:cxn>
              <a:cxn ang="0">
                <a:pos x="18" y="4"/>
              </a:cxn>
              <a:cxn ang="0">
                <a:pos x="19" y="8"/>
              </a:cxn>
              <a:cxn ang="0">
                <a:pos x="19" y="12"/>
              </a:cxn>
            </a:cxnLst>
            <a:rect l="0" t="0" r="r" b="b"/>
            <a:pathLst>
              <a:path w="23" h="23">
                <a:moveTo>
                  <a:pt x="23" y="12"/>
                </a:moveTo>
                <a:lnTo>
                  <a:pt x="21" y="8"/>
                </a:lnTo>
                <a:lnTo>
                  <a:pt x="19" y="4"/>
                </a:lnTo>
                <a:lnTo>
                  <a:pt x="16" y="0"/>
                </a:lnTo>
                <a:lnTo>
                  <a:pt x="12" y="0"/>
                </a:lnTo>
                <a:lnTo>
                  <a:pt x="6" y="0"/>
                </a:lnTo>
                <a:lnTo>
                  <a:pt x="2" y="4"/>
                </a:lnTo>
                <a:lnTo>
                  <a:pt x="0" y="8"/>
                </a:lnTo>
                <a:lnTo>
                  <a:pt x="0" y="12"/>
                </a:lnTo>
                <a:lnTo>
                  <a:pt x="0" y="15"/>
                </a:lnTo>
                <a:lnTo>
                  <a:pt x="2" y="19"/>
                </a:lnTo>
                <a:lnTo>
                  <a:pt x="6" y="21"/>
                </a:lnTo>
                <a:lnTo>
                  <a:pt x="12" y="23"/>
                </a:lnTo>
                <a:lnTo>
                  <a:pt x="16" y="21"/>
                </a:lnTo>
                <a:lnTo>
                  <a:pt x="19" y="19"/>
                </a:lnTo>
                <a:lnTo>
                  <a:pt x="21" y="15"/>
                </a:lnTo>
                <a:lnTo>
                  <a:pt x="23" y="12"/>
                </a:lnTo>
                <a:close/>
                <a:moveTo>
                  <a:pt x="19" y="12"/>
                </a:moveTo>
                <a:lnTo>
                  <a:pt x="19" y="15"/>
                </a:lnTo>
                <a:lnTo>
                  <a:pt x="18" y="17"/>
                </a:lnTo>
                <a:lnTo>
                  <a:pt x="14" y="19"/>
                </a:lnTo>
                <a:lnTo>
                  <a:pt x="12" y="21"/>
                </a:lnTo>
                <a:lnTo>
                  <a:pt x="8" y="19"/>
                </a:lnTo>
                <a:lnTo>
                  <a:pt x="4" y="17"/>
                </a:lnTo>
                <a:lnTo>
                  <a:pt x="2" y="15"/>
                </a:lnTo>
                <a:lnTo>
                  <a:pt x="2" y="12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2" y="2"/>
                </a:lnTo>
                <a:lnTo>
                  <a:pt x="14" y="2"/>
                </a:lnTo>
                <a:lnTo>
                  <a:pt x="18" y="4"/>
                </a:lnTo>
                <a:lnTo>
                  <a:pt x="19" y="8"/>
                </a:lnTo>
                <a:lnTo>
                  <a:pt x="19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A9A1C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7" name="Freeform 901"/>
          <p:cNvSpPr>
            <a:spLocks noEditPoints="1"/>
          </p:cNvSpPr>
          <p:nvPr/>
        </p:nvSpPr>
        <p:spPr bwMode="auto">
          <a:xfrm>
            <a:off x="6078538" y="3473450"/>
            <a:ext cx="33337" cy="33338"/>
          </a:xfrm>
          <a:custGeom>
            <a:avLst/>
            <a:gdLst/>
            <a:ahLst/>
            <a:cxnLst>
              <a:cxn ang="0">
                <a:pos x="21" y="12"/>
              </a:cxn>
              <a:cxn ang="0">
                <a:pos x="21" y="8"/>
              </a:cxn>
              <a:cxn ang="0">
                <a:pos x="18" y="4"/>
              </a:cxn>
              <a:cxn ang="0">
                <a:pos x="16" y="2"/>
              </a:cxn>
              <a:cxn ang="0">
                <a:pos x="12" y="0"/>
              </a:cxn>
              <a:cxn ang="0">
                <a:pos x="6" y="2"/>
              </a:cxn>
              <a:cxn ang="0">
                <a:pos x="4" y="4"/>
              </a:cxn>
              <a:cxn ang="0">
                <a:pos x="2" y="8"/>
              </a:cxn>
              <a:cxn ang="0">
                <a:pos x="0" y="12"/>
              </a:cxn>
              <a:cxn ang="0">
                <a:pos x="2" y="15"/>
              </a:cxn>
              <a:cxn ang="0">
                <a:pos x="4" y="19"/>
              </a:cxn>
              <a:cxn ang="0">
                <a:pos x="6" y="21"/>
              </a:cxn>
              <a:cxn ang="0">
                <a:pos x="12" y="21"/>
              </a:cxn>
              <a:cxn ang="0">
                <a:pos x="16" y="21"/>
              </a:cxn>
              <a:cxn ang="0">
                <a:pos x="18" y="19"/>
              </a:cxn>
              <a:cxn ang="0">
                <a:pos x="21" y="15"/>
              </a:cxn>
              <a:cxn ang="0">
                <a:pos x="21" y="12"/>
              </a:cxn>
              <a:cxn ang="0">
                <a:pos x="19" y="12"/>
              </a:cxn>
              <a:cxn ang="0">
                <a:pos x="18" y="14"/>
              </a:cxn>
              <a:cxn ang="0">
                <a:pos x="18" y="17"/>
              </a:cxn>
              <a:cxn ang="0">
                <a:pos x="14" y="19"/>
              </a:cxn>
              <a:cxn ang="0">
                <a:pos x="12" y="19"/>
              </a:cxn>
              <a:cxn ang="0">
                <a:pos x="8" y="19"/>
              </a:cxn>
              <a:cxn ang="0">
                <a:pos x="6" y="17"/>
              </a:cxn>
              <a:cxn ang="0">
                <a:pos x="4" y="14"/>
              </a:cxn>
              <a:cxn ang="0">
                <a:pos x="2" y="12"/>
              </a:cxn>
              <a:cxn ang="0">
                <a:pos x="4" y="8"/>
              </a:cxn>
              <a:cxn ang="0">
                <a:pos x="6" y="6"/>
              </a:cxn>
              <a:cxn ang="0">
                <a:pos x="8" y="4"/>
              </a:cxn>
              <a:cxn ang="0">
                <a:pos x="12" y="4"/>
              </a:cxn>
              <a:cxn ang="0">
                <a:pos x="14" y="4"/>
              </a:cxn>
              <a:cxn ang="0">
                <a:pos x="18" y="6"/>
              </a:cxn>
              <a:cxn ang="0">
                <a:pos x="18" y="8"/>
              </a:cxn>
              <a:cxn ang="0">
                <a:pos x="19" y="12"/>
              </a:cxn>
            </a:cxnLst>
            <a:rect l="0" t="0" r="r" b="b"/>
            <a:pathLst>
              <a:path w="21" h="21">
                <a:moveTo>
                  <a:pt x="21" y="12"/>
                </a:moveTo>
                <a:lnTo>
                  <a:pt x="21" y="8"/>
                </a:lnTo>
                <a:lnTo>
                  <a:pt x="18" y="4"/>
                </a:lnTo>
                <a:lnTo>
                  <a:pt x="16" y="2"/>
                </a:lnTo>
                <a:lnTo>
                  <a:pt x="12" y="0"/>
                </a:lnTo>
                <a:lnTo>
                  <a:pt x="6" y="2"/>
                </a:lnTo>
                <a:lnTo>
                  <a:pt x="4" y="4"/>
                </a:lnTo>
                <a:lnTo>
                  <a:pt x="2" y="8"/>
                </a:lnTo>
                <a:lnTo>
                  <a:pt x="0" y="12"/>
                </a:lnTo>
                <a:lnTo>
                  <a:pt x="2" y="15"/>
                </a:lnTo>
                <a:lnTo>
                  <a:pt x="4" y="19"/>
                </a:lnTo>
                <a:lnTo>
                  <a:pt x="6" y="21"/>
                </a:lnTo>
                <a:lnTo>
                  <a:pt x="12" y="21"/>
                </a:lnTo>
                <a:lnTo>
                  <a:pt x="16" y="21"/>
                </a:lnTo>
                <a:lnTo>
                  <a:pt x="18" y="19"/>
                </a:lnTo>
                <a:lnTo>
                  <a:pt x="21" y="15"/>
                </a:lnTo>
                <a:lnTo>
                  <a:pt x="21" y="12"/>
                </a:lnTo>
                <a:close/>
                <a:moveTo>
                  <a:pt x="19" y="12"/>
                </a:moveTo>
                <a:lnTo>
                  <a:pt x="18" y="14"/>
                </a:lnTo>
                <a:lnTo>
                  <a:pt x="18" y="17"/>
                </a:lnTo>
                <a:lnTo>
                  <a:pt x="14" y="19"/>
                </a:lnTo>
                <a:lnTo>
                  <a:pt x="12" y="19"/>
                </a:lnTo>
                <a:lnTo>
                  <a:pt x="8" y="19"/>
                </a:lnTo>
                <a:lnTo>
                  <a:pt x="6" y="17"/>
                </a:lnTo>
                <a:lnTo>
                  <a:pt x="4" y="14"/>
                </a:lnTo>
                <a:lnTo>
                  <a:pt x="2" y="12"/>
                </a:lnTo>
                <a:lnTo>
                  <a:pt x="4" y="8"/>
                </a:lnTo>
                <a:lnTo>
                  <a:pt x="6" y="6"/>
                </a:lnTo>
                <a:lnTo>
                  <a:pt x="8" y="4"/>
                </a:lnTo>
                <a:lnTo>
                  <a:pt x="12" y="4"/>
                </a:lnTo>
                <a:lnTo>
                  <a:pt x="14" y="4"/>
                </a:lnTo>
                <a:lnTo>
                  <a:pt x="18" y="6"/>
                </a:lnTo>
                <a:lnTo>
                  <a:pt x="18" y="8"/>
                </a:lnTo>
                <a:lnTo>
                  <a:pt x="19" y="1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1A9D0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8" name="Freeform 902"/>
          <p:cNvSpPr>
            <a:spLocks noEditPoints="1"/>
          </p:cNvSpPr>
          <p:nvPr/>
        </p:nvSpPr>
        <p:spPr bwMode="auto">
          <a:xfrm>
            <a:off x="6081713" y="3476625"/>
            <a:ext cx="26987" cy="30163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7" y="6"/>
              </a:cxn>
              <a:cxn ang="0">
                <a:pos x="16" y="2"/>
              </a:cxn>
              <a:cxn ang="0">
                <a:pos x="12" y="0"/>
              </a:cxn>
              <a:cxn ang="0">
                <a:pos x="10" y="0"/>
              </a:cxn>
              <a:cxn ang="0">
                <a:pos x="6" y="0"/>
              </a:cxn>
              <a:cxn ang="0">
                <a:pos x="2" y="2"/>
              </a:cxn>
              <a:cxn ang="0">
                <a:pos x="0" y="6"/>
              </a:cxn>
              <a:cxn ang="0">
                <a:pos x="0" y="10"/>
              </a:cxn>
              <a:cxn ang="0">
                <a:pos x="0" y="13"/>
              </a:cxn>
              <a:cxn ang="0">
                <a:pos x="2" y="15"/>
              </a:cxn>
              <a:cxn ang="0">
                <a:pos x="6" y="17"/>
              </a:cxn>
              <a:cxn ang="0">
                <a:pos x="10" y="19"/>
              </a:cxn>
              <a:cxn ang="0">
                <a:pos x="12" y="17"/>
              </a:cxn>
              <a:cxn ang="0">
                <a:pos x="16" y="15"/>
              </a:cxn>
              <a:cxn ang="0">
                <a:pos x="17" y="13"/>
              </a:cxn>
              <a:cxn ang="0">
                <a:pos x="17" y="10"/>
              </a:cxn>
              <a:cxn ang="0">
                <a:pos x="16" y="10"/>
              </a:cxn>
              <a:cxn ang="0">
                <a:pos x="16" y="12"/>
              </a:cxn>
              <a:cxn ang="0">
                <a:pos x="14" y="13"/>
              </a:cxn>
              <a:cxn ang="0">
                <a:pos x="12" y="15"/>
              </a:cxn>
              <a:cxn ang="0">
                <a:pos x="10" y="15"/>
              </a:cxn>
              <a:cxn ang="0">
                <a:pos x="6" y="15"/>
              </a:cxn>
              <a:cxn ang="0">
                <a:pos x="4" y="13"/>
              </a:cxn>
              <a:cxn ang="0">
                <a:pos x="2" y="12"/>
              </a:cxn>
              <a:cxn ang="0">
                <a:pos x="2" y="10"/>
              </a:cxn>
              <a:cxn ang="0">
                <a:pos x="2" y="6"/>
              </a:cxn>
              <a:cxn ang="0">
                <a:pos x="4" y="4"/>
              </a:cxn>
              <a:cxn ang="0">
                <a:pos x="6" y="4"/>
              </a:cxn>
              <a:cxn ang="0">
                <a:pos x="10" y="2"/>
              </a:cxn>
              <a:cxn ang="0">
                <a:pos x="12" y="4"/>
              </a:cxn>
              <a:cxn ang="0">
                <a:pos x="14" y="4"/>
              </a:cxn>
              <a:cxn ang="0">
                <a:pos x="16" y="6"/>
              </a:cxn>
              <a:cxn ang="0">
                <a:pos x="16" y="10"/>
              </a:cxn>
            </a:cxnLst>
            <a:rect l="0" t="0" r="r" b="b"/>
            <a:pathLst>
              <a:path w="17" h="19">
                <a:moveTo>
                  <a:pt x="17" y="10"/>
                </a:moveTo>
                <a:lnTo>
                  <a:pt x="17" y="6"/>
                </a:lnTo>
                <a:lnTo>
                  <a:pt x="16" y="2"/>
                </a:lnTo>
                <a:lnTo>
                  <a:pt x="12" y="0"/>
                </a:lnTo>
                <a:lnTo>
                  <a:pt x="10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13"/>
                </a:lnTo>
                <a:lnTo>
                  <a:pt x="2" y="15"/>
                </a:lnTo>
                <a:lnTo>
                  <a:pt x="6" y="17"/>
                </a:lnTo>
                <a:lnTo>
                  <a:pt x="10" y="19"/>
                </a:lnTo>
                <a:lnTo>
                  <a:pt x="12" y="17"/>
                </a:lnTo>
                <a:lnTo>
                  <a:pt x="16" y="15"/>
                </a:lnTo>
                <a:lnTo>
                  <a:pt x="17" y="13"/>
                </a:lnTo>
                <a:lnTo>
                  <a:pt x="17" y="10"/>
                </a:lnTo>
                <a:close/>
                <a:moveTo>
                  <a:pt x="16" y="10"/>
                </a:moveTo>
                <a:lnTo>
                  <a:pt x="16" y="12"/>
                </a:lnTo>
                <a:lnTo>
                  <a:pt x="14" y="13"/>
                </a:lnTo>
                <a:lnTo>
                  <a:pt x="12" y="15"/>
                </a:lnTo>
                <a:lnTo>
                  <a:pt x="10" y="15"/>
                </a:lnTo>
                <a:lnTo>
                  <a:pt x="6" y="15"/>
                </a:lnTo>
                <a:lnTo>
                  <a:pt x="4" y="13"/>
                </a:lnTo>
                <a:lnTo>
                  <a:pt x="2" y="12"/>
                </a:lnTo>
                <a:lnTo>
                  <a:pt x="2" y="10"/>
                </a:lnTo>
                <a:lnTo>
                  <a:pt x="2" y="6"/>
                </a:lnTo>
                <a:lnTo>
                  <a:pt x="4" y="4"/>
                </a:lnTo>
                <a:lnTo>
                  <a:pt x="6" y="4"/>
                </a:lnTo>
                <a:lnTo>
                  <a:pt x="10" y="2"/>
                </a:lnTo>
                <a:lnTo>
                  <a:pt x="12" y="4"/>
                </a:lnTo>
                <a:lnTo>
                  <a:pt x="14" y="4"/>
                </a:lnTo>
                <a:lnTo>
                  <a:pt x="16" y="6"/>
                </a:lnTo>
                <a:lnTo>
                  <a:pt x="16" y="10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B8B1D4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19" name="Freeform 903"/>
          <p:cNvSpPr>
            <a:spLocks noEditPoints="1"/>
          </p:cNvSpPr>
          <p:nvPr/>
        </p:nvSpPr>
        <p:spPr bwMode="auto">
          <a:xfrm>
            <a:off x="6081713" y="3479800"/>
            <a:ext cx="26987" cy="23813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6" y="4"/>
              </a:cxn>
              <a:cxn ang="0">
                <a:pos x="16" y="2"/>
              </a:cxn>
              <a:cxn ang="0">
                <a:pos x="12" y="0"/>
              </a:cxn>
              <a:cxn ang="0">
                <a:pos x="10" y="0"/>
              </a:cxn>
              <a:cxn ang="0">
                <a:pos x="6" y="0"/>
              </a:cxn>
              <a:cxn ang="0">
                <a:pos x="4" y="2"/>
              </a:cxn>
              <a:cxn ang="0">
                <a:pos x="2" y="4"/>
              </a:cxn>
              <a:cxn ang="0">
                <a:pos x="0" y="8"/>
              </a:cxn>
              <a:cxn ang="0">
                <a:pos x="2" y="10"/>
              </a:cxn>
              <a:cxn ang="0">
                <a:pos x="4" y="13"/>
              </a:cxn>
              <a:cxn ang="0">
                <a:pos x="6" y="15"/>
              </a:cxn>
              <a:cxn ang="0">
                <a:pos x="10" y="15"/>
              </a:cxn>
              <a:cxn ang="0">
                <a:pos x="12" y="15"/>
              </a:cxn>
              <a:cxn ang="0">
                <a:pos x="16" y="13"/>
              </a:cxn>
              <a:cxn ang="0">
                <a:pos x="16" y="10"/>
              </a:cxn>
              <a:cxn ang="0">
                <a:pos x="17" y="8"/>
              </a:cxn>
              <a:cxn ang="0">
                <a:pos x="16" y="8"/>
              </a:cxn>
              <a:cxn ang="0">
                <a:pos x="14" y="11"/>
              </a:cxn>
              <a:cxn ang="0">
                <a:pos x="10" y="13"/>
              </a:cxn>
              <a:cxn ang="0">
                <a:pos x="4" y="11"/>
              </a:cxn>
              <a:cxn ang="0">
                <a:pos x="4" y="8"/>
              </a:cxn>
              <a:cxn ang="0">
                <a:pos x="4" y="4"/>
              </a:cxn>
              <a:cxn ang="0">
                <a:pos x="10" y="2"/>
              </a:cxn>
              <a:cxn ang="0">
                <a:pos x="14" y="4"/>
              </a:cxn>
              <a:cxn ang="0">
                <a:pos x="16" y="8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6" y="4"/>
                </a:lnTo>
                <a:lnTo>
                  <a:pt x="16" y="2"/>
                </a:lnTo>
                <a:lnTo>
                  <a:pt x="12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4"/>
                </a:lnTo>
                <a:lnTo>
                  <a:pt x="0" y="8"/>
                </a:lnTo>
                <a:lnTo>
                  <a:pt x="2" y="10"/>
                </a:lnTo>
                <a:lnTo>
                  <a:pt x="4" y="13"/>
                </a:lnTo>
                <a:lnTo>
                  <a:pt x="6" y="15"/>
                </a:lnTo>
                <a:lnTo>
                  <a:pt x="10" y="15"/>
                </a:lnTo>
                <a:lnTo>
                  <a:pt x="12" y="15"/>
                </a:lnTo>
                <a:lnTo>
                  <a:pt x="16" y="13"/>
                </a:lnTo>
                <a:lnTo>
                  <a:pt x="16" y="10"/>
                </a:lnTo>
                <a:lnTo>
                  <a:pt x="17" y="8"/>
                </a:lnTo>
                <a:close/>
                <a:moveTo>
                  <a:pt x="16" y="8"/>
                </a:moveTo>
                <a:lnTo>
                  <a:pt x="14" y="11"/>
                </a:lnTo>
                <a:lnTo>
                  <a:pt x="10" y="13"/>
                </a:lnTo>
                <a:lnTo>
                  <a:pt x="4" y="11"/>
                </a:lnTo>
                <a:lnTo>
                  <a:pt x="4" y="8"/>
                </a:lnTo>
                <a:lnTo>
                  <a:pt x="4" y="4"/>
                </a:lnTo>
                <a:lnTo>
                  <a:pt x="10" y="2"/>
                </a:lnTo>
                <a:lnTo>
                  <a:pt x="14" y="4"/>
                </a:lnTo>
                <a:lnTo>
                  <a:pt x="16" y="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1BADA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0" name="Freeform 904"/>
          <p:cNvSpPr>
            <a:spLocks noEditPoints="1"/>
          </p:cNvSpPr>
          <p:nvPr/>
        </p:nvSpPr>
        <p:spPr bwMode="auto">
          <a:xfrm>
            <a:off x="6084888" y="3479800"/>
            <a:ext cx="22225" cy="20638"/>
          </a:xfrm>
          <a:custGeom>
            <a:avLst/>
            <a:gdLst/>
            <a:ahLst/>
            <a:cxnLst>
              <a:cxn ang="0">
                <a:pos x="14" y="8"/>
              </a:cxn>
              <a:cxn ang="0">
                <a:pos x="14" y="4"/>
              </a:cxn>
              <a:cxn ang="0">
                <a:pos x="12" y="2"/>
              </a:cxn>
              <a:cxn ang="0">
                <a:pos x="10" y="2"/>
              </a:cxn>
              <a:cxn ang="0">
                <a:pos x="8" y="0"/>
              </a:cxn>
              <a:cxn ang="0">
                <a:pos x="4" y="2"/>
              </a:cxn>
              <a:cxn ang="0">
                <a:pos x="2" y="2"/>
              </a:cxn>
              <a:cxn ang="0">
                <a:pos x="0" y="4"/>
              </a:cxn>
              <a:cxn ang="0">
                <a:pos x="0" y="8"/>
              </a:cxn>
              <a:cxn ang="0">
                <a:pos x="0" y="10"/>
              </a:cxn>
              <a:cxn ang="0">
                <a:pos x="2" y="11"/>
              </a:cxn>
              <a:cxn ang="0">
                <a:pos x="4" y="13"/>
              </a:cxn>
              <a:cxn ang="0">
                <a:pos x="8" y="13"/>
              </a:cxn>
              <a:cxn ang="0">
                <a:pos x="10" y="13"/>
              </a:cxn>
              <a:cxn ang="0">
                <a:pos x="12" y="11"/>
              </a:cxn>
              <a:cxn ang="0">
                <a:pos x="14" y="10"/>
              </a:cxn>
              <a:cxn ang="0">
                <a:pos x="14" y="8"/>
              </a:cxn>
              <a:cxn ang="0">
                <a:pos x="12" y="8"/>
              </a:cxn>
              <a:cxn ang="0">
                <a:pos x="10" y="11"/>
              </a:cxn>
              <a:cxn ang="0">
                <a:pos x="8" y="11"/>
              </a:cxn>
              <a:cxn ang="0">
                <a:pos x="4" y="11"/>
              </a:cxn>
              <a:cxn ang="0">
                <a:pos x="2" y="8"/>
              </a:cxn>
              <a:cxn ang="0">
                <a:pos x="4" y="4"/>
              </a:cxn>
              <a:cxn ang="0">
                <a:pos x="8" y="2"/>
              </a:cxn>
              <a:cxn ang="0">
                <a:pos x="10" y="4"/>
              </a:cxn>
              <a:cxn ang="0">
                <a:pos x="12" y="8"/>
              </a:cxn>
            </a:cxnLst>
            <a:rect l="0" t="0" r="r" b="b"/>
            <a:pathLst>
              <a:path w="14" h="13">
                <a:moveTo>
                  <a:pt x="14" y="8"/>
                </a:moveTo>
                <a:lnTo>
                  <a:pt x="14" y="4"/>
                </a:lnTo>
                <a:lnTo>
                  <a:pt x="12" y="2"/>
                </a:lnTo>
                <a:lnTo>
                  <a:pt x="10" y="2"/>
                </a:lnTo>
                <a:lnTo>
                  <a:pt x="8" y="0"/>
                </a:lnTo>
                <a:lnTo>
                  <a:pt x="4" y="2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10"/>
                </a:lnTo>
                <a:lnTo>
                  <a:pt x="2" y="11"/>
                </a:lnTo>
                <a:lnTo>
                  <a:pt x="4" y="13"/>
                </a:lnTo>
                <a:lnTo>
                  <a:pt x="8" y="13"/>
                </a:lnTo>
                <a:lnTo>
                  <a:pt x="10" y="13"/>
                </a:lnTo>
                <a:lnTo>
                  <a:pt x="12" y="11"/>
                </a:lnTo>
                <a:lnTo>
                  <a:pt x="14" y="10"/>
                </a:lnTo>
                <a:lnTo>
                  <a:pt x="14" y="8"/>
                </a:lnTo>
                <a:close/>
                <a:moveTo>
                  <a:pt x="12" y="8"/>
                </a:moveTo>
                <a:lnTo>
                  <a:pt x="10" y="11"/>
                </a:lnTo>
                <a:lnTo>
                  <a:pt x="8" y="11"/>
                </a:lnTo>
                <a:lnTo>
                  <a:pt x="4" y="11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0" y="4"/>
                </a:lnTo>
                <a:lnTo>
                  <a:pt x="12" y="8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C9C2D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1" name="Freeform 905"/>
          <p:cNvSpPr>
            <a:spLocks noEditPoints="1"/>
          </p:cNvSpPr>
          <p:nvPr/>
        </p:nvSpPr>
        <p:spPr bwMode="auto">
          <a:xfrm>
            <a:off x="6088063" y="3482975"/>
            <a:ext cx="19050" cy="17463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10" y="2"/>
              </a:cxn>
              <a:cxn ang="0">
                <a:pos x="6" y="0"/>
              </a:cxn>
              <a:cxn ang="0">
                <a:pos x="0" y="2"/>
              </a:cxn>
              <a:cxn ang="0">
                <a:pos x="0" y="6"/>
              </a:cxn>
              <a:cxn ang="0">
                <a:pos x="0" y="9"/>
              </a:cxn>
              <a:cxn ang="0">
                <a:pos x="6" y="11"/>
              </a:cxn>
              <a:cxn ang="0">
                <a:pos x="10" y="9"/>
              </a:cxn>
              <a:cxn ang="0">
                <a:pos x="12" y="6"/>
              </a:cxn>
              <a:cxn ang="0">
                <a:pos x="8" y="6"/>
              </a:cxn>
              <a:cxn ang="0">
                <a:pos x="8" y="8"/>
              </a:cxn>
              <a:cxn ang="0">
                <a:pos x="6" y="9"/>
              </a:cxn>
              <a:cxn ang="0">
                <a:pos x="2" y="8"/>
              </a:cxn>
              <a:cxn ang="0">
                <a:pos x="2" y="6"/>
              </a:cxn>
              <a:cxn ang="0">
                <a:pos x="2" y="4"/>
              </a:cxn>
              <a:cxn ang="0">
                <a:pos x="6" y="2"/>
              </a:cxn>
              <a:cxn ang="0">
                <a:pos x="8" y="4"/>
              </a:cxn>
              <a:cxn ang="0">
                <a:pos x="8" y="6"/>
              </a:cxn>
            </a:cxnLst>
            <a:rect l="0" t="0" r="r" b="b"/>
            <a:pathLst>
              <a:path w="12" h="11">
                <a:moveTo>
                  <a:pt x="12" y="6"/>
                </a:moveTo>
                <a:lnTo>
                  <a:pt x="10" y="2"/>
                </a:lnTo>
                <a:lnTo>
                  <a:pt x="6" y="0"/>
                </a:lnTo>
                <a:lnTo>
                  <a:pt x="0" y="2"/>
                </a:lnTo>
                <a:lnTo>
                  <a:pt x="0" y="6"/>
                </a:lnTo>
                <a:lnTo>
                  <a:pt x="0" y="9"/>
                </a:lnTo>
                <a:lnTo>
                  <a:pt x="6" y="11"/>
                </a:lnTo>
                <a:lnTo>
                  <a:pt x="10" y="9"/>
                </a:lnTo>
                <a:lnTo>
                  <a:pt x="12" y="6"/>
                </a:lnTo>
                <a:close/>
                <a:moveTo>
                  <a:pt x="8" y="6"/>
                </a:moveTo>
                <a:lnTo>
                  <a:pt x="8" y="8"/>
                </a:lnTo>
                <a:lnTo>
                  <a:pt x="6" y="9"/>
                </a:lnTo>
                <a:lnTo>
                  <a:pt x="2" y="8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8" y="4"/>
                </a:lnTo>
                <a:lnTo>
                  <a:pt x="8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3CDE5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2" name="Freeform 906"/>
          <p:cNvSpPr>
            <a:spLocks noEditPoints="1"/>
          </p:cNvSpPr>
          <p:nvPr/>
        </p:nvSpPr>
        <p:spPr bwMode="auto">
          <a:xfrm>
            <a:off x="6088063" y="3482975"/>
            <a:ext cx="15875" cy="14288"/>
          </a:xfrm>
          <a:custGeom>
            <a:avLst/>
            <a:gdLst/>
            <a:ahLst/>
            <a:cxnLst>
              <a:cxn ang="0">
                <a:pos x="10" y="6"/>
              </a:cxn>
              <a:cxn ang="0">
                <a:pos x="8" y="2"/>
              </a:cxn>
              <a:cxn ang="0">
                <a:pos x="6" y="0"/>
              </a:cxn>
              <a:cxn ang="0">
                <a:pos x="2" y="2"/>
              </a:cxn>
              <a:cxn ang="0">
                <a:pos x="0" y="6"/>
              </a:cxn>
              <a:cxn ang="0">
                <a:pos x="2" y="9"/>
              </a:cxn>
              <a:cxn ang="0">
                <a:pos x="6" y="9"/>
              </a:cxn>
              <a:cxn ang="0">
                <a:pos x="8" y="9"/>
              </a:cxn>
              <a:cxn ang="0">
                <a:pos x="10" y="6"/>
              </a:cxn>
              <a:cxn ang="0">
                <a:pos x="8" y="6"/>
              </a:cxn>
              <a:cxn ang="0">
                <a:pos x="6" y="8"/>
              </a:cxn>
              <a:cxn ang="0">
                <a:pos x="6" y="8"/>
              </a:cxn>
              <a:cxn ang="0">
                <a:pos x="4" y="8"/>
              </a:cxn>
              <a:cxn ang="0">
                <a:pos x="2" y="6"/>
              </a:cxn>
              <a:cxn ang="0">
                <a:pos x="4" y="4"/>
              </a:cxn>
              <a:cxn ang="0">
                <a:pos x="6" y="4"/>
              </a:cxn>
              <a:cxn ang="0">
                <a:pos x="6" y="4"/>
              </a:cxn>
              <a:cxn ang="0">
                <a:pos x="8" y="6"/>
              </a:cxn>
            </a:cxnLst>
            <a:rect l="0" t="0" r="r" b="b"/>
            <a:pathLst>
              <a:path w="10" h="9">
                <a:moveTo>
                  <a:pt x="10" y="6"/>
                </a:moveTo>
                <a:lnTo>
                  <a:pt x="8" y="2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2" y="9"/>
                </a:lnTo>
                <a:lnTo>
                  <a:pt x="6" y="9"/>
                </a:lnTo>
                <a:lnTo>
                  <a:pt x="8" y="9"/>
                </a:lnTo>
                <a:lnTo>
                  <a:pt x="10" y="6"/>
                </a:lnTo>
                <a:close/>
                <a:moveTo>
                  <a:pt x="8" y="6"/>
                </a:moveTo>
                <a:lnTo>
                  <a:pt x="6" y="8"/>
                </a:lnTo>
                <a:lnTo>
                  <a:pt x="6" y="8"/>
                </a:lnTo>
                <a:lnTo>
                  <a:pt x="4" y="8"/>
                </a:lnTo>
                <a:lnTo>
                  <a:pt x="2" y="6"/>
                </a:ln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lnTo>
                  <a:pt x="8" y="6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DED9EB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3" name="Freeform 907"/>
          <p:cNvSpPr>
            <a:spLocks/>
          </p:cNvSpPr>
          <p:nvPr/>
        </p:nvSpPr>
        <p:spPr bwMode="auto">
          <a:xfrm>
            <a:off x="6091238" y="3486150"/>
            <a:ext cx="9525" cy="11113"/>
          </a:xfrm>
          <a:custGeom>
            <a:avLst/>
            <a:gdLst/>
            <a:ahLst/>
            <a:cxnLst>
              <a:cxn ang="0">
                <a:pos x="6" y="4"/>
              </a:cxn>
              <a:cxn ang="0">
                <a:pos x="6" y="2"/>
              </a:cxn>
              <a:cxn ang="0">
                <a:pos x="4" y="0"/>
              </a:cxn>
              <a:cxn ang="0">
                <a:pos x="0" y="2"/>
              </a:cxn>
              <a:cxn ang="0">
                <a:pos x="0" y="4"/>
              </a:cxn>
              <a:cxn ang="0">
                <a:pos x="0" y="6"/>
              </a:cxn>
              <a:cxn ang="0">
                <a:pos x="4" y="7"/>
              </a:cxn>
              <a:cxn ang="0">
                <a:pos x="6" y="6"/>
              </a:cxn>
              <a:cxn ang="0">
                <a:pos x="6" y="4"/>
              </a:cxn>
            </a:cxnLst>
            <a:rect l="0" t="0" r="r" b="b"/>
            <a:pathLst>
              <a:path w="6" h="7">
                <a:moveTo>
                  <a:pt x="6" y="4"/>
                </a:moveTo>
                <a:lnTo>
                  <a:pt x="6" y="2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6"/>
                </a:lnTo>
                <a:lnTo>
                  <a:pt x="4" y="7"/>
                </a:lnTo>
                <a:lnTo>
                  <a:pt x="6" y="6"/>
                </a:lnTo>
                <a:lnTo>
                  <a:pt x="6" y="4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E9E6F2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4" name="Freeform 908"/>
          <p:cNvSpPr>
            <a:spLocks/>
          </p:cNvSpPr>
          <p:nvPr/>
        </p:nvSpPr>
        <p:spPr bwMode="auto">
          <a:xfrm>
            <a:off x="6091238" y="3489325"/>
            <a:ext cx="9525" cy="635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4" y="4"/>
              </a:cxn>
              <a:cxn ang="0">
                <a:pos x="4" y="4"/>
              </a:cxn>
              <a:cxn ang="0">
                <a:pos x="6" y="2"/>
              </a:cxn>
            </a:cxnLst>
            <a:rect l="0" t="0" r="r" b="b"/>
            <a:pathLst>
              <a:path w="6" h="4">
                <a:moveTo>
                  <a:pt x="6" y="2"/>
                </a:move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6" y="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4F2F8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5" name="Freeform 909"/>
          <p:cNvSpPr>
            <a:spLocks/>
          </p:cNvSpPr>
          <p:nvPr/>
        </p:nvSpPr>
        <p:spPr bwMode="auto">
          <a:xfrm>
            <a:off x="6094413" y="348932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xmlns:mc="http://schemas.openxmlformats.org/markup-compatibility/2006" xmlns:a14="http://schemas.microsoft.com/office/drawing/2010/main" val="FFFFFF" mc:Ignorable="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126" name="Freeform 910"/>
          <p:cNvSpPr>
            <a:spLocks/>
          </p:cNvSpPr>
          <p:nvPr/>
        </p:nvSpPr>
        <p:spPr bwMode="auto">
          <a:xfrm>
            <a:off x="6048375" y="3443288"/>
            <a:ext cx="119063" cy="119062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46" y="0"/>
              </a:cxn>
              <a:cxn ang="0">
                <a:pos x="52" y="4"/>
              </a:cxn>
              <a:cxn ang="0">
                <a:pos x="60" y="6"/>
              </a:cxn>
              <a:cxn ang="0">
                <a:pos x="65" y="11"/>
              </a:cxn>
              <a:cxn ang="0">
                <a:pos x="69" y="17"/>
              </a:cxn>
              <a:cxn ang="0">
                <a:pos x="73" y="23"/>
              </a:cxn>
              <a:cxn ang="0">
                <a:pos x="75" y="31"/>
              </a:cxn>
              <a:cxn ang="0">
                <a:pos x="75" y="38"/>
              </a:cxn>
              <a:cxn ang="0">
                <a:pos x="75" y="46"/>
              </a:cxn>
              <a:cxn ang="0">
                <a:pos x="73" y="52"/>
              </a:cxn>
              <a:cxn ang="0">
                <a:pos x="69" y="59"/>
              </a:cxn>
              <a:cxn ang="0">
                <a:pos x="65" y="63"/>
              </a:cxn>
              <a:cxn ang="0">
                <a:pos x="60" y="69"/>
              </a:cxn>
              <a:cxn ang="0">
                <a:pos x="52" y="73"/>
              </a:cxn>
              <a:cxn ang="0">
                <a:pos x="46" y="75"/>
              </a:cxn>
              <a:cxn ang="0">
                <a:pos x="38" y="75"/>
              </a:cxn>
              <a:cxn ang="0">
                <a:pos x="31" y="75"/>
              </a:cxn>
              <a:cxn ang="0">
                <a:pos x="23" y="73"/>
              </a:cxn>
              <a:cxn ang="0">
                <a:pos x="17" y="69"/>
              </a:cxn>
              <a:cxn ang="0">
                <a:pos x="12" y="63"/>
              </a:cxn>
              <a:cxn ang="0">
                <a:pos x="6" y="59"/>
              </a:cxn>
              <a:cxn ang="0">
                <a:pos x="4" y="52"/>
              </a:cxn>
              <a:cxn ang="0">
                <a:pos x="0" y="46"/>
              </a:cxn>
              <a:cxn ang="0">
                <a:pos x="0" y="38"/>
              </a:cxn>
              <a:cxn ang="0">
                <a:pos x="0" y="31"/>
              </a:cxn>
              <a:cxn ang="0">
                <a:pos x="4" y="23"/>
              </a:cxn>
              <a:cxn ang="0">
                <a:pos x="6" y="17"/>
              </a:cxn>
              <a:cxn ang="0">
                <a:pos x="12" y="11"/>
              </a:cxn>
              <a:cxn ang="0">
                <a:pos x="17" y="6"/>
              </a:cxn>
              <a:cxn ang="0">
                <a:pos x="23" y="4"/>
              </a:cxn>
              <a:cxn ang="0">
                <a:pos x="31" y="0"/>
              </a:cxn>
              <a:cxn ang="0">
                <a:pos x="38" y="0"/>
              </a:cxn>
            </a:cxnLst>
            <a:rect l="0" t="0" r="r" b="b"/>
            <a:pathLst>
              <a:path w="75" h="75">
                <a:moveTo>
                  <a:pt x="38" y="0"/>
                </a:moveTo>
                <a:lnTo>
                  <a:pt x="46" y="0"/>
                </a:lnTo>
                <a:lnTo>
                  <a:pt x="52" y="4"/>
                </a:lnTo>
                <a:lnTo>
                  <a:pt x="60" y="6"/>
                </a:lnTo>
                <a:lnTo>
                  <a:pt x="65" y="11"/>
                </a:lnTo>
                <a:lnTo>
                  <a:pt x="69" y="17"/>
                </a:lnTo>
                <a:lnTo>
                  <a:pt x="73" y="23"/>
                </a:lnTo>
                <a:lnTo>
                  <a:pt x="75" y="31"/>
                </a:lnTo>
                <a:lnTo>
                  <a:pt x="75" y="38"/>
                </a:lnTo>
                <a:lnTo>
                  <a:pt x="75" y="46"/>
                </a:lnTo>
                <a:lnTo>
                  <a:pt x="73" y="52"/>
                </a:lnTo>
                <a:lnTo>
                  <a:pt x="69" y="59"/>
                </a:lnTo>
                <a:lnTo>
                  <a:pt x="65" y="63"/>
                </a:lnTo>
                <a:lnTo>
                  <a:pt x="60" y="69"/>
                </a:lnTo>
                <a:lnTo>
                  <a:pt x="52" y="73"/>
                </a:lnTo>
                <a:lnTo>
                  <a:pt x="46" y="75"/>
                </a:lnTo>
                <a:lnTo>
                  <a:pt x="38" y="75"/>
                </a:lnTo>
                <a:lnTo>
                  <a:pt x="31" y="75"/>
                </a:lnTo>
                <a:lnTo>
                  <a:pt x="23" y="73"/>
                </a:lnTo>
                <a:lnTo>
                  <a:pt x="17" y="69"/>
                </a:lnTo>
                <a:lnTo>
                  <a:pt x="12" y="63"/>
                </a:lnTo>
                <a:lnTo>
                  <a:pt x="6" y="59"/>
                </a:lnTo>
                <a:lnTo>
                  <a:pt x="4" y="52"/>
                </a:lnTo>
                <a:lnTo>
                  <a:pt x="0" y="46"/>
                </a:lnTo>
                <a:lnTo>
                  <a:pt x="0" y="38"/>
                </a:lnTo>
                <a:lnTo>
                  <a:pt x="0" y="31"/>
                </a:lnTo>
                <a:lnTo>
                  <a:pt x="4" y="23"/>
                </a:lnTo>
                <a:lnTo>
                  <a:pt x="6" y="17"/>
                </a:lnTo>
                <a:lnTo>
                  <a:pt x="12" y="11"/>
                </a:lnTo>
                <a:lnTo>
                  <a:pt x="17" y="6"/>
                </a:lnTo>
                <a:lnTo>
                  <a:pt x="23" y="4"/>
                </a:lnTo>
                <a:lnTo>
                  <a:pt x="31" y="0"/>
                </a:lnTo>
                <a:lnTo>
                  <a:pt x="38" y="0"/>
                </a:lnTo>
                <a:close/>
              </a:path>
            </a:pathLst>
          </a:custGeom>
          <a:noFill/>
          <a:ln w="6350">
            <a:solidFill>
              <a:srgbClr xmlns:mc="http://schemas.openxmlformats.org/markup-compatibility/2006" xmlns:a14="http://schemas.microsoft.com/office/drawing/2010/main" val="28166F" mc:Ignorable="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451" name="AutoShape 458"/>
          <p:cNvSpPr>
            <a:spLocks noChangeAspect="1" noChangeArrowheads="1" noTextEdit="1"/>
          </p:cNvSpPr>
          <p:nvPr/>
        </p:nvSpPr>
        <p:spPr bwMode="auto">
          <a:xfrm>
            <a:off x="1361643" y="1366044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41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1165225" y="361950"/>
            <a:ext cx="79787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Panorama Mundial y Nacional de Obesidad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grpSp>
        <p:nvGrpSpPr>
          <p:cNvPr id="1028" name="Group 106"/>
          <p:cNvGrpSpPr>
            <a:grpSpLocks/>
          </p:cNvGrpSpPr>
          <p:nvPr/>
        </p:nvGrpSpPr>
        <p:grpSpPr bwMode="auto">
          <a:xfrm>
            <a:off x="906463" y="1250950"/>
            <a:ext cx="7999412" cy="4984750"/>
            <a:chOff x="563" y="748"/>
            <a:chExt cx="5039" cy="3140"/>
          </a:xfrm>
        </p:grpSpPr>
        <p:sp>
          <p:nvSpPr>
            <p:cNvPr id="1029" name="Rectangle 107"/>
            <p:cNvSpPr>
              <a:spLocks noChangeArrowheads="1"/>
            </p:cNvSpPr>
            <p:nvPr/>
          </p:nvSpPr>
          <p:spPr bwMode="auto">
            <a:xfrm>
              <a:off x="3016" y="748"/>
              <a:ext cx="258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ES">
                  <a:solidFill>
                    <a:srgbClr xmlns:mc="http://schemas.openxmlformats.org/markup-compatibility/2006" xmlns:a14="http://schemas.microsoft.com/office/drawing/2010/main" val="FF9900" mc:Ignorable=""/>
                  </a:solidFill>
                  <a:ea typeface="Times New Roman" pitchFamily="18" charset="0"/>
                  <a:cs typeface="Tahoma" pitchFamily="34" charset="0"/>
                </a:rPr>
                <a:t>Prevalencia Nacional y por Regiones (% de población) 1988 – 2002</a:t>
              </a:r>
            </a:p>
          </p:txBody>
        </p:sp>
        <p:sp>
          <p:nvSpPr>
            <p:cNvPr id="1030" name="Rectangle 108"/>
            <p:cNvSpPr>
              <a:spLocks noChangeArrowheads="1"/>
            </p:cNvSpPr>
            <p:nvPr/>
          </p:nvSpPr>
          <p:spPr bwMode="auto">
            <a:xfrm>
              <a:off x="563" y="756"/>
              <a:ext cx="228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ES">
                  <a:solidFill>
                    <a:srgbClr xmlns:mc="http://schemas.openxmlformats.org/markup-compatibility/2006" xmlns:a14="http://schemas.microsoft.com/office/drawing/2010/main" val="FF9900" mc:Ignorable=""/>
                  </a:solidFill>
                  <a:ea typeface="Times New Roman" pitchFamily="18" charset="0"/>
                  <a:cs typeface="Tahoma" pitchFamily="34" charset="0"/>
                </a:rPr>
                <a:t>Prevalencia Mundial, 2003 </a:t>
              </a:r>
            </a:p>
          </p:txBody>
        </p:sp>
        <p:sp>
          <p:nvSpPr>
            <p:cNvPr id="1031" name="Text Box 109"/>
            <p:cNvSpPr txBox="1">
              <a:spLocks noChangeArrowheads="1"/>
            </p:cNvSpPr>
            <p:nvPr/>
          </p:nvSpPr>
          <p:spPr bwMode="auto">
            <a:xfrm>
              <a:off x="803" y="3753"/>
              <a:ext cx="1845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marL="230188" indent="-230188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Fuente: OECD Health Data 2003</a:t>
              </a:r>
              <a:endParaRPr lang="fr-FR" sz="8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32" name="Rectangle 110"/>
            <p:cNvSpPr>
              <a:spLocks noChangeArrowheads="1"/>
            </p:cNvSpPr>
            <p:nvPr/>
          </p:nvSpPr>
          <p:spPr bwMode="auto">
            <a:xfrm>
              <a:off x="3120" y="3599"/>
              <a:ext cx="2017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None/>
                <a:defRPr/>
              </a:pPr>
              <a:r>
                <a:rPr lang="es-ES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  <a:cs typeface="Tahoma" pitchFamily="34" charset="0"/>
                </a:rPr>
                <a:t>Fuente: Consultores Internacionales S.C. con datos de Encuesta Nacional de Nutrición, Encuesta Nacional de Salud 2000, y Academia Mexicana para el Estudio de la Obesidad.</a:t>
              </a:r>
            </a:p>
          </p:txBody>
        </p:sp>
        <p:sp>
          <p:nvSpPr>
            <p:cNvPr id="1033" name="Rectangle 111"/>
            <p:cNvSpPr>
              <a:spLocks noChangeArrowheads="1"/>
            </p:cNvSpPr>
            <p:nvPr/>
          </p:nvSpPr>
          <p:spPr bwMode="auto">
            <a:xfrm>
              <a:off x="2598" y="3282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24,4</a:t>
              </a:r>
            </a:p>
          </p:txBody>
        </p:sp>
        <p:sp>
          <p:nvSpPr>
            <p:cNvPr id="1034" name="Rectangle 112"/>
            <p:cNvSpPr>
              <a:spLocks noChangeArrowheads="1"/>
            </p:cNvSpPr>
            <p:nvPr/>
          </p:nvSpPr>
          <p:spPr bwMode="auto">
            <a:xfrm>
              <a:off x="2491" y="3213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22</a:t>
              </a:r>
            </a:p>
          </p:txBody>
        </p:sp>
        <p:sp>
          <p:nvSpPr>
            <p:cNvPr id="1035" name="Rectangle 113"/>
            <p:cNvSpPr>
              <a:spLocks noChangeArrowheads="1"/>
            </p:cNvSpPr>
            <p:nvPr/>
          </p:nvSpPr>
          <p:spPr bwMode="auto">
            <a:xfrm>
              <a:off x="2432" y="3133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20,8</a:t>
              </a:r>
            </a:p>
          </p:txBody>
        </p:sp>
        <p:sp>
          <p:nvSpPr>
            <p:cNvPr id="1036" name="Rectangle 114"/>
            <p:cNvSpPr>
              <a:spLocks noChangeArrowheads="1"/>
            </p:cNvSpPr>
            <p:nvPr/>
          </p:nvSpPr>
          <p:spPr bwMode="auto">
            <a:xfrm>
              <a:off x="2363" y="3050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19,4</a:t>
              </a:r>
            </a:p>
          </p:txBody>
        </p:sp>
        <p:sp>
          <p:nvSpPr>
            <p:cNvPr id="1037" name="Rectangle 115"/>
            <p:cNvSpPr>
              <a:spLocks noChangeArrowheads="1"/>
            </p:cNvSpPr>
            <p:nvPr/>
          </p:nvSpPr>
          <p:spPr bwMode="auto">
            <a:xfrm>
              <a:off x="2247" y="2979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17</a:t>
              </a:r>
            </a:p>
          </p:txBody>
        </p:sp>
        <p:sp>
          <p:nvSpPr>
            <p:cNvPr id="1038" name="Rectangle 116"/>
            <p:cNvSpPr>
              <a:spLocks noChangeArrowheads="1"/>
            </p:cNvSpPr>
            <p:nvPr/>
          </p:nvSpPr>
          <p:spPr bwMode="auto">
            <a:xfrm>
              <a:off x="2206" y="2900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16,2</a:t>
              </a:r>
            </a:p>
          </p:txBody>
        </p:sp>
        <p:sp>
          <p:nvSpPr>
            <p:cNvPr id="1039" name="Rectangle 117"/>
            <p:cNvSpPr>
              <a:spLocks noChangeArrowheads="1"/>
            </p:cNvSpPr>
            <p:nvPr/>
          </p:nvSpPr>
          <p:spPr bwMode="auto">
            <a:xfrm>
              <a:off x="2142" y="2825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14,9</a:t>
              </a:r>
            </a:p>
          </p:txBody>
        </p:sp>
        <p:sp>
          <p:nvSpPr>
            <p:cNvPr id="1040" name="Rectangle 118"/>
            <p:cNvSpPr>
              <a:spLocks noChangeArrowheads="1"/>
            </p:cNvSpPr>
            <p:nvPr/>
          </p:nvSpPr>
          <p:spPr bwMode="auto">
            <a:xfrm>
              <a:off x="2139" y="2745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14,8</a:t>
              </a:r>
            </a:p>
          </p:txBody>
        </p:sp>
        <p:sp>
          <p:nvSpPr>
            <p:cNvPr id="1041" name="Rectangle 119"/>
            <p:cNvSpPr>
              <a:spLocks noChangeArrowheads="1"/>
            </p:cNvSpPr>
            <p:nvPr/>
          </p:nvSpPr>
          <p:spPr bwMode="auto">
            <a:xfrm>
              <a:off x="2042" y="2666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12,8</a:t>
              </a:r>
            </a:p>
          </p:txBody>
        </p:sp>
        <p:sp>
          <p:nvSpPr>
            <p:cNvPr id="1042" name="Rectangle 120"/>
            <p:cNvSpPr>
              <a:spLocks noChangeArrowheads="1"/>
            </p:cNvSpPr>
            <p:nvPr/>
          </p:nvSpPr>
          <p:spPr bwMode="auto">
            <a:xfrm>
              <a:off x="2031" y="2586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12,6</a:t>
              </a:r>
            </a:p>
          </p:txBody>
        </p:sp>
        <p:sp>
          <p:nvSpPr>
            <p:cNvPr id="1043" name="Rectangle 121"/>
            <p:cNvSpPr>
              <a:spLocks noChangeArrowheads="1"/>
            </p:cNvSpPr>
            <p:nvPr/>
          </p:nvSpPr>
          <p:spPr bwMode="auto">
            <a:xfrm>
              <a:off x="2021" y="2507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12,4</a:t>
              </a:r>
            </a:p>
          </p:txBody>
        </p:sp>
        <p:sp>
          <p:nvSpPr>
            <p:cNvPr id="1044" name="Rectangle 122"/>
            <p:cNvSpPr>
              <a:spLocks noChangeArrowheads="1"/>
            </p:cNvSpPr>
            <p:nvPr/>
          </p:nvSpPr>
          <p:spPr bwMode="auto">
            <a:xfrm>
              <a:off x="1988" y="2430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11,7</a:t>
              </a:r>
            </a:p>
          </p:txBody>
        </p:sp>
        <p:sp>
          <p:nvSpPr>
            <p:cNvPr id="1045" name="Rectangle 123"/>
            <p:cNvSpPr>
              <a:spLocks noChangeArrowheads="1"/>
            </p:cNvSpPr>
            <p:nvPr/>
          </p:nvSpPr>
          <p:spPr bwMode="auto">
            <a:xfrm>
              <a:off x="1980" y="2357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11,5</a:t>
              </a:r>
            </a:p>
          </p:txBody>
        </p:sp>
        <p:sp>
          <p:nvSpPr>
            <p:cNvPr id="1046" name="Rectangle 124"/>
            <p:cNvSpPr>
              <a:spLocks noChangeArrowheads="1"/>
            </p:cNvSpPr>
            <p:nvPr/>
          </p:nvSpPr>
          <p:spPr bwMode="auto">
            <a:xfrm>
              <a:off x="1975" y="2279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11,4</a:t>
              </a:r>
            </a:p>
          </p:txBody>
        </p:sp>
        <p:sp>
          <p:nvSpPr>
            <p:cNvPr id="1047" name="Rectangle 125"/>
            <p:cNvSpPr>
              <a:spLocks noChangeArrowheads="1"/>
            </p:cNvSpPr>
            <p:nvPr/>
          </p:nvSpPr>
          <p:spPr bwMode="auto">
            <a:xfrm>
              <a:off x="1975" y="2198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11,4</a:t>
              </a:r>
            </a:p>
          </p:txBody>
        </p:sp>
        <p:sp>
          <p:nvSpPr>
            <p:cNvPr id="1048" name="Rectangle 126"/>
            <p:cNvSpPr>
              <a:spLocks noChangeArrowheads="1"/>
            </p:cNvSpPr>
            <p:nvPr/>
          </p:nvSpPr>
          <p:spPr bwMode="auto">
            <a:xfrm>
              <a:off x="1905" y="2120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10</a:t>
              </a:r>
            </a:p>
          </p:txBody>
        </p:sp>
        <p:sp>
          <p:nvSpPr>
            <p:cNvPr id="1049" name="Rectangle 127"/>
            <p:cNvSpPr>
              <a:spLocks noChangeArrowheads="1"/>
            </p:cNvSpPr>
            <p:nvPr/>
          </p:nvSpPr>
          <p:spPr bwMode="auto">
            <a:xfrm>
              <a:off x="1883" y="2044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9,5</a:t>
              </a:r>
            </a:p>
          </p:txBody>
        </p:sp>
        <p:sp>
          <p:nvSpPr>
            <p:cNvPr id="1050" name="Rectangle 128"/>
            <p:cNvSpPr>
              <a:spLocks noChangeArrowheads="1"/>
            </p:cNvSpPr>
            <p:nvPr/>
          </p:nvSpPr>
          <p:spPr bwMode="auto">
            <a:xfrm>
              <a:off x="1873" y="1964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9,3</a:t>
              </a:r>
            </a:p>
          </p:txBody>
        </p:sp>
        <p:sp>
          <p:nvSpPr>
            <p:cNvPr id="1051" name="Rectangle 129"/>
            <p:cNvSpPr>
              <a:spLocks noChangeArrowheads="1"/>
            </p:cNvSpPr>
            <p:nvPr/>
          </p:nvSpPr>
          <p:spPr bwMode="auto">
            <a:xfrm>
              <a:off x="1869" y="1890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9,2</a:t>
              </a:r>
            </a:p>
          </p:txBody>
        </p:sp>
        <p:sp>
          <p:nvSpPr>
            <p:cNvPr id="1052" name="Rectangle 130"/>
            <p:cNvSpPr>
              <a:spLocks noChangeArrowheads="1"/>
            </p:cNvSpPr>
            <p:nvPr/>
          </p:nvSpPr>
          <p:spPr bwMode="auto">
            <a:xfrm>
              <a:off x="1864" y="1812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9,1</a:t>
              </a:r>
            </a:p>
          </p:txBody>
        </p:sp>
        <p:sp>
          <p:nvSpPr>
            <p:cNvPr id="1053" name="Rectangle 131"/>
            <p:cNvSpPr>
              <a:spLocks noChangeArrowheads="1"/>
            </p:cNvSpPr>
            <p:nvPr/>
          </p:nvSpPr>
          <p:spPr bwMode="auto">
            <a:xfrm>
              <a:off x="1858" y="1732"/>
              <a:ext cx="4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9</a:t>
              </a:r>
            </a:p>
          </p:txBody>
        </p:sp>
        <p:sp>
          <p:nvSpPr>
            <p:cNvPr id="1054" name="Rectangle 132"/>
            <p:cNvSpPr>
              <a:spLocks noChangeArrowheads="1"/>
            </p:cNvSpPr>
            <p:nvPr/>
          </p:nvSpPr>
          <p:spPr bwMode="auto">
            <a:xfrm>
              <a:off x="1840" y="1652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8,6</a:t>
              </a:r>
            </a:p>
          </p:txBody>
        </p:sp>
        <p:sp>
          <p:nvSpPr>
            <p:cNvPr id="1055" name="Rectangle 133"/>
            <p:cNvSpPr>
              <a:spLocks noChangeArrowheads="1"/>
            </p:cNvSpPr>
            <p:nvPr/>
          </p:nvSpPr>
          <p:spPr bwMode="auto">
            <a:xfrm>
              <a:off x="1751" y="1572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6,8</a:t>
              </a:r>
            </a:p>
          </p:txBody>
        </p:sp>
        <p:sp>
          <p:nvSpPr>
            <p:cNvPr id="1056" name="Rectangle 134"/>
            <p:cNvSpPr>
              <a:spLocks noChangeArrowheads="1"/>
            </p:cNvSpPr>
            <p:nvPr/>
          </p:nvSpPr>
          <p:spPr bwMode="auto">
            <a:xfrm>
              <a:off x="1712" y="1498"/>
              <a:ext cx="4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6</a:t>
              </a:r>
            </a:p>
          </p:txBody>
        </p:sp>
        <p:sp>
          <p:nvSpPr>
            <p:cNvPr id="1057" name="Rectangle 135"/>
            <p:cNvSpPr>
              <a:spLocks noChangeArrowheads="1"/>
            </p:cNvSpPr>
            <p:nvPr/>
          </p:nvSpPr>
          <p:spPr bwMode="auto">
            <a:xfrm>
              <a:off x="1577" y="1424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3,2</a:t>
              </a:r>
            </a:p>
          </p:txBody>
        </p:sp>
        <p:sp>
          <p:nvSpPr>
            <p:cNvPr id="1058" name="Rectangle 136"/>
            <p:cNvSpPr>
              <a:spLocks noChangeArrowheads="1"/>
            </p:cNvSpPr>
            <p:nvPr/>
          </p:nvSpPr>
          <p:spPr bwMode="auto">
            <a:xfrm>
              <a:off x="1577" y="1344"/>
              <a:ext cx="10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3,2</a:t>
              </a:r>
            </a:p>
          </p:txBody>
        </p:sp>
        <p:sp>
          <p:nvSpPr>
            <p:cNvPr id="1059" name="Rectangle 137"/>
            <p:cNvSpPr>
              <a:spLocks noChangeArrowheads="1"/>
            </p:cNvSpPr>
            <p:nvPr/>
          </p:nvSpPr>
          <p:spPr bwMode="auto">
            <a:xfrm>
              <a:off x="1024" y="3377"/>
              <a:ext cx="365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USA (1999)*</a:t>
              </a:r>
            </a:p>
          </p:txBody>
        </p:sp>
        <p:sp>
          <p:nvSpPr>
            <p:cNvPr id="1060" name="Rectangle 138"/>
            <p:cNvSpPr>
              <a:spLocks noChangeArrowheads="1"/>
            </p:cNvSpPr>
            <p:nvPr/>
          </p:nvSpPr>
          <p:spPr bwMode="auto">
            <a:xfrm>
              <a:off x="972" y="3296"/>
              <a:ext cx="40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CC0000" mc:Ignorable=""/>
                  </a:solidFill>
                </a:rPr>
                <a:t>Mexico (2000)</a:t>
              </a:r>
            </a:p>
          </p:txBody>
        </p:sp>
        <p:sp>
          <p:nvSpPr>
            <p:cNvPr id="1061" name="Rectangle 139"/>
            <p:cNvSpPr>
              <a:spLocks noChangeArrowheads="1"/>
            </p:cNvSpPr>
            <p:nvPr/>
          </p:nvSpPr>
          <p:spPr bwMode="auto">
            <a:xfrm>
              <a:off x="1061" y="3221"/>
              <a:ext cx="32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UK (2001)*</a:t>
              </a:r>
            </a:p>
          </p:txBody>
        </p:sp>
        <p:sp>
          <p:nvSpPr>
            <p:cNvPr id="1062" name="Rectangle 140"/>
            <p:cNvSpPr>
              <a:spLocks noChangeArrowheads="1"/>
            </p:cNvSpPr>
            <p:nvPr/>
          </p:nvSpPr>
          <p:spPr bwMode="auto">
            <a:xfrm>
              <a:off x="897" y="3140"/>
              <a:ext cx="495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Australia (1999)*</a:t>
              </a:r>
            </a:p>
          </p:txBody>
        </p:sp>
        <p:sp>
          <p:nvSpPr>
            <p:cNvPr id="1063" name="Rectangle 141"/>
            <p:cNvSpPr>
              <a:spLocks noChangeArrowheads="1"/>
            </p:cNvSpPr>
            <p:nvPr/>
          </p:nvSpPr>
          <p:spPr bwMode="auto">
            <a:xfrm>
              <a:off x="928" y="3063"/>
              <a:ext cx="453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Hungary (2000)</a:t>
              </a:r>
            </a:p>
          </p:txBody>
        </p:sp>
        <p:sp>
          <p:nvSpPr>
            <p:cNvPr id="1064" name="Rectangle 142"/>
            <p:cNvSpPr>
              <a:spLocks noChangeArrowheads="1"/>
            </p:cNvSpPr>
            <p:nvPr/>
          </p:nvSpPr>
          <p:spPr bwMode="auto">
            <a:xfrm>
              <a:off x="1089" y="2987"/>
              <a:ext cx="29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NZ (1997)</a:t>
              </a:r>
            </a:p>
          </p:txBody>
        </p:sp>
        <p:sp>
          <p:nvSpPr>
            <p:cNvPr id="1065" name="Rectangle 143"/>
            <p:cNvSpPr>
              <a:spLocks noChangeArrowheads="1"/>
            </p:cNvSpPr>
            <p:nvPr/>
          </p:nvSpPr>
          <p:spPr bwMode="auto">
            <a:xfrm>
              <a:off x="853" y="2909"/>
              <a:ext cx="52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Slovak Rep (1998)</a:t>
              </a:r>
            </a:p>
          </p:txBody>
        </p:sp>
        <p:sp>
          <p:nvSpPr>
            <p:cNvPr id="1066" name="Rectangle 144"/>
            <p:cNvSpPr>
              <a:spLocks noChangeArrowheads="1"/>
            </p:cNvSpPr>
            <p:nvPr/>
          </p:nvSpPr>
          <p:spPr bwMode="auto">
            <a:xfrm>
              <a:off x="956" y="2828"/>
              <a:ext cx="425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Canada (2001)</a:t>
              </a:r>
            </a:p>
          </p:txBody>
        </p:sp>
        <p:sp>
          <p:nvSpPr>
            <p:cNvPr id="1067" name="Rectangle 145"/>
            <p:cNvSpPr>
              <a:spLocks noChangeArrowheads="1"/>
            </p:cNvSpPr>
            <p:nvPr/>
          </p:nvSpPr>
          <p:spPr bwMode="auto">
            <a:xfrm>
              <a:off x="871" y="2754"/>
              <a:ext cx="510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Czech Rep (2002)</a:t>
              </a:r>
            </a:p>
          </p:txBody>
        </p:sp>
        <p:sp>
          <p:nvSpPr>
            <p:cNvPr id="1068" name="Rectangle 146"/>
            <p:cNvSpPr>
              <a:spLocks noChangeArrowheads="1"/>
            </p:cNvSpPr>
            <p:nvPr/>
          </p:nvSpPr>
          <p:spPr bwMode="auto">
            <a:xfrm>
              <a:off x="933" y="2676"/>
              <a:ext cx="44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Portugal (1999)</a:t>
              </a:r>
            </a:p>
          </p:txBody>
        </p:sp>
        <p:sp>
          <p:nvSpPr>
            <p:cNvPr id="1069" name="Rectangle 147"/>
            <p:cNvSpPr>
              <a:spLocks noChangeArrowheads="1"/>
            </p:cNvSpPr>
            <p:nvPr/>
          </p:nvSpPr>
          <p:spPr bwMode="auto">
            <a:xfrm>
              <a:off x="1011" y="2597"/>
              <a:ext cx="370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Spain (2001)</a:t>
              </a:r>
            </a:p>
          </p:txBody>
        </p:sp>
        <p:sp>
          <p:nvSpPr>
            <p:cNvPr id="1070" name="Rectangle 148"/>
            <p:cNvSpPr>
              <a:spLocks noChangeArrowheads="1"/>
            </p:cNvSpPr>
            <p:nvPr/>
          </p:nvSpPr>
          <p:spPr bwMode="auto">
            <a:xfrm>
              <a:off x="959" y="2521"/>
              <a:ext cx="42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Iceland (2002)</a:t>
              </a:r>
            </a:p>
          </p:txBody>
        </p:sp>
        <p:sp>
          <p:nvSpPr>
            <p:cNvPr id="1071" name="Rectangle 149"/>
            <p:cNvSpPr>
              <a:spLocks noChangeArrowheads="1"/>
            </p:cNvSpPr>
            <p:nvPr/>
          </p:nvSpPr>
          <p:spPr bwMode="auto">
            <a:xfrm>
              <a:off x="940" y="2441"/>
              <a:ext cx="441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Belgium (2001)</a:t>
              </a:r>
            </a:p>
          </p:txBody>
        </p:sp>
        <p:sp>
          <p:nvSpPr>
            <p:cNvPr id="1072" name="Rectangle 150"/>
            <p:cNvSpPr>
              <a:spLocks noChangeArrowheads="1"/>
            </p:cNvSpPr>
            <p:nvPr/>
          </p:nvSpPr>
          <p:spPr bwMode="auto">
            <a:xfrm>
              <a:off x="910" y="2362"/>
              <a:ext cx="471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Germany (1999)</a:t>
              </a:r>
            </a:p>
          </p:txBody>
        </p:sp>
        <p:sp>
          <p:nvSpPr>
            <p:cNvPr id="1073" name="Rectangle 151"/>
            <p:cNvSpPr>
              <a:spLocks noChangeArrowheads="1"/>
            </p:cNvSpPr>
            <p:nvPr/>
          </p:nvSpPr>
          <p:spPr bwMode="auto">
            <a:xfrm>
              <a:off x="977" y="2287"/>
              <a:ext cx="40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Poland (1996)</a:t>
              </a:r>
            </a:p>
          </p:txBody>
        </p:sp>
        <p:sp>
          <p:nvSpPr>
            <p:cNvPr id="1074" name="Rectangle 152"/>
            <p:cNvSpPr>
              <a:spLocks noChangeArrowheads="1"/>
            </p:cNvSpPr>
            <p:nvPr/>
          </p:nvSpPr>
          <p:spPr bwMode="auto">
            <a:xfrm>
              <a:off x="963" y="2209"/>
              <a:ext cx="41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Finland (2001)</a:t>
              </a:r>
            </a:p>
          </p:txBody>
        </p:sp>
        <p:sp>
          <p:nvSpPr>
            <p:cNvPr id="1075" name="Rectangle 153"/>
            <p:cNvSpPr>
              <a:spLocks noChangeArrowheads="1"/>
            </p:cNvSpPr>
            <p:nvPr/>
          </p:nvSpPr>
          <p:spPr bwMode="auto">
            <a:xfrm>
              <a:off x="966" y="2129"/>
              <a:ext cx="415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Ireland (1999)</a:t>
              </a:r>
            </a:p>
          </p:txBody>
        </p:sp>
        <p:sp>
          <p:nvSpPr>
            <p:cNvPr id="1076" name="Rectangle 154"/>
            <p:cNvSpPr>
              <a:spLocks noChangeArrowheads="1"/>
            </p:cNvSpPr>
            <p:nvPr/>
          </p:nvSpPr>
          <p:spPr bwMode="auto">
            <a:xfrm>
              <a:off x="910" y="2053"/>
              <a:ext cx="471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Denmark (2000)</a:t>
              </a:r>
            </a:p>
          </p:txBody>
        </p:sp>
        <p:sp>
          <p:nvSpPr>
            <p:cNvPr id="1077" name="Rectangle 155"/>
            <p:cNvSpPr>
              <a:spLocks noChangeArrowheads="1"/>
            </p:cNvSpPr>
            <p:nvPr/>
          </p:nvSpPr>
          <p:spPr bwMode="auto">
            <a:xfrm>
              <a:off x="1093" y="1974"/>
              <a:ext cx="28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NL (2001)</a:t>
              </a:r>
            </a:p>
          </p:txBody>
        </p:sp>
        <p:sp>
          <p:nvSpPr>
            <p:cNvPr id="1078" name="Rectangle 156"/>
            <p:cNvSpPr>
              <a:spLocks noChangeArrowheads="1"/>
            </p:cNvSpPr>
            <p:nvPr/>
          </p:nvSpPr>
          <p:spPr bwMode="auto">
            <a:xfrm>
              <a:off x="944" y="1895"/>
              <a:ext cx="43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Sweden (2001)</a:t>
              </a:r>
            </a:p>
          </p:txBody>
        </p:sp>
        <p:sp>
          <p:nvSpPr>
            <p:cNvPr id="1079" name="Rectangle 157"/>
            <p:cNvSpPr>
              <a:spLocks noChangeArrowheads="1"/>
            </p:cNvSpPr>
            <p:nvPr/>
          </p:nvSpPr>
          <p:spPr bwMode="auto">
            <a:xfrm>
              <a:off x="971" y="1821"/>
              <a:ext cx="410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Austria (1999)</a:t>
              </a:r>
            </a:p>
          </p:txBody>
        </p:sp>
        <p:sp>
          <p:nvSpPr>
            <p:cNvPr id="1080" name="Rectangle 158"/>
            <p:cNvSpPr>
              <a:spLocks noChangeArrowheads="1"/>
            </p:cNvSpPr>
            <p:nvPr/>
          </p:nvSpPr>
          <p:spPr bwMode="auto">
            <a:xfrm>
              <a:off x="977" y="1740"/>
              <a:ext cx="40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France (2000)</a:t>
              </a:r>
            </a:p>
          </p:txBody>
        </p:sp>
        <p:sp>
          <p:nvSpPr>
            <p:cNvPr id="1081" name="Rectangle 159"/>
            <p:cNvSpPr>
              <a:spLocks noChangeArrowheads="1"/>
            </p:cNvSpPr>
            <p:nvPr/>
          </p:nvSpPr>
          <p:spPr bwMode="auto">
            <a:xfrm>
              <a:off x="1042" y="1662"/>
              <a:ext cx="33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Italy (2000)</a:t>
              </a:r>
            </a:p>
          </p:txBody>
        </p:sp>
        <p:sp>
          <p:nvSpPr>
            <p:cNvPr id="1082" name="Rectangle 160"/>
            <p:cNvSpPr>
              <a:spLocks noChangeArrowheads="1"/>
            </p:cNvSpPr>
            <p:nvPr/>
          </p:nvSpPr>
          <p:spPr bwMode="auto">
            <a:xfrm>
              <a:off x="1053" y="1586"/>
              <a:ext cx="32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Switzerland</a:t>
              </a:r>
            </a:p>
          </p:txBody>
        </p:sp>
        <p:sp>
          <p:nvSpPr>
            <p:cNvPr id="1083" name="Rectangle 161"/>
            <p:cNvSpPr>
              <a:spLocks noChangeArrowheads="1"/>
            </p:cNvSpPr>
            <p:nvPr/>
          </p:nvSpPr>
          <p:spPr bwMode="auto">
            <a:xfrm>
              <a:off x="952" y="1508"/>
              <a:ext cx="42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Norway (1998)</a:t>
              </a:r>
            </a:p>
          </p:txBody>
        </p:sp>
        <p:sp>
          <p:nvSpPr>
            <p:cNvPr id="1084" name="Rectangle 162"/>
            <p:cNvSpPr>
              <a:spLocks noChangeArrowheads="1"/>
            </p:cNvSpPr>
            <p:nvPr/>
          </p:nvSpPr>
          <p:spPr bwMode="auto">
            <a:xfrm>
              <a:off x="1003" y="1427"/>
              <a:ext cx="378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Korea (2001)</a:t>
              </a:r>
            </a:p>
          </p:txBody>
        </p:sp>
        <p:sp>
          <p:nvSpPr>
            <p:cNvPr id="1085" name="Rectangle 163"/>
            <p:cNvSpPr>
              <a:spLocks noChangeArrowheads="1"/>
            </p:cNvSpPr>
            <p:nvPr/>
          </p:nvSpPr>
          <p:spPr bwMode="auto">
            <a:xfrm>
              <a:off x="1001" y="1354"/>
              <a:ext cx="380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Japan (2001)</a:t>
              </a:r>
            </a:p>
          </p:txBody>
        </p:sp>
        <p:sp>
          <p:nvSpPr>
            <p:cNvPr id="1086" name="Line 164"/>
            <p:cNvSpPr>
              <a:spLocks noChangeShapeType="1"/>
            </p:cNvSpPr>
            <p:nvPr/>
          </p:nvSpPr>
          <p:spPr bwMode="auto">
            <a:xfrm>
              <a:off x="1403" y="3431"/>
              <a:ext cx="1704" cy="0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87" name="Line 165"/>
            <p:cNvSpPr>
              <a:spLocks noChangeShapeType="1"/>
            </p:cNvSpPr>
            <p:nvPr/>
          </p:nvSpPr>
          <p:spPr bwMode="auto">
            <a:xfrm flipV="1">
              <a:off x="1403" y="3435"/>
              <a:ext cx="1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88" name="Line 166"/>
            <p:cNvSpPr>
              <a:spLocks noChangeShapeType="1"/>
            </p:cNvSpPr>
            <p:nvPr/>
          </p:nvSpPr>
          <p:spPr bwMode="auto">
            <a:xfrm flipV="1">
              <a:off x="1648" y="3435"/>
              <a:ext cx="0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89" name="Line 167"/>
            <p:cNvSpPr>
              <a:spLocks noChangeShapeType="1"/>
            </p:cNvSpPr>
            <p:nvPr/>
          </p:nvSpPr>
          <p:spPr bwMode="auto">
            <a:xfrm flipV="1">
              <a:off x="1889" y="3435"/>
              <a:ext cx="1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0" name="Line 168"/>
            <p:cNvSpPr>
              <a:spLocks noChangeShapeType="1"/>
            </p:cNvSpPr>
            <p:nvPr/>
          </p:nvSpPr>
          <p:spPr bwMode="auto">
            <a:xfrm flipV="1">
              <a:off x="2134" y="3435"/>
              <a:ext cx="0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1" name="Line 169"/>
            <p:cNvSpPr>
              <a:spLocks noChangeShapeType="1"/>
            </p:cNvSpPr>
            <p:nvPr/>
          </p:nvSpPr>
          <p:spPr bwMode="auto">
            <a:xfrm flipV="1">
              <a:off x="2376" y="3435"/>
              <a:ext cx="1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2" name="Line 170"/>
            <p:cNvSpPr>
              <a:spLocks noChangeShapeType="1"/>
            </p:cNvSpPr>
            <p:nvPr/>
          </p:nvSpPr>
          <p:spPr bwMode="auto">
            <a:xfrm flipV="1">
              <a:off x="2620" y="3435"/>
              <a:ext cx="1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3" name="Line 171"/>
            <p:cNvSpPr>
              <a:spLocks noChangeShapeType="1"/>
            </p:cNvSpPr>
            <p:nvPr/>
          </p:nvSpPr>
          <p:spPr bwMode="auto">
            <a:xfrm flipV="1">
              <a:off x="2862" y="3435"/>
              <a:ext cx="1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4" name="Line 172"/>
            <p:cNvSpPr>
              <a:spLocks noChangeShapeType="1"/>
            </p:cNvSpPr>
            <p:nvPr/>
          </p:nvSpPr>
          <p:spPr bwMode="auto">
            <a:xfrm flipV="1">
              <a:off x="3107" y="3435"/>
              <a:ext cx="0" cy="26"/>
            </a:xfrm>
            <a:prstGeom prst="line">
              <a:avLst/>
            </a:prstGeom>
            <a:noFill/>
            <a:ln w="19050">
              <a:solidFill>
                <a:srgbClr xmlns:mc="http://schemas.openxmlformats.org/markup-compatibility/2006" xmlns:a14="http://schemas.microsoft.com/office/drawing/2010/main" val="FFFFFF" mc:Ignorable="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095" name="Rectangle 173"/>
            <p:cNvSpPr>
              <a:spLocks noChangeArrowheads="1"/>
            </p:cNvSpPr>
            <p:nvPr/>
          </p:nvSpPr>
          <p:spPr bwMode="auto">
            <a:xfrm>
              <a:off x="1383" y="3466"/>
              <a:ext cx="4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0</a:t>
              </a:r>
            </a:p>
          </p:txBody>
        </p:sp>
        <p:sp>
          <p:nvSpPr>
            <p:cNvPr id="1096" name="Rectangle 174"/>
            <p:cNvSpPr>
              <a:spLocks noChangeArrowheads="1"/>
            </p:cNvSpPr>
            <p:nvPr/>
          </p:nvSpPr>
          <p:spPr bwMode="auto">
            <a:xfrm>
              <a:off x="1627" y="3466"/>
              <a:ext cx="4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5</a:t>
              </a:r>
            </a:p>
          </p:txBody>
        </p:sp>
        <p:sp>
          <p:nvSpPr>
            <p:cNvPr id="1097" name="Rectangle 175"/>
            <p:cNvSpPr>
              <a:spLocks noChangeArrowheads="1"/>
            </p:cNvSpPr>
            <p:nvPr/>
          </p:nvSpPr>
          <p:spPr bwMode="auto">
            <a:xfrm>
              <a:off x="1850" y="3466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10</a:t>
              </a:r>
            </a:p>
          </p:txBody>
        </p:sp>
        <p:sp>
          <p:nvSpPr>
            <p:cNvPr id="1098" name="Rectangle 176"/>
            <p:cNvSpPr>
              <a:spLocks noChangeArrowheads="1"/>
            </p:cNvSpPr>
            <p:nvPr/>
          </p:nvSpPr>
          <p:spPr bwMode="auto">
            <a:xfrm>
              <a:off x="2096" y="3466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15</a:t>
              </a:r>
            </a:p>
          </p:txBody>
        </p:sp>
        <p:sp>
          <p:nvSpPr>
            <p:cNvPr id="1099" name="Rectangle 177"/>
            <p:cNvSpPr>
              <a:spLocks noChangeArrowheads="1"/>
            </p:cNvSpPr>
            <p:nvPr/>
          </p:nvSpPr>
          <p:spPr bwMode="auto">
            <a:xfrm>
              <a:off x="2334" y="3466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20</a:t>
              </a:r>
            </a:p>
          </p:txBody>
        </p:sp>
        <p:sp>
          <p:nvSpPr>
            <p:cNvPr id="1100" name="Rectangle 178"/>
            <p:cNvSpPr>
              <a:spLocks noChangeArrowheads="1"/>
            </p:cNvSpPr>
            <p:nvPr/>
          </p:nvSpPr>
          <p:spPr bwMode="auto">
            <a:xfrm>
              <a:off x="2582" y="3466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25</a:t>
              </a:r>
            </a:p>
          </p:txBody>
        </p:sp>
        <p:sp>
          <p:nvSpPr>
            <p:cNvPr id="1101" name="Rectangle 179"/>
            <p:cNvSpPr>
              <a:spLocks noChangeArrowheads="1"/>
            </p:cNvSpPr>
            <p:nvPr/>
          </p:nvSpPr>
          <p:spPr bwMode="auto">
            <a:xfrm>
              <a:off x="2819" y="3466"/>
              <a:ext cx="82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30</a:t>
              </a:r>
            </a:p>
          </p:txBody>
        </p:sp>
        <p:sp>
          <p:nvSpPr>
            <p:cNvPr id="1102" name="Text Box 180"/>
            <p:cNvSpPr txBox="1">
              <a:spLocks noChangeArrowheads="1"/>
            </p:cNvSpPr>
            <p:nvPr/>
          </p:nvSpPr>
          <p:spPr bwMode="auto">
            <a:xfrm>
              <a:off x="2999" y="3478"/>
              <a:ext cx="78" cy="7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%</a:t>
              </a:r>
              <a:endParaRPr lang="fr-FR" sz="8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3" name="Rectangle 181"/>
            <p:cNvSpPr>
              <a:spLocks noChangeArrowheads="1"/>
            </p:cNvSpPr>
            <p:nvPr/>
          </p:nvSpPr>
          <p:spPr bwMode="auto">
            <a:xfrm>
              <a:off x="2925" y="3366"/>
              <a:ext cx="14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00" b="1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30,9</a:t>
              </a:r>
            </a:p>
          </p:txBody>
        </p:sp>
        <p:graphicFrame>
          <p:nvGraphicFramePr>
            <p:cNvPr id="1026" name="Object 182"/>
            <p:cNvGraphicFramePr>
              <a:graphicFrameLocks noChangeAspect="1"/>
            </p:cNvGraphicFramePr>
            <p:nvPr/>
          </p:nvGraphicFramePr>
          <p:xfrm>
            <a:off x="2688" y="1208"/>
            <a:ext cx="2880" cy="21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7" name="Gráfico" r:id="rId4" imgW="6096075" imgH="4067089" progId="MSGraph.Chart.8">
                    <p:embed followColorScheme="full"/>
                  </p:oleObj>
                </mc:Choice>
                <mc:Fallback>
                  <p:oleObj name="Gráfico" r:id="rId4" imgW="6096075" imgH="4067089" progId="MSGraph.Chart.8">
                    <p:embed followColorScheme="full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1208"/>
                          <a:ext cx="2880" cy="21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 mc:Ignorable="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 mc:Ignorable="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 mc:Ignorable="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04" name="Rectangle 183"/>
            <p:cNvSpPr>
              <a:spLocks noChangeArrowheads="1"/>
            </p:cNvSpPr>
            <p:nvPr/>
          </p:nvSpPr>
          <p:spPr bwMode="auto">
            <a:xfrm>
              <a:off x="1403" y="3389"/>
              <a:ext cx="1504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5" name="Rectangle 184"/>
            <p:cNvSpPr>
              <a:spLocks noChangeArrowheads="1"/>
            </p:cNvSpPr>
            <p:nvPr/>
          </p:nvSpPr>
          <p:spPr bwMode="auto">
            <a:xfrm>
              <a:off x="1403" y="3314"/>
              <a:ext cx="1179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6" name="Rectangle 185"/>
            <p:cNvSpPr>
              <a:spLocks noChangeArrowheads="1"/>
            </p:cNvSpPr>
            <p:nvPr/>
          </p:nvSpPr>
          <p:spPr bwMode="auto">
            <a:xfrm>
              <a:off x="1403" y="3235"/>
              <a:ext cx="1071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7" name="Rectangle 186"/>
            <p:cNvSpPr>
              <a:spLocks noChangeArrowheads="1"/>
            </p:cNvSpPr>
            <p:nvPr/>
          </p:nvSpPr>
          <p:spPr bwMode="auto">
            <a:xfrm>
              <a:off x="1403" y="3155"/>
              <a:ext cx="1011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8" name="Rectangle 187"/>
            <p:cNvSpPr>
              <a:spLocks noChangeArrowheads="1"/>
            </p:cNvSpPr>
            <p:nvPr/>
          </p:nvSpPr>
          <p:spPr bwMode="auto">
            <a:xfrm>
              <a:off x="1403" y="3081"/>
              <a:ext cx="945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09" name="Rectangle 188"/>
            <p:cNvSpPr>
              <a:spLocks noChangeArrowheads="1"/>
            </p:cNvSpPr>
            <p:nvPr/>
          </p:nvSpPr>
          <p:spPr bwMode="auto">
            <a:xfrm>
              <a:off x="1403" y="3001"/>
              <a:ext cx="827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0" name="Rectangle 189"/>
            <p:cNvSpPr>
              <a:spLocks noChangeArrowheads="1"/>
            </p:cNvSpPr>
            <p:nvPr/>
          </p:nvSpPr>
          <p:spPr bwMode="auto">
            <a:xfrm>
              <a:off x="1403" y="2922"/>
              <a:ext cx="789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1" name="Rectangle 190"/>
            <p:cNvSpPr>
              <a:spLocks noChangeArrowheads="1"/>
            </p:cNvSpPr>
            <p:nvPr/>
          </p:nvSpPr>
          <p:spPr bwMode="auto">
            <a:xfrm>
              <a:off x="1403" y="2847"/>
              <a:ext cx="725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2" name="Rectangle 191"/>
            <p:cNvSpPr>
              <a:spLocks noChangeArrowheads="1"/>
            </p:cNvSpPr>
            <p:nvPr/>
          </p:nvSpPr>
          <p:spPr bwMode="auto">
            <a:xfrm>
              <a:off x="1403" y="2768"/>
              <a:ext cx="720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3" name="Rectangle 192"/>
            <p:cNvSpPr>
              <a:spLocks noChangeArrowheads="1"/>
            </p:cNvSpPr>
            <p:nvPr/>
          </p:nvSpPr>
          <p:spPr bwMode="auto">
            <a:xfrm>
              <a:off x="1403" y="2689"/>
              <a:ext cx="624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4" name="Rectangle 193"/>
            <p:cNvSpPr>
              <a:spLocks noChangeArrowheads="1"/>
            </p:cNvSpPr>
            <p:nvPr/>
          </p:nvSpPr>
          <p:spPr bwMode="auto">
            <a:xfrm>
              <a:off x="1403" y="2613"/>
              <a:ext cx="613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5" name="Rectangle 194"/>
            <p:cNvSpPr>
              <a:spLocks noChangeArrowheads="1"/>
            </p:cNvSpPr>
            <p:nvPr/>
          </p:nvSpPr>
          <p:spPr bwMode="auto">
            <a:xfrm>
              <a:off x="1403" y="2533"/>
              <a:ext cx="605" cy="4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6" name="Rectangle 195"/>
            <p:cNvSpPr>
              <a:spLocks noChangeArrowheads="1"/>
            </p:cNvSpPr>
            <p:nvPr/>
          </p:nvSpPr>
          <p:spPr bwMode="auto">
            <a:xfrm>
              <a:off x="1403" y="2454"/>
              <a:ext cx="570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7" name="Rectangle 196"/>
            <p:cNvSpPr>
              <a:spLocks noChangeArrowheads="1"/>
            </p:cNvSpPr>
            <p:nvPr/>
          </p:nvSpPr>
          <p:spPr bwMode="auto">
            <a:xfrm>
              <a:off x="1403" y="2380"/>
              <a:ext cx="559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8" name="Rectangle 197"/>
            <p:cNvSpPr>
              <a:spLocks noChangeArrowheads="1"/>
            </p:cNvSpPr>
            <p:nvPr/>
          </p:nvSpPr>
          <p:spPr bwMode="auto">
            <a:xfrm>
              <a:off x="1403" y="2300"/>
              <a:ext cx="555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19" name="Rectangle 198"/>
            <p:cNvSpPr>
              <a:spLocks noChangeArrowheads="1"/>
            </p:cNvSpPr>
            <p:nvPr/>
          </p:nvSpPr>
          <p:spPr bwMode="auto">
            <a:xfrm>
              <a:off x="1403" y="2221"/>
              <a:ext cx="555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0" name="Rectangle 199"/>
            <p:cNvSpPr>
              <a:spLocks noChangeArrowheads="1"/>
            </p:cNvSpPr>
            <p:nvPr/>
          </p:nvSpPr>
          <p:spPr bwMode="auto">
            <a:xfrm>
              <a:off x="1403" y="2146"/>
              <a:ext cx="486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1" name="Rectangle 200"/>
            <p:cNvSpPr>
              <a:spLocks noChangeArrowheads="1"/>
            </p:cNvSpPr>
            <p:nvPr/>
          </p:nvSpPr>
          <p:spPr bwMode="auto">
            <a:xfrm>
              <a:off x="1403" y="2067"/>
              <a:ext cx="463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2" name="Rectangle 201"/>
            <p:cNvSpPr>
              <a:spLocks noChangeArrowheads="1"/>
            </p:cNvSpPr>
            <p:nvPr/>
          </p:nvSpPr>
          <p:spPr bwMode="auto">
            <a:xfrm>
              <a:off x="1403" y="1987"/>
              <a:ext cx="453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3" name="Rectangle 202"/>
            <p:cNvSpPr>
              <a:spLocks noChangeArrowheads="1"/>
            </p:cNvSpPr>
            <p:nvPr/>
          </p:nvSpPr>
          <p:spPr bwMode="auto">
            <a:xfrm>
              <a:off x="1403" y="1913"/>
              <a:ext cx="448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4" name="Rectangle 203"/>
            <p:cNvSpPr>
              <a:spLocks noChangeArrowheads="1"/>
            </p:cNvSpPr>
            <p:nvPr/>
          </p:nvSpPr>
          <p:spPr bwMode="auto">
            <a:xfrm>
              <a:off x="1403" y="1834"/>
              <a:ext cx="444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5" name="Rectangle 204"/>
            <p:cNvSpPr>
              <a:spLocks noChangeArrowheads="1"/>
            </p:cNvSpPr>
            <p:nvPr/>
          </p:nvSpPr>
          <p:spPr bwMode="auto">
            <a:xfrm>
              <a:off x="1403" y="1754"/>
              <a:ext cx="437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6" name="Rectangle 205"/>
            <p:cNvSpPr>
              <a:spLocks noChangeArrowheads="1"/>
            </p:cNvSpPr>
            <p:nvPr/>
          </p:nvSpPr>
          <p:spPr bwMode="auto">
            <a:xfrm>
              <a:off x="1403" y="1679"/>
              <a:ext cx="418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7" name="Rectangle 206"/>
            <p:cNvSpPr>
              <a:spLocks noChangeArrowheads="1"/>
            </p:cNvSpPr>
            <p:nvPr/>
          </p:nvSpPr>
          <p:spPr bwMode="auto">
            <a:xfrm>
              <a:off x="1403" y="1600"/>
              <a:ext cx="330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8" name="Rectangle 207"/>
            <p:cNvSpPr>
              <a:spLocks noChangeArrowheads="1"/>
            </p:cNvSpPr>
            <p:nvPr/>
          </p:nvSpPr>
          <p:spPr bwMode="auto">
            <a:xfrm>
              <a:off x="1403" y="1520"/>
              <a:ext cx="291" cy="43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29" name="Rectangle 208"/>
            <p:cNvSpPr>
              <a:spLocks noChangeArrowheads="1"/>
            </p:cNvSpPr>
            <p:nvPr/>
          </p:nvSpPr>
          <p:spPr bwMode="auto">
            <a:xfrm>
              <a:off x="1403" y="1446"/>
              <a:ext cx="157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1130" name="Rectangle 209"/>
            <p:cNvSpPr>
              <a:spLocks noChangeArrowheads="1"/>
            </p:cNvSpPr>
            <p:nvPr/>
          </p:nvSpPr>
          <p:spPr bwMode="auto">
            <a:xfrm>
              <a:off x="1403" y="1366"/>
              <a:ext cx="157" cy="44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9900" mc:Ignorable="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1100" prstMaterial="legacyMatte">
              <a:bevelT w="13500" h="13500" prst="angle"/>
              <a:bevelB w="13500" h="13500" prst="angle"/>
              <a:extrusionClr>
                <a:srgbClr xmlns:mc="http://schemas.openxmlformats.org/markup-compatibility/2006" xmlns:a14="http://schemas.microsoft.com/office/drawing/2010/main" val="FF9900" mc:Ignorable=""/>
              </a:extrusionClr>
            </a:sp3d>
          </p:spPr>
          <p:txBody>
            <a:bodyPr>
              <a:flatTx/>
            </a:bodyPr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6027547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1177925" y="146050"/>
            <a:ext cx="7966075" cy="860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Prevalencia de obesidad y sobrepeso 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según grupo de edad.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592263"/>
            <a:ext cx="7402513" cy="457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117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206500"/>
            <a:ext cx="7667625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174750" y="146050"/>
            <a:ext cx="7969250" cy="860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Prevalencia de diabetes por estado. 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ENSA 2000</a:t>
            </a:r>
          </a:p>
        </p:txBody>
      </p:sp>
    </p:spTree>
    <p:extLst>
      <p:ext uri="{BB962C8B-B14F-4D97-AF65-F5344CB8AC3E}">
        <p14:creationId xmlns:p14="http://schemas.microsoft.com/office/powerpoint/2010/main" val="2967109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5246688" y="1530350"/>
            <a:ext cx="3429000" cy="762000"/>
          </a:xfrm>
          <a:prstGeom prst="roundRect">
            <a:avLst>
              <a:gd name="adj" fmla="val 38750"/>
            </a:avLst>
          </a:prstGeom>
          <a:solidFill>
            <a:srgbClr xmlns:mc="http://schemas.openxmlformats.org/markup-compatibility/2006" xmlns:a14="http://schemas.microsoft.com/office/drawing/2010/main" val="FFD18D" mc:Ignorable="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177925" y="361950"/>
            <a:ext cx="79660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¿Cuánto se conoce de Nutrición?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360488" y="1803400"/>
            <a:ext cx="3573462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CC00" mc:Ignorable=""/>
              </a:buClr>
              <a:buSzPct val="120000"/>
              <a:defRPr/>
            </a:pPr>
            <a:r>
              <a:rPr lang="es-ES" sz="2000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6 de cada 10 personas, no han oído hablar de los Grupos de alimentos</a:t>
            </a:r>
          </a:p>
          <a:p>
            <a:pPr marL="377825" lvl="1" indent="-180975" fontAlgn="base"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20000"/>
              <a:buFontTx/>
              <a:buChar char="•"/>
              <a:defRPr/>
            </a:pPr>
            <a:r>
              <a:rPr lang="es-ES" sz="2000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3 de cada 5 (70%) no saben para qué sirven los Nutrimentos</a:t>
            </a:r>
          </a:p>
          <a:p>
            <a:pPr marL="377825" lvl="1" indent="-180975" fontAlgn="base"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20000"/>
              <a:buFontTx/>
              <a:buChar char="•"/>
              <a:defRPr/>
            </a:pPr>
            <a:r>
              <a:rPr lang="es-ES" sz="2000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0.50% con conocimientos correctos de Nutrimentos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190625" y="6292850"/>
            <a:ext cx="7164388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CC00" mc:Ignorable=""/>
              </a:buClr>
              <a:buSzPct val="120000"/>
              <a:defRPr/>
            </a:pPr>
            <a:r>
              <a:rPr lang="es-ES" sz="1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Encuesta Nacional de Nutrición, Encuesta Urbana de Alimentación y Nutrición en la zona metropolitana de la Ciudad de México - INCMNSZ 2002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856288" y="2528888"/>
            <a:ext cx="13716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Medico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Tv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Radio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Revistas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Libros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Amistades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Otras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Ninguna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7685088" y="2528888"/>
            <a:ext cx="762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32.7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27.6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3.88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4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4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4.56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9.19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14.1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5418138" y="1630363"/>
            <a:ext cx="180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Fuente de</a:t>
            </a:r>
            <a:endParaRPr lang="es-MX" sz="2000" b="1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Información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7878763" y="1766888"/>
            <a:ext cx="4921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0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043654942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pic>
        <p:nvPicPr>
          <p:cNvPr id="5" name="Picture 2" descr="http://upload.wikimedia.org/wikipedia/commons/thumb/c/c5/Foods.jpg/200px-Foods.jpg">
            <a:hlinkClick r:id="rId2" tooltip="Foods.jpg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571612"/>
            <a:ext cx="250033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857224" y="2711231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xmlns:mc="http://schemas.openxmlformats.org/markup-compatibility/2006" xmlns:a14="http://schemas.microsoft.com/office/drawing/2010/main" val="00B0F0" mc:Ignorable=""/>
                </a:solidFill>
                <a:cs typeface="Tahoma" pitchFamily="34" charset="0"/>
              </a:rPr>
              <a:t>NUTRICION </a:t>
            </a:r>
          </a:p>
          <a:p>
            <a:pPr algn="just">
              <a:defRPr/>
            </a:pPr>
            <a:endParaRPr lang="en-US" dirty="0">
              <a:solidFill>
                <a:prstClr val="white"/>
              </a:solidFill>
              <a:cs typeface="Tahoma" pitchFamily="34" charset="0"/>
            </a:endParaRPr>
          </a:p>
          <a:p>
            <a:pPr algn="just">
              <a:defRPr/>
            </a:pP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Es la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ciencia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que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estudia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los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alimentos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y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sus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consecuencias</a:t>
            </a:r>
            <a:r>
              <a:rPr lang="en-US" sz="2400" dirty="0">
                <a:solidFill>
                  <a:prstClr val="white"/>
                </a:solidFill>
                <a:cs typeface="Tahoma" pitchFamily="34" charset="0"/>
              </a:rPr>
              <a:t> en el </a:t>
            </a:r>
            <a:r>
              <a:rPr lang="en-US" sz="2400" dirty="0" err="1">
                <a:solidFill>
                  <a:prstClr val="white"/>
                </a:solidFill>
                <a:cs typeface="Tahoma" pitchFamily="34" charset="0"/>
              </a:rPr>
              <a:t>organismo</a:t>
            </a:r>
            <a:r>
              <a:rPr lang="en-US" dirty="0">
                <a:solidFill>
                  <a:prstClr val="white"/>
                </a:solidFill>
                <a:cs typeface="Tahoma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64490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85786" y="1857363"/>
            <a:ext cx="4000528" cy="4315153"/>
          </a:xfrm>
        </p:spPr>
        <p:txBody>
          <a:bodyPr>
            <a:normAutofit/>
          </a:bodyPr>
          <a:lstStyle/>
          <a:p>
            <a:pPr algn="just"/>
            <a:r>
              <a:rPr lang="en-US" sz="24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</a:rPr>
              <a:t>ALIMENTACION</a:t>
            </a:r>
            <a:endParaRPr lang="es-ES" sz="2400" b="1" i="1" dirty="0" smtClean="0">
              <a:solidFill>
                <a:schemeClr val="bg2">
                  <a:lumMod val="60000"/>
                  <a:lumOff val="40000"/>
                </a:schemeClr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es-ES" sz="2400" b="1" i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alibri" pitchFamily="34" charset="0"/>
              </a:rPr>
              <a:t>     Derecho inalienable </a:t>
            </a:r>
            <a:r>
              <a:rPr lang="es-ES" sz="2400" dirty="0" smtClean="0">
                <a:latin typeface="Calibri" pitchFamily="34" charset="0"/>
              </a:rPr>
              <a:t>de todo ser humano a contar con </a:t>
            </a:r>
            <a:r>
              <a:rPr lang="es-E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acceso regular</a:t>
            </a: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 </a:t>
            </a:r>
            <a:r>
              <a:rPr lang="es-ES" sz="2400" dirty="0" smtClean="0">
                <a:latin typeface="Calibri" pitchFamily="34" charset="0"/>
              </a:rPr>
              <a:t>a una cantidad suficiente de </a:t>
            </a:r>
            <a:r>
              <a:rPr lang="es-E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alimentos adecuados</a:t>
            </a: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 </a:t>
            </a:r>
            <a:r>
              <a:rPr lang="es-ES" sz="2400" dirty="0" smtClean="0">
                <a:latin typeface="Calibri" pitchFamily="34" charset="0"/>
              </a:rPr>
              <a:t>desde el punto de vista nutricional y culturalmente aceptables para desarrollar una vida sana y activa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4" name="Picture 6" descr="Hutulco 1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785926"/>
            <a:ext cx="3095625" cy="41275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C000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sp>
        <p:nvSpPr>
          <p:cNvPr id="5" name="4 Rectángulo"/>
          <p:cNvSpPr/>
          <p:nvPr/>
        </p:nvSpPr>
        <p:spPr>
          <a:xfrm>
            <a:off x="5143504" y="6072206"/>
            <a:ext cx="335758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DERECHO A LA ALIMENTACION</a:t>
            </a:r>
            <a:endParaRPr lang="es-E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15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ALIMENTACION</a:t>
            </a:r>
            <a:endParaRPr lang="es-ES" sz="2400" b="1" i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928662" y="2214554"/>
            <a:ext cx="4286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800" dirty="0">
                <a:solidFill>
                  <a:prstClr val="white"/>
                </a:solidFill>
              </a:rPr>
              <a:t>Procesos biológicos, psicológicos y sociológicos relacionados con la ingestión, </a:t>
            </a:r>
            <a:r>
              <a:rPr lang="es-MX" sz="2800" dirty="0" err="1">
                <a:solidFill>
                  <a:prstClr val="white"/>
                </a:solidFill>
              </a:rPr>
              <a:t>digesti</a:t>
            </a:r>
            <a:r>
              <a:rPr lang="en-US" sz="2800" dirty="0">
                <a:solidFill>
                  <a:prstClr val="white"/>
                </a:solidFill>
                <a:cs typeface="Arial" charset="0"/>
              </a:rPr>
              <a:t>ó</a:t>
            </a:r>
            <a:r>
              <a:rPr lang="es-MX" sz="2800" dirty="0">
                <a:solidFill>
                  <a:prstClr val="white"/>
                </a:solidFill>
              </a:rPr>
              <a:t>n y excreción de alimentos</a:t>
            </a:r>
            <a:endParaRPr lang="es-ES" sz="2800" dirty="0">
              <a:solidFill>
                <a:prstClr val="white"/>
              </a:solidFill>
            </a:endParaRPr>
          </a:p>
        </p:txBody>
      </p:sp>
      <p:pic>
        <p:nvPicPr>
          <p:cNvPr id="10" name="Picture 8" descr="Intestin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929066"/>
            <a:ext cx="2333625" cy="2187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715140" y="3286124"/>
            <a:ext cx="576262" cy="5032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xmlns:mc="http://schemas.openxmlformats.org/markup-compatibility/2006" xmlns:a14="http://schemas.microsoft.com/office/drawing/2010/main" val="FFC000" mc:Ignorable="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endParaRPr lang="es-ES">
              <a:solidFill>
                <a:prstClr val="white"/>
              </a:solidFill>
            </a:endParaRPr>
          </a:p>
        </p:txBody>
      </p:sp>
      <p:pic>
        <p:nvPicPr>
          <p:cNvPr id="15362" name="Picture 2" descr="http://t3.gstatic.com/images?q=tbn:8iCDbPfxjRIKrM:http://img6.travelblog.org/Photos/13215/371029/f/3433448-JUAYUA-GASTRONOMIA-FERIA-0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500174"/>
            <a:ext cx="1785950" cy="1714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1108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600" b="1" i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NUTRICION: </a:t>
            </a:r>
            <a:endParaRPr lang="es-ES" sz="2400" b="1" i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57224" y="2643182"/>
            <a:ext cx="4357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dirty="0">
                <a:solidFill>
                  <a:prstClr val="white"/>
                </a:solidFill>
              </a:rPr>
              <a:t>Procesos biológicos, psicológicos y sociológicos involucrados en la obtención, asimilación y metabolismo de los nutrimentos por el organismo</a:t>
            </a:r>
            <a:endParaRPr lang="es-ES" sz="2400" dirty="0">
              <a:solidFill>
                <a:prstClr val="white"/>
              </a:solidFill>
            </a:endParaRPr>
          </a:p>
        </p:txBody>
      </p:sp>
      <p:pic>
        <p:nvPicPr>
          <p:cNvPr id="12" name="Picture 6" descr="celula-component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344745"/>
            <a:ext cx="3319462" cy="22272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357818" y="4686312"/>
            <a:ext cx="34290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err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Celular</a:t>
            </a:r>
            <a:r>
              <a:rPr lang="en-US" sz="2400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 </a:t>
            </a:r>
            <a:endParaRPr lang="es-ES" sz="2400" b="1" dirty="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284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44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/>
                <a:latin typeface="Arial Black" pitchFamily="34" charset="0"/>
                <a:ea typeface="+mn-ea"/>
                <a:cs typeface="Calibri" pitchFamily="34" charset="0"/>
              </a:rPr>
              <a:t>OBJETIVO</a:t>
            </a:r>
            <a:r>
              <a:rPr lang="es-MX" sz="32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/>
                <a:latin typeface="Calibri" pitchFamily="34" charset="0"/>
                <a:ea typeface="+mn-ea"/>
                <a:cs typeface="Calibri" pitchFamily="34" charset="0"/>
              </a:rPr>
              <a:t>  </a:t>
            </a:r>
            <a:r>
              <a:rPr lang="es-MX" sz="2800" b="1" dirty="0" smtClean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s-MX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es-MX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Conocer  la importancia que tiene la </a:t>
            </a:r>
            <a:r>
              <a:rPr lang="es-MX" b="1" i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  <a:cs typeface="Calibri" pitchFamily="34" charset="0"/>
              </a:rPr>
              <a:t>orientación nutricional </a:t>
            </a:r>
            <a:r>
              <a:rPr lang="es-MX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dentro del tratamiento de enfermedades crónico degenerativas  para prevenir complicaciones</a:t>
            </a:r>
            <a:r>
              <a:rPr lang="es-MX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  <a:cs typeface="Calibri" pitchFamily="34" charset="0"/>
              </a:rPr>
              <a:t>  sobre el sistema visual.</a:t>
            </a:r>
            <a:endParaRPr lang="es-MX" b="1" dirty="0">
              <a:solidFill>
                <a:srgbClr xmlns:mc="http://schemas.openxmlformats.org/markup-compatibility/2006" xmlns:a14="http://schemas.microsoft.com/office/drawing/2010/main" val="FFC000" mc:Ignorable="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790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600" b="1" i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DIETA</a:t>
            </a:r>
          </a:p>
        </p:txBody>
      </p:sp>
      <p:pic>
        <p:nvPicPr>
          <p:cNvPr id="1026" name="Picture 2" descr="http://t1.gstatic.com/images?q=tbn:si_d8IA8e3OVkM:http://www.canpereni.com/img/img_gastronomia%2520forquille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143380"/>
            <a:ext cx="1928826" cy="1571636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t-OG2xa6vUWbxM:http://www.fuenso.com/hotels/6/gastronomi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714488"/>
            <a:ext cx="2643206" cy="2143140"/>
          </a:xfrm>
          <a:prstGeom prst="rect">
            <a:avLst/>
          </a:prstGeom>
          <a:noFill/>
        </p:spPr>
      </p:pic>
      <p:pic>
        <p:nvPicPr>
          <p:cNvPr id="1032" name="Picture 8" descr="http://t1.gstatic.com/images?q=tbn:Sy_VRpji6G7v5M:http://www.zamora.es/lang/turismoenzamora/img/fondos/fondo_gastronomia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357694"/>
            <a:ext cx="971550" cy="2014544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714348" y="2571744"/>
            <a:ext cx="4786346" cy="1598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996633" mc:Ignorable=""/>
              </a:buClr>
              <a:buSzPct val="150000"/>
              <a:defRPr/>
            </a:pPr>
            <a:r>
              <a:rPr lang="es-MX" sz="2800" dirty="0">
                <a:solidFill>
                  <a:prstClr val="white"/>
                </a:solidFill>
              </a:rPr>
              <a:t>El conjunto de alimentos o platillos que se consumen cada día</a:t>
            </a:r>
            <a:endParaRPr lang="es-ES" sz="2800" dirty="0">
              <a:solidFill>
                <a:prstClr val="white"/>
              </a:solidFill>
            </a:endParaRPr>
          </a:p>
        </p:txBody>
      </p:sp>
      <p:pic>
        <p:nvPicPr>
          <p:cNvPr id="14338" name="Picture 2" descr="http://t1.gstatic.com/images?q=tbn:migpNklCTUC2HM:http://www.lomejor.com/19/3/80/45/85/Gastronomia04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28794" y="5129230"/>
            <a:ext cx="1571636" cy="1228728"/>
          </a:xfrm>
          <a:prstGeom prst="rect">
            <a:avLst/>
          </a:prstGeom>
          <a:noFill/>
        </p:spPr>
      </p:pic>
      <p:pic>
        <p:nvPicPr>
          <p:cNvPr id="14340" name="Picture 4" descr="http://t3.gstatic.com/images?q=tbn:O323i-WWpV3NPM:http://www.responsiblehotels.travel/img/gastronomia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857356" y="4357694"/>
            <a:ext cx="1643074" cy="642942"/>
          </a:xfrm>
          <a:prstGeom prst="rect">
            <a:avLst/>
          </a:prstGeom>
          <a:noFill/>
        </p:spPr>
      </p:pic>
      <p:pic>
        <p:nvPicPr>
          <p:cNvPr id="14342" name="Picture 6" descr="http://t0.gstatic.com/images?q=tbn:wB00G4v1hTH7wM:http://www.casaruralabuelabenita.es/files/gastronomia-uvas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643570" y="4000504"/>
            <a:ext cx="1428760" cy="1000132"/>
          </a:xfrm>
          <a:prstGeom prst="rect">
            <a:avLst/>
          </a:prstGeom>
          <a:noFill/>
        </p:spPr>
      </p:pic>
      <p:pic>
        <p:nvPicPr>
          <p:cNvPr id="14346" name="Picture 10" descr="http://t1.gstatic.com/images?q=tbn:HJLJDFxISmPCtM:http://www.fontecruz.com/repositorio/imagenes/4cuadros/detalle-gastronomia-toledo.jpg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15206" y="4000504"/>
            <a:ext cx="1285884" cy="2214578"/>
          </a:xfrm>
          <a:prstGeom prst="rect">
            <a:avLst/>
          </a:prstGeom>
          <a:noFill/>
        </p:spPr>
      </p:pic>
      <p:pic>
        <p:nvPicPr>
          <p:cNvPr id="14348" name="Picture 12" descr="http://t2.gstatic.com/images?q=tbn:jy9K5UnATijDIM:http://www.munipalca.gob.pe/portal/images/stories/fotosparapagina/gastronomia.jpg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643570" y="5072074"/>
            <a:ext cx="1500198" cy="1276350"/>
          </a:xfrm>
          <a:prstGeom prst="rect">
            <a:avLst/>
          </a:prstGeom>
          <a:noFill/>
        </p:spPr>
      </p:pic>
      <p:pic>
        <p:nvPicPr>
          <p:cNvPr id="16" name="Picture 4" descr="http://t3.gstatic.com/images?q=tbn:O323i-WWpV3NPM:http://www.responsiblehotels.travel/img/gastronomia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2" y="5786454"/>
            <a:ext cx="1643074" cy="6429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9508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46237"/>
            <a:ext cx="4257676" cy="452628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es-MX" sz="2600" dirty="0" smtClean="0">
                <a:solidFill>
                  <a:srgbClr xmlns:mc="http://schemas.openxmlformats.org/markup-compatibility/2006" xmlns:a14="http://schemas.microsoft.com/office/drawing/2010/main" val="00B0F0" mc:Ignorable=""/>
                </a:solidFill>
                <a:latin typeface="Calibri" pitchFamily="34" charset="0"/>
              </a:rPr>
              <a:t>     ORIENTACION ALIMENTARIA</a:t>
            </a:r>
          </a:p>
          <a:p>
            <a:pPr algn="just">
              <a:buNone/>
            </a:pPr>
            <a:endParaRPr lang="es-MX" sz="2600" dirty="0" smtClean="0">
              <a:solidFill>
                <a:srgbClr xmlns:mc="http://schemas.openxmlformats.org/markup-compatibility/2006" xmlns:a14="http://schemas.microsoft.com/office/drawing/2010/main" val="00B0F0" mc:Ignorable=""/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es-MX" sz="2800" dirty="0" smtClean="0">
                <a:latin typeface="Calibri" pitchFamily="34" charset="0"/>
              </a:rPr>
              <a:t>    Conjunto de acciones que proporcionan </a:t>
            </a:r>
            <a:r>
              <a:rPr lang="es-MX" sz="28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información básica, científicamente validada y sistematizada</a:t>
            </a:r>
            <a:r>
              <a:rPr lang="es-MX" sz="2800" b="1" dirty="0" smtClean="0">
                <a:latin typeface="Calibri" pitchFamily="34" charset="0"/>
              </a:rPr>
              <a:t>,</a:t>
            </a:r>
            <a:r>
              <a:rPr lang="es-MX" sz="2800" dirty="0" smtClean="0">
                <a:latin typeface="Calibri" pitchFamily="34" charset="0"/>
              </a:rPr>
              <a:t> sobre las características de la alimentación y los alimentos </a:t>
            </a:r>
            <a:r>
              <a:rPr lang="es-MX" sz="28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 pitchFamily="34" charset="0"/>
              </a:rPr>
              <a:t>para favorecer una alimentación correcta</a:t>
            </a:r>
            <a:r>
              <a:rPr lang="es-MX" b="1" dirty="0" smtClean="0"/>
              <a:t>.</a:t>
            </a:r>
            <a:endParaRPr lang="es-MX" dirty="0" smtClean="0"/>
          </a:p>
          <a:p>
            <a:endParaRPr lang="es-ES" dirty="0"/>
          </a:p>
        </p:txBody>
      </p:sp>
      <p:pic>
        <p:nvPicPr>
          <p:cNvPr id="48130" name="Picture 2" descr="http://t0.gstatic.com/images?q=tbn:LCjAG0hujLwp4M:http://tanialbgi21.files.wordpress.com/2009/06/alimento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357562"/>
            <a:ext cx="1495427" cy="1143008"/>
          </a:xfrm>
          <a:prstGeom prst="rect">
            <a:avLst/>
          </a:prstGeom>
          <a:noFill/>
        </p:spPr>
      </p:pic>
      <p:pic>
        <p:nvPicPr>
          <p:cNvPr id="4098" name="Picture 2" descr="http://t2.gstatic.com/images?q=tbn:BAZy7SpHZZ44MM:http://calvaryecuador.files.wordpress.com/2009/10/unsion_medicos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714488"/>
            <a:ext cx="2500330" cy="1471617"/>
          </a:xfrm>
          <a:prstGeom prst="rect">
            <a:avLst/>
          </a:prstGeom>
          <a:noFill/>
        </p:spPr>
      </p:pic>
      <p:pic>
        <p:nvPicPr>
          <p:cNvPr id="4100" name="Picture 4" descr="http://t2.gstatic.com/images?q=tbn:2WGan9hbCsWQYM:http://www.centranutricion.cl/imagenes-nutricion-dietas/nutricionista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5000636"/>
            <a:ext cx="1171575" cy="1114425"/>
          </a:xfrm>
          <a:prstGeom prst="rect">
            <a:avLst/>
          </a:prstGeom>
          <a:noFill/>
        </p:spPr>
      </p:pic>
      <p:pic>
        <p:nvPicPr>
          <p:cNvPr id="4102" name="Picture 6" descr="http://t0.gstatic.com/images?q=tbn:grIg-lApQAmzaM:http://alfanatural.com.mx/alfanaturalblog/wp-content/uploads/2009/07/medico-nutricionista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7752" y="3286124"/>
            <a:ext cx="1000132" cy="1571636"/>
          </a:xfrm>
          <a:prstGeom prst="rect">
            <a:avLst/>
          </a:prstGeom>
          <a:noFill/>
        </p:spPr>
      </p:pic>
      <p:pic>
        <p:nvPicPr>
          <p:cNvPr id="4106" name="Picture 10" descr="http://t1.gstatic.com/images?q=tbn:2O-ZY4FwnfNcDM:http://www.dietas-ejercicios.com/image-files/nutricionista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15272" y="3786190"/>
            <a:ext cx="1071570" cy="1785950"/>
          </a:xfrm>
          <a:prstGeom prst="rect">
            <a:avLst/>
          </a:prstGeom>
          <a:noFill/>
        </p:spPr>
      </p:pic>
      <p:pic>
        <p:nvPicPr>
          <p:cNvPr id="4108" name="Picture 12" descr="http://t3.gstatic.com/images?q=tbn:KQ6Luy3Zp0cpKM:http://www.educa.madrid.org/web/ies.garciamorato.madrid/webs_alumnos1B/Laura/IMAGENES/Frutas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143636" y="4714884"/>
            <a:ext cx="1428760" cy="1143008"/>
          </a:xfrm>
          <a:prstGeom prst="rect">
            <a:avLst/>
          </a:prstGeom>
          <a:noFill/>
        </p:spPr>
      </p:pic>
      <p:pic>
        <p:nvPicPr>
          <p:cNvPr id="4110" name="Picture 14" descr="http://t1.gstatic.com/images?q=tbn:JTYFJi73TOBDBM:http://www.inocus.es/fitxers/imatges/novetats//149.jpg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786314" y="1714488"/>
            <a:ext cx="1209675" cy="1247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0049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400" dirty="0" smtClean="0"/>
          </a:p>
          <a:p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pPr marL="0" indent="0">
              <a:buNone/>
            </a:pPr>
            <a:endParaRPr lang="es-MX" sz="2400" dirty="0"/>
          </a:p>
        </p:txBody>
      </p:sp>
      <p:sp>
        <p:nvSpPr>
          <p:cNvPr id="5" name="AutoShape 458"/>
          <p:cNvSpPr>
            <a:spLocks noChangeAspect="1" noChangeArrowheads="1" noTextEdit="1"/>
          </p:cNvSpPr>
          <p:nvPr/>
        </p:nvSpPr>
        <p:spPr bwMode="auto">
          <a:xfrm>
            <a:off x="1187450" y="12684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6" name="AutoShape 458"/>
          <p:cNvSpPr>
            <a:spLocks noChangeAspect="1" noChangeArrowheads="1" noTextEdit="1"/>
          </p:cNvSpPr>
          <p:nvPr/>
        </p:nvSpPr>
        <p:spPr bwMode="auto">
          <a:xfrm>
            <a:off x="1339850" y="14208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7" name="AutoShape 458"/>
          <p:cNvSpPr>
            <a:spLocks noChangeAspect="1" noChangeArrowheads="1" noTextEdit="1"/>
          </p:cNvSpPr>
          <p:nvPr/>
        </p:nvSpPr>
        <p:spPr bwMode="auto">
          <a:xfrm>
            <a:off x="1492250" y="15732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pic>
        <p:nvPicPr>
          <p:cNvPr id="8" name="8 Imagen" descr="consult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916832"/>
            <a:ext cx="3478213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755576" y="1956896"/>
            <a:ext cx="4104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xmlns:mc="http://schemas.openxmlformats.org/markup-compatibility/2006" xmlns:a14="http://schemas.microsoft.com/office/drawing/2010/main" val="4F81BD" mc:Ignorable=""/>
              </a:buClr>
              <a:buSzPct val="70000"/>
            </a:pPr>
            <a:r>
              <a:rPr lang="es-MX" sz="2400" dirty="0">
                <a:solidFill>
                  <a:prstClr val="white"/>
                </a:solidFill>
              </a:rPr>
              <a:t>“De ahí la importancia de conocer todas aquellas pautas que nos permitan identificar de forma precoz las alteraciones del estado nutricional de los individuos y su repercusión, en este caso concreto sobre el sistema visual”</a:t>
            </a:r>
          </a:p>
        </p:txBody>
      </p:sp>
      <p:sp>
        <p:nvSpPr>
          <p:cNvPr id="12" name="7 CuadroTexto"/>
          <p:cNvSpPr txBox="1">
            <a:spLocks noChangeArrowheads="1"/>
          </p:cNvSpPr>
          <p:nvPr/>
        </p:nvSpPr>
        <p:spPr bwMode="auto">
          <a:xfrm>
            <a:off x="5100588" y="4143375"/>
            <a:ext cx="30718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0" cap="none" spc="0" normalizeH="0" baseline="0" noProof="0" dirty="0">
                <a:ln>
                  <a:noFill/>
                </a:ln>
                <a:solidFill>
                  <a:srgbClr xmlns:mc="http://schemas.openxmlformats.org/markup-compatibility/2006" xmlns:a14="http://schemas.microsoft.com/office/drawing/2010/main" val="FFC000" mc:Ignorable="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Atención Nutricional 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0" cap="none" spc="0" normalizeH="0" baseline="0" noProof="0" dirty="0">
                <a:ln>
                  <a:noFill/>
                </a:ln>
                <a:solidFill>
                  <a:srgbClr xmlns:mc="http://schemas.openxmlformats.org/markup-compatibility/2006" xmlns:a14="http://schemas.microsoft.com/office/drawing/2010/main" val="FFC000" mc:Ignorable="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Personalizada</a:t>
            </a:r>
            <a:endParaRPr kumimoji="0" lang="es-ES" sz="2800" b="0" i="0" u="none" strike="noStrike" kern="0" cap="none" spc="0" normalizeH="0" baseline="0" noProof="0" dirty="0">
              <a:ln>
                <a:noFill/>
              </a:ln>
              <a:solidFill>
                <a:srgbClr xmlns:mc="http://schemas.openxmlformats.org/markup-compatibility/2006" xmlns:a14="http://schemas.microsoft.com/office/drawing/2010/main" val="FFC000" mc:Ignorable="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27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400" dirty="0" smtClean="0"/>
          </a:p>
          <a:p>
            <a:pPr marL="0" indent="0">
              <a:buNone/>
            </a:pPr>
            <a:r>
              <a:rPr lang="es-MX" sz="2400" dirty="0" smtClean="0"/>
              <a:t>    </a:t>
            </a:r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pPr marL="0" indent="0">
              <a:buNone/>
            </a:pPr>
            <a:endParaRPr lang="es-MX" sz="2400" dirty="0"/>
          </a:p>
        </p:txBody>
      </p:sp>
      <p:sp>
        <p:nvSpPr>
          <p:cNvPr id="5" name="AutoShape 458"/>
          <p:cNvSpPr>
            <a:spLocks noChangeAspect="1" noChangeArrowheads="1" noTextEdit="1"/>
          </p:cNvSpPr>
          <p:nvPr/>
        </p:nvSpPr>
        <p:spPr bwMode="auto">
          <a:xfrm>
            <a:off x="1187450" y="12684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6" name="AutoShape 458"/>
          <p:cNvSpPr>
            <a:spLocks noChangeAspect="1" noChangeArrowheads="1" noTextEdit="1"/>
          </p:cNvSpPr>
          <p:nvPr/>
        </p:nvSpPr>
        <p:spPr bwMode="auto">
          <a:xfrm>
            <a:off x="1339850" y="14208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7" name="AutoShape 458"/>
          <p:cNvSpPr>
            <a:spLocks noChangeAspect="1" noChangeArrowheads="1" noTextEdit="1"/>
          </p:cNvSpPr>
          <p:nvPr/>
        </p:nvSpPr>
        <p:spPr bwMode="auto">
          <a:xfrm>
            <a:off x="1492250" y="15732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27584" y="1714658"/>
            <a:ext cx="7632848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r>
              <a:rPr lang="es-ES" sz="2400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Tahoma"/>
              </a:rPr>
              <a:t>EL ABCD de la evaluación del estado de nutrición</a:t>
            </a: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Tahoma"/>
              </a:rPr>
              <a:t>.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endParaRPr lang="es-ES" sz="24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Tahoma"/>
            </a:endParaRP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Tahoma"/>
              </a:rPr>
              <a:t>                     Antropométrica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endParaRPr lang="es-ES" sz="2400" b="1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Tahoma"/>
            </a:endParaRP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endParaRPr lang="es-ES" sz="1600" b="1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alibri"/>
            </a:endParaRP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defRPr/>
            </a:pPr>
            <a:r>
              <a:rPr lang="es-ES" sz="16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alibri"/>
              </a:rPr>
              <a:t>                                            </a:t>
            </a: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Tahoma"/>
              </a:rPr>
              <a:t>Clínica</a:t>
            </a:r>
            <a:endParaRPr lang="es-ES" sz="24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Tahoma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16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alibri"/>
              </a:rPr>
              <a:t>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4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Tahoma"/>
              </a:rPr>
              <a:t>                     Dietética</a:t>
            </a:r>
            <a:endParaRPr lang="es-ES" sz="24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Tahoma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 smtClean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 smtClean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>
              <a:latin typeface="Calibri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957513" y="3159125"/>
            <a:ext cx="157735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None/>
              <a:tabLst/>
              <a:defRPr/>
            </a:pP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rgbClr xmlns:mc="http://schemas.openxmlformats.org/markup-compatibility/2006" xmlns:a14="http://schemas.microsoft.com/office/drawing/2010/main" val="FFFF00" mc:Ignorable=""/>
                </a:solidFill>
                <a:effectLst/>
                <a:uLnTx/>
                <a:uFillTx/>
              </a:rPr>
              <a:t>Bioquímica</a:t>
            </a:r>
          </a:p>
        </p:txBody>
      </p:sp>
    </p:spTree>
    <p:extLst>
      <p:ext uri="{BB962C8B-B14F-4D97-AF65-F5344CB8AC3E}">
        <p14:creationId xmlns:p14="http://schemas.microsoft.com/office/powerpoint/2010/main" val="4156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400" dirty="0" smtClean="0"/>
          </a:p>
          <a:p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pPr marL="0" indent="0">
              <a:buNone/>
            </a:pPr>
            <a:endParaRPr lang="es-MX" sz="2400" dirty="0"/>
          </a:p>
        </p:txBody>
      </p:sp>
      <p:sp>
        <p:nvSpPr>
          <p:cNvPr id="5" name="AutoShape 458"/>
          <p:cNvSpPr>
            <a:spLocks noChangeAspect="1" noChangeArrowheads="1" noTextEdit="1"/>
          </p:cNvSpPr>
          <p:nvPr/>
        </p:nvSpPr>
        <p:spPr bwMode="auto">
          <a:xfrm>
            <a:off x="1187450" y="12684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6" name="AutoShape 458"/>
          <p:cNvSpPr>
            <a:spLocks noChangeAspect="1" noChangeArrowheads="1" noTextEdit="1"/>
          </p:cNvSpPr>
          <p:nvPr/>
        </p:nvSpPr>
        <p:spPr bwMode="auto">
          <a:xfrm>
            <a:off x="1339850" y="14208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7" name="AutoShape 458"/>
          <p:cNvSpPr>
            <a:spLocks noChangeAspect="1" noChangeArrowheads="1" noTextEdit="1"/>
          </p:cNvSpPr>
          <p:nvPr/>
        </p:nvSpPr>
        <p:spPr bwMode="auto">
          <a:xfrm>
            <a:off x="1492250" y="1573213"/>
            <a:ext cx="77089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SzTx/>
              <a:buFont typeface="Arial Unicode MS" pitchFamily="34" charset="-128"/>
              <a:buChar char="¢"/>
              <a:tabLst/>
              <a:defRPr/>
            </a:pPr>
            <a:endParaRPr kumimoji="0" lang="es-ES" sz="1800" b="0" i="0" u="none" strike="noStrike" kern="0" cap="none" spc="0" normalizeH="0" baseline="0" noProof="0">
              <a:ln>
                <a:noFill/>
              </a:ln>
              <a:solidFill>
                <a:srgbClr xmlns:mc="http://schemas.openxmlformats.org/markup-compatibility/2006" xmlns:a14="http://schemas.microsoft.com/office/drawing/2010/main" val="000000" mc:Ignorable=""/>
              </a:solidFill>
              <a:effectLst/>
              <a:uLnTx/>
              <a:uFillTx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27584" y="1714658"/>
            <a:ext cx="763284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s-ES" sz="27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Historia nutricia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sz="1600" b="1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sz="2600" dirty="0">
                <a:latin typeface="Calibri"/>
              </a:rPr>
              <a:t> </a:t>
            </a:r>
            <a:r>
              <a:rPr lang="es-ES" sz="26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Antecedentes familiares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dirty="0">
                <a:latin typeface="Calibri"/>
              </a:rPr>
              <a:t>Enfermedades  hereditarias, especialmente diabetes.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sz="26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Antecedentes personales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dirty="0">
                <a:latin typeface="Calibri"/>
              </a:rPr>
              <a:t>Patologías, alergias e intolerancias alimentarias, historia de peso, consumo de complementos vitamínicos.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s-ES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sz="26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Estilo de vida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ES" dirty="0">
                <a:latin typeface="Calibri"/>
              </a:rPr>
              <a:t>Actividad física, tabaquismo, consumo de alcohol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defRPr/>
            </a:pPr>
            <a:endParaRPr lang="es-ES" dirty="0">
              <a:latin typeface="Calibri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MX" sz="26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Signos clínicos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s-MX" dirty="0">
                <a:latin typeface="Calibri"/>
              </a:rPr>
              <a:t>Presión arterial, exploración física</a:t>
            </a:r>
            <a:endParaRPr lang="es-ES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876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sp>
        <p:nvSpPr>
          <p:cNvPr id="4" name="3 Rectángulo"/>
          <p:cNvSpPr/>
          <p:nvPr/>
        </p:nvSpPr>
        <p:spPr>
          <a:xfrm>
            <a:off x="1043608" y="1916832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defRPr/>
            </a:pPr>
            <a:r>
              <a:rPr lang="es-ES" sz="2400" dirty="0">
                <a:latin typeface="Calibri"/>
              </a:rPr>
              <a:t>Como parte del protocolo de evaluación nutricional del paciente con enfermedades crónicas, siempre es recomendable realizar estudios de laboratorio que permitan:</a:t>
            </a:r>
          </a:p>
          <a:p>
            <a:pPr marL="742950" lvl="1" indent="-285750">
              <a:buClr>
                <a:srgbClr xmlns:mc="http://schemas.openxmlformats.org/markup-compatibility/2006" xmlns:a14="http://schemas.microsoft.com/office/drawing/2010/main" val="FF9900" mc:Ignorable=""/>
              </a:buClr>
              <a:buFontTx/>
              <a:buChar char="•"/>
              <a:defRPr/>
            </a:pPr>
            <a:r>
              <a:rPr lang="es-ES" sz="2400" dirty="0">
                <a:latin typeface="Calibri"/>
              </a:rPr>
              <a:t>Identificar riesgos de salud</a:t>
            </a:r>
          </a:p>
          <a:p>
            <a:pPr marL="742950" lvl="1" indent="-285750">
              <a:buClr>
                <a:srgbClr xmlns:mc="http://schemas.openxmlformats.org/markup-compatibility/2006" xmlns:a14="http://schemas.microsoft.com/office/drawing/2010/main" val="FF9900" mc:Ignorable=""/>
              </a:buClr>
              <a:buFontTx/>
              <a:buChar char="•"/>
              <a:defRPr/>
            </a:pPr>
            <a:r>
              <a:rPr lang="es-ES" sz="2400" dirty="0">
                <a:latin typeface="Calibri"/>
              </a:rPr>
              <a:t>Confirmar o descartar complicaciones </a:t>
            </a:r>
          </a:p>
          <a:p>
            <a:pPr marL="742950" lvl="1" indent="-285750">
              <a:buClr>
                <a:srgbClr xmlns:mc="http://schemas.openxmlformats.org/markup-compatibility/2006" xmlns:a14="http://schemas.microsoft.com/office/drawing/2010/main" val="FF9900" mc:Ignorable=""/>
              </a:buClr>
              <a:buFontTx/>
              <a:buChar char="•"/>
              <a:defRPr/>
            </a:pPr>
            <a:r>
              <a:rPr lang="es-ES" sz="2400" dirty="0">
                <a:latin typeface="Calibri"/>
              </a:rPr>
              <a:t>Corregir alteraciones metabólicas. </a:t>
            </a:r>
          </a:p>
          <a:p>
            <a:pPr marL="742950" lvl="1" indent="-285750">
              <a:defRPr/>
            </a:pPr>
            <a:endParaRPr lang="es-ES" sz="1200" dirty="0">
              <a:latin typeface="Calibri"/>
            </a:endParaRPr>
          </a:p>
          <a:p>
            <a:pPr marL="342900" lvl="0" indent="-342900">
              <a:defRPr/>
            </a:pPr>
            <a:r>
              <a:rPr lang="es-MX" sz="2400" dirty="0">
                <a:latin typeface="Calibri"/>
              </a:rPr>
              <a:t>	Por lo tanto debe haber un seguimiento de estas mediciones para evaluar la evolución del paciente a partir de los cambios en su dieta.</a:t>
            </a:r>
            <a:endParaRPr lang="es-ES" sz="2400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8899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s-MX" sz="32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es-ES" sz="28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Perfil de lípidos</a:t>
            </a:r>
            <a:r>
              <a:rPr lang="es-ES" sz="34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 </a:t>
            </a:r>
            <a:r>
              <a:rPr lang="es-ES_tradnl" sz="34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 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1700" dirty="0">
                <a:latin typeface="Calibri"/>
              </a:rPr>
              <a:t>                     </a:t>
            </a:r>
            <a:r>
              <a:rPr lang="es-ES_tradnl" sz="2000" dirty="0" err="1">
                <a:latin typeface="Calibri"/>
              </a:rPr>
              <a:t>Tg</a:t>
            </a:r>
            <a:r>
              <a:rPr lang="es-ES_tradnl" sz="2000" dirty="0">
                <a:latin typeface="Calibri"/>
              </a:rPr>
              <a:t> deseables    &lt; 150 mg/dl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2000" dirty="0">
                <a:latin typeface="Calibri"/>
              </a:rPr>
              <a:t>		     LDL deseable   &lt;  130 mg/dl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2000" dirty="0">
                <a:latin typeface="Calibri"/>
              </a:rPr>
              <a:t>		     HDL deseable   &gt;  60  mg/dl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2000" dirty="0">
                <a:latin typeface="Calibri"/>
              </a:rPr>
              <a:t>				</a:t>
            </a:r>
            <a:endParaRPr lang="es-ES" sz="2000" dirty="0">
              <a:latin typeface="Calibri"/>
            </a:endParaRP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es-ES" sz="28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Biometría Hemática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1700" dirty="0">
                <a:latin typeface="Calibri"/>
              </a:rPr>
              <a:t>		  </a:t>
            </a:r>
            <a:r>
              <a:rPr lang="es-ES_tradnl" sz="1900" dirty="0">
                <a:latin typeface="Calibri"/>
              </a:rPr>
              <a:t>  </a:t>
            </a:r>
            <a:r>
              <a:rPr lang="es-ES_tradnl" sz="2000" dirty="0">
                <a:latin typeface="Calibri"/>
              </a:rPr>
              <a:t>12-14 </a:t>
            </a:r>
            <a:r>
              <a:rPr lang="es-ES_tradnl" sz="2000" dirty="0" err="1">
                <a:latin typeface="Calibri"/>
              </a:rPr>
              <a:t>Hb</a:t>
            </a:r>
            <a:r>
              <a:rPr lang="es-ES_tradnl" sz="2000" dirty="0">
                <a:latin typeface="Calibri"/>
              </a:rPr>
              <a:t> mg/dl en mujeres 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2000" dirty="0">
                <a:latin typeface="Calibri"/>
              </a:rPr>
              <a:t>		   13-15 </a:t>
            </a:r>
            <a:r>
              <a:rPr lang="es-ES_tradnl" sz="2000" dirty="0" err="1">
                <a:latin typeface="Calibri"/>
              </a:rPr>
              <a:t>Hb</a:t>
            </a:r>
            <a:r>
              <a:rPr lang="es-ES_tradnl" sz="2000" dirty="0">
                <a:latin typeface="Calibri"/>
              </a:rPr>
              <a:t> mg/dl en hombres</a:t>
            </a: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None/>
              <a:defRPr/>
            </a:pPr>
            <a:endParaRPr lang="es-ES" sz="2400" dirty="0">
              <a:latin typeface="Calibri"/>
            </a:endParaRPr>
          </a:p>
          <a:p>
            <a:pPr marL="571500" lvl="0" indent="-571500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es-ES" sz="28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Glucosa</a:t>
            </a:r>
            <a:r>
              <a:rPr lang="es-ES" sz="3400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alibri"/>
              </a:rPr>
              <a:t> </a:t>
            </a:r>
          </a:p>
          <a:p>
            <a:pPr marL="571500" lvl="0" indent="-571500">
              <a:lnSpc>
                <a:spcPct val="55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1900" dirty="0">
                <a:latin typeface="Calibri"/>
              </a:rPr>
              <a:t>		</a:t>
            </a:r>
            <a:r>
              <a:rPr lang="es-ES_tradnl" sz="2000" dirty="0">
                <a:latin typeface="Calibri"/>
              </a:rPr>
              <a:t>Glucosa en ayuno       &lt;100 mg/dl</a:t>
            </a:r>
          </a:p>
          <a:p>
            <a:pPr marL="571500" lvl="0" indent="-571500">
              <a:lnSpc>
                <a:spcPct val="55000"/>
              </a:lnSpc>
              <a:spcBef>
                <a:spcPct val="20000"/>
              </a:spcBef>
              <a:buClrTx/>
              <a:buSzTx/>
              <a:buNone/>
              <a:defRPr/>
            </a:pPr>
            <a:endParaRPr lang="es-ES_tradnl" sz="1000" dirty="0">
              <a:latin typeface="Calibri"/>
            </a:endParaRPr>
          </a:p>
          <a:p>
            <a:pPr marL="571500" lvl="0" indent="-571500">
              <a:lnSpc>
                <a:spcPct val="55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es-ES_tradnl" sz="2000" dirty="0">
                <a:latin typeface="Calibri"/>
              </a:rPr>
              <a:t>		Glucosa postprandial  &lt;140 mg/dl </a:t>
            </a:r>
            <a:endParaRPr lang="es-ES" sz="2000" dirty="0">
              <a:latin typeface="Calibri"/>
            </a:endParaRPr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30987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1177925" y="368300"/>
            <a:ext cx="79660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Alimentación en tiempos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1314450" y="1473200"/>
            <a:ext cx="75819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74650" indent="-374650" fontAlgn="base">
              <a:spcBef>
                <a:spcPct val="50000"/>
              </a:spcBef>
              <a:spcAft>
                <a:spcPct val="50000"/>
              </a:spcAft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¿Comer más de 3 veces al día?</a:t>
            </a:r>
          </a:p>
          <a:p>
            <a:pPr marL="374650" indent="-374650" fontAlgn="base"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Nuestro cerebro come cada 4 horas.</a:t>
            </a:r>
          </a:p>
          <a:p>
            <a:pPr marL="374650" indent="-374650" fontAlgn="base"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El ayuno hace que incrementemos nuestro % de grasa e incluso nuestro peso.</a:t>
            </a:r>
          </a:p>
          <a:p>
            <a:pPr marL="374650" indent="-374650" fontAlgn="base"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Recomendar realizar de 3 a 5 comidas al día.</a:t>
            </a:r>
          </a:p>
          <a:p>
            <a:pPr marL="374650" indent="-374650" fontAlgn="base">
              <a:spcBef>
                <a:spcPct val="50000"/>
              </a:spcBef>
              <a:spcAft>
                <a:spcPct val="5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No hay alimentos ni bebidas buenas ni malas, solo patrones de consumo inadecuados.</a:t>
            </a:r>
          </a:p>
        </p:txBody>
      </p:sp>
    </p:spTree>
    <p:extLst>
      <p:ext uri="{BB962C8B-B14F-4D97-AF65-F5344CB8AC3E}">
        <p14:creationId xmlns:p14="http://schemas.microsoft.com/office/powerpoint/2010/main" val="1645778323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1174750" y="361950"/>
            <a:ext cx="79692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Metas sencillas para todos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446213" y="1530350"/>
            <a:ext cx="7518400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74650" indent="-3746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Desayunar diario</a:t>
            </a:r>
          </a:p>
          <a:p>
            <a:pPr marL="374650" indent="-3746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Disfrutar la comida en un lugar placentero y agradable</a:t>
            </a:r>
          </a:p>
          <a:p>
            <a:pPr marL="374650" indent="-3746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Incluir verduras frescas hasta alcanzar 5 colores:</a:t>
            </a:r>
          </a:p>
          <a:p>
            <a:pPr marL="952500" lvl="1" indent="-3873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 De 3 a 4 raciones de fruta y de 4 a 5 raciones de verduras crudas al día </a:t>
            </a:r>
          </a:p>
          <a:p>
            <a:pPr marL="374650" indent="-3746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Incrementar el consumo de fibra al usar:</a:t>
            </a:r>
          </a:p>
          <a:p>
            <a:pPr marL="952500" lvl="1" indent="-3873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Verduras y Frutas con cáscara</a:t>
            </a:r>
          </a:p>
          <a:p>
            <a:pPr marL="952500" lvl="1" indent="-3873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ES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Cereales integrales</a:t>
            </a:r>
          </a:p>
          <a:p>
            <a:pPr marL="374650" indent="-374650" fontAlgn="base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sz="2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Tomar suficientes líquidos diariamente dependiendo de las necesidades del individuo y del clima donde vive</a:t>
            </a:r>
          </a:p>
        </p:txBody>
      </p:sp>
    </p:spTree>
    <p:extLst>
      <p:ext uri="{BB962C8B-B14F-4D97-AF65-F5344CB8AC3E}">
        <p14:creationId xmlns:p14="http://schemas.microsoft.com/office/powerpoint/2010/main" val="59658362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1174750" y="152400"/>
            <a:ext cx="796925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Prácticas Inteligentes</a:t>
            </a:r>
            <a:b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</a:b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Prácticas Saludables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1427163" y="2257425"/>
            <a:ext cx="35052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8925" fontAlgn="base">
              <a:lnSpc>
                <a:spcPct val="110000"/>
              </a:lnSpc>
              <a:spcBef>
                <a:spcPct val="25000"/>
              </a:spcBef>
              <a:spcAft>
                <a:spcPct val="2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 sz="200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110000"/>
              </a:lnSpc>
              <a:spcBef>
                <a:spcPct val="25000"/>
              </a:spcBef>
              <a:spcAft>
                <a:spcPct val="2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 sz="200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aphicFrame>
        <p:nvGraphicFramePr>
          <p:cNvPr id="1310747" name="Group 27"/>
          <p:cNvGraphicFramePr>
            <a:graphicFrameLocks noGrp="1"/>
          </p:cNvGraphicFramePr>
          <p:nvPr>
            <p:ph/>
          </p:nvPr>
        </p:nvGraphicFramePr>
        <p:xfrm>
          <a:off x="1619250" y="1798638"/>
          <a:ext cx="6888163" cy="3822760"/>
        </p:xfrm>
        <a:graphic>
          <a:graphicData uri="http://schemas.openxmlformats.org/drawingml/2006/table">
            <a:tbl>
              <a:tblPr/>
              <a:tblGrid>
                <a:gridCol w="2786063"/>
                <a:gridCol w="4102100"/>
              </a:tblGrid>
              <a:tr h="411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MX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Limitar:</a:t>
                      </a:r>
                      <a:endParaRPr kumimoji="0" lang="es-E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MX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Preferir:</a:t>
                      </a:r>
                      <a:endParaRPr kumimoji="0" lang="es-E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Aderezos cremosos</a:t>
                      </a:r>
                      <a:endParaRPr kumimoji="0" lang="es-E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Aderezos reducidos en grasas</a:t>
                      </a:r>
                      <a:endParaRPr kumimoji="0" lang="es-E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9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Empanizados</a:t>
                      </a:r>
                      <a:endParaRPr kumimoji="0" lang="es-E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Asados</a:t>
                      </a:r>
                      <a:endParaRPr kumimoji="0" lang="es-E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Capeados</a:t>
                      </a:r>
                      <a:endParaRPr kumimoji="0" lang="es-E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Cocidos Vinagretas o limón</a:t>
                      </a:r>
                      <a:endParaRPr kumimoji="0" lang="es-E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9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Fritos</a:t>
                      </a:r>
                      <a:endParaRPr kumimoji="0" lang="es-E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Al horno</a:t>
                      </a:r>
                      <a:endParaRPr kumimoji="0" lang="es-E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Gratinados</a:t>
                      </a:r>
                      <a:endParaRPr kumimoji="0" lang="es-E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MX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A la parrilla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5000"/>
                        </a:spcBef>
                        <a:spcAft>
                          <a:spcPct val="2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Tx/>
                        <a:buFontTx/>
                        <a:buChar char="•"/>
                        <a:tabLst/>
                      </a:pPr>
                      <a:r>
                        <a:rPr kumimoji="0" lang="es-E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Salsas mexicanas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620749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2400" dirty="0"/>
              <a:t>70% de las enfermedades que nos afectan son causadas por una nutrición defectuosa, como es el caso de la </a:t>
            </a:r>
            <a:r>
              <a:rPr lang="es-MX" sz="2400" dirty="0" smtClean="0"/>
              <a:t>obesidad, hipertensión</a:t>
            </a:r>
            <a:r>
              <a:rPr lang="es-MX" sz="2400" dirty="0"/>
              <a:t>, la arterioesclerosis, la diabetes, la osteoporosis, </a:t>
            </a:r>
            <a:r>
              <a:rPr lang="es-MX" sz="2400" dirty="0" smtClean="0"/>
              <a:t>la </a:t>
            </a:r>
            <a:r>
              <a:rPr lang="es-MX" sz="2400" dirty="0"/>
              <a:t>artritis, la anemia, la anorexia, la bulimia, las caries y la </a:t>
            </a:r>
            <a:r>
              <a:rPr lang="es-MX" sz="2400" dirty="0" smtClean="0"/>
              <a:t>gingivitis.</a:t>
            </a:r>
            <a:endParaRPr lang="es-MX" sz="2400" dirty="0"/>
          </a:p>
        </p:txBody>
      </p:sp>
      <p:sp>
        <p:nvSpPr>
          <p:cNvPr id="4" name="Rectángulo 1"/>
          <p:cNvSpPr>
            <a:spLocks noChangeArrowheads="1"/>
          </p:cNvSpPr>
          <p:nvPr/>
        </p:nvSpPr>
        <p:spPr bwMode="auto">
          <a:xfrm>
            <a:off x="683568" y="2379077"/>
            <a:ext cx="446449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MX" sz="1600" b="1" dirty="0">
              <a:ln/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b="1" dirty="0">
              <a:ln/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Arial" pitchFamily="34" charset="0"/>
              <a:cs typeface="Arial" pitchFamily="34" charset="0"/>
              <a:hlinkClick r:id="rId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b="1" dirty="0">
                <a:ln/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Arial" pitchFamily="34" charset="0"/>
                <a:cs typeface="Arial" pitchFamily="34" charset="0"/>
                <a:hlinkClick r:id="rId2"/>
              </a:rPr>
              <a:t>  </a:t>
            </a:r>
            <a:endParaRPr lang="es-MX" sz="14400" b="1" dirty="0">
              <a:ln/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Imagen 2" descr="http://1.bp.blogspot.com/_qXPVuUX5Tdw/S0W5R0T6WjI/AAAAAAAAA6s/KuMrQm721LI/s320/cataratas_eda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9779"/>
            <a:ext cx="304800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124" name="Imagen 4" descr="http://fundacionannavazquez.files.wordpress.com/2007/10/foro-frut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78" y="3609552"/>
            <a:ext cx="4181475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989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1290638" y="1219200"/>
            <a:ext cx="33528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8925" fontAlgn="base">
              <a:lnSpc>
                <a:spcPct val="14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  <a:p>
            <a:pPr marL="288925" indent="-288925" fontAlgn="base">
              <a:lnSpc>
                <a:spcPct val="85000"/>
              </a:lnSpc>
              <a:spcBef>
                <a:spcPct val="15000"/>
              </a:spcBef>
              <a:spcAft>
                <a:spcPct val="1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endParaRPr lang="es-MX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aphicFrame>
        <p:nvGraphicFramePr>
          <p:cNvPr id="80919" name="Group 23"/>
          <p:cNvGraphicFramePr>
            <a:graphicFrameLocks noGrp="1"/>
          </p:cNvGraphicFramePr>
          <p:nvPr>
            <p:ph/>
          </p:nvPr>
        </p:nvGraphicFramePr>
        <p:xfrm>
          <a:off x="1549400" y="1420813"/>
          <a:ext cx="7224713" cy="4781551"/>
        </p:xfrm>
        <a:graphic>
          <a:graphicData uri="http://schemas.openxmlformats.org/drawingml/2006/table">
            <a:tbl>
              <a:tblPr/>
              <a:tblGrid>
                <a:gridCol w="2501900"/>
                <a:gridCol w="4722813"/>
              </a:tblGrid>
              <a:tr h="4905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MX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xmlns:mc="http://schemas.openxmlformats.org/markup-compatibility/2006" xmlns:a14="http://schemas.microsoft.com/office/drawing/2010/main" val="000000" mc:Ignorable=""/>
                          </a:solidFill>
                          <a:effectLst/>
                          <a:latin typeface="+mj-lt"/>
                        </a:rPr>
                        <a:t>Mitos</a:t>
                      </a:r>
                      <a:endParaRPr kumimoji="0" lang="es-ES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xmlns:mc="http://schemas.openxmlformats.org/markup-compatibility/2006" xmlns:a14="http://schemas.microsoft.com/office/drawing/2010/main" val="000000" mc:Ignorable=""/>
                        </a:solidFill>
                        <a:effectLst/>
                        <a:latin typeface="+mj-lt"/>
                      </a:endParaRPr>
                    </a:p>
                  </a:txBody>
                  <a:tcPr marL="90000" marR="90000" marT="46803" marB="4680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MX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xmlns:mc="http://schemas.openxmlformats.org/markup-compatibility/2006" xmlns:a14="http://schemas.microsoft.com/office/drawing/2010/main" val="000000" mc:Ignorable=""/>
                          </a:solidFill>
                          <a:effectLst/>
                          <a:latin typeface="+mj-lt"/>
                        </a:rPr>
                        <a:t>Realidades</a:t>
                      </a:r>
                      <a:endParaRPr kumimoji="0" lang="es-ES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xmlns:mc="http://schemas.openxmlformats.org/markup-compatibility/2006" xmlns:a14="http://schemas.microsoft.com/office/drawing/2010/main" val="000000" mc:Ignorable=""/>
                        </a:solidFill>
                        <a:effectLst/>
                        <a:latin typeface="+mj-lt"/>
                      </a:endParaRPr>
                    </a:p>
                  </a:txBody>
                  <a:tcPr marL="90000" marR="90000" marT="46803" marB="4680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Pct val="150000"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Alimentos “</a:t>
                      </a:r>
                      <a:r>
                        <a:rPr kumimoji="0" lang="es-MX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light</a:t>
                      </a: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”,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Pct val="150000"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adelgazan.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E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Pueden ser parte de la alimentación. Una alimentación correcta y la actividad física recomendable favorecen la perdida de peso.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98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Pct val="150000"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Todos los alimentos </a:t>
                      </a:r>
                      <a:b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s-MX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light</a:t>
                      </a: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 son bajos en grasas.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E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Los alimentos  se pueden modificar en: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Calorías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Azúcares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Grasas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Sodio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rgbClr xmlns:mc="http://schemas.openxmlformats.org/markup-compatibility/2006" xmlns:a14="http://schemas.microsoft.com/office/drawing/2010/main" val="FF9900" mc:Ignorable=""/>
                        </a:buClr>
                        <a:buSzPct val="150000"/>
                        <a:buFontTx/>
                        <a:buNone/>
                        <a:tabLst/>
                      </a:pP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“Los alimentos “</a:t>
                      </a:r>
                      <a:r>
                        <a:rPr kumimoji="0" lang="es-MX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light</a:t>
                      </a: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” </a:t>
                      </a:r>
                      <a:b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s-MX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son de consumo libre.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002266" mc:Ignorable=""/>
                        </a:buClr>
                        <a:buSzTx/>
                        <a:buFont typeface="Arial Unicode MS" pitchFamily="34" charset="-128"/>
                        <a:buNone/>
                        <a:tabLst/>
                      </a:pPr>
                      <a:r>
                        <a:rPr kumimoji="0" lang="es-MX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Son una opción de consumo para: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Pacientes con Diabetes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Dislipidemia</a:t>
                      </a: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Cardiópatas e Hipertensos.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xmlns:mc="http://schemas.openxmlformats.org/markup-compatibility/2006" xmlns:a14="http://schemas.microsoft.com/office/drawing/2010/main" val="FFCC00" mc:Ignorable="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Obesidad.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0916" name="Rectangle 21"/>
          <p:cNvSpPr>
            <a:spLocks noChangeArrowheads="1"/>
          </p:cNvSpPr>
          <p:nvPr/>
        </p:nvSpPr>
        <p:spPr bwMode="auto">
          <a:xfrm>
            <a:off x="1174750" y="344488"/>
            <a:ext cx="7969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MX" sz="28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Mitos y realidades</a:t>
            </a:r>
            <a:endParaRPr lang="es-ES" sz="2800" b="1">
              <a:solidFill>
                <a:srgbClr xmlns:mc="http://schemas.openxmlformats.org/markup-compatibility/2006" xmlns:a14="http://schemas.microsoft.com/office/drawing/2010/main" val="FFFFFF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742133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MX" dirty="0" smtClean="0"/>
              <a:t>CONCLUSIONES</a:t>
            </a:r>
            <a:endParaRPr lang="es-MX" dirty="0"/>
          </a:p>
        </p:txBody>
      </p:sp>
      <p:sp>
        <p:nvSpPr>
          <p:cNvPr id="3" name="2 Rectángulo"/>
          <p:cNvSpPr/>
          <p:nvPr/>
        </p:nvSpPr>
        <p:spPr>
          <a:xfrm>
            <a:off x="1115616" y="1408897"/>
            <a:ext cx="4572000" cy="20921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925" lvl="0" indent="-288925" fontAlgn="base">
              <a:lnSpc>
                <a:spcPct val="97000"/>
              </a:lnSpc>
              <a:spcBef>
                <a:spcPct val="35000"/>
              </a:spcBef>
              <a:spcAft>
                <a:spcPct val="3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Una alimentación saludable es cuestión de calidad, cantidad y combinación.</a:t>
            </a:r>
          </a:p>
          <a:p>
            <a:pPr marL="288925" lvl="0" indent="-288925" fontAlgn="base">
              <a:lnSpc>
                <a:spcPct val="97000"/>
              </a:lnSpc>
              <a:spcBef>
                <a:spcPct val="35000"/>
              </a:spcBef>
              <a:spcAft>
                <a:spcPct val="3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La nutrición debe ser individualizada.</a:t>
            </a:r>
          </a:p>
          <a:p>
            <a:pPr marL="288925" lvl="0" indent="-288925" fontAlgn="base">
              <a:lnSpc>
                <a:spcPct val="97000"/>
              </a:lnSpc>
              <a:spcBef>
                <a:spcPct val="35000"/>
              </a:spcBef>
              <a:spcAft>
                <a:spcPct val="3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Aprender a tomar la responsabilidad de realizar elecciones correctas al comprar o adquirir un alimento.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211960" y="4028885"/>
            <a:ext cx="4572000" cy="23607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925" lvl="0" indent="-288925" fontAlgn="base">
              <a:lnSpc>
                <a:spcPct val="107000"/>
              </a:lnSpc>
              <a:spcBef>
                <a:spcPct val="35000"/>
              </a:spcBef>
              <a:spcAft>
                <a:spcPct val="3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El mejor control de un peso saludable es el resultado de una alimentación correcta y actividad física</a:t>
            </a:r>
            <a:r>
              <a:rPr lang="es-MX" b="1" dirty="0" smtClean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288925" lvl="0" indent="-288925" fontAlgn="base">
              <a:lnSpc>
                <a:spcPct val="107000"/>
              </a:lnSpc>
              <a:spcBef>
                <a:spcPct val="35000"/>
              </a:spcBef>
              <a:spcAft>
                <a:spcPct val="35000"/>
              </a:spcAft>
              <a:buClr>
                <a:srgbClr xmlns:mc="http://schemas.openxmlformats.org/markup-compatibility/2006" xmlns:a14="http://schemas.microsoft.com/office/drawing/2010/main" val="FF9900" mc:Ignorable=""/>
              </a:buClr>
              <a:buSzPct val="150000"/>
              <a:buFontTx/>
              <a:buChar char="•"/>
              <a:defRPr/>
            </a:pPr>
            <a:r>
              <a:rPr lang="es-MX" b="1" dirty="0" smtClean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Calibri" pitchFamily="34" charset="0"/>
                <a:cs typeface="Calibri" pitchFamily="34" charset="0"/>
              </a:rPr>
              <a:t>Para obtener mayor beneficio en la adherencia al tratamiento, el usuario debe ser atendido por un equipo multidisciplinario.</a:t>
            </a:r>
            <a:endParaRPr lang="es-ES" b="1" dirty="0">
              <a:solidFill>
                <a:srgbClr xmlns:mc="http://schemas.openxmlformats.org/markup-compatibility/2006" xmlns:a14="http://schemas.microsoft.com/office/drawing/2010/main" val="000000" mc:Ignorable="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2" name="Imagen 2" descr="http://www.anuncios.it/adpics/dibujo_ella_deporte4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7" y="980728"/>
            <a:ext cx="3096344" cy="305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6" name="Picture 2" descr="C:\Documents and Settings\admin\My Documents\CURSO MAPAS DE CONVERS Y TALLER DE MICROALBU. CHILPO ABRIL09\FOTOS DEL CURSO MAPAS CONVERS\img9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43750"/>
            <a:ext cx="3096344" cy="269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799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 smtClean="0"/>
          </a:p>
          <a:p>
            <a:pPr marL="0" indent="0" algn="ctr">
              <a:buNone/>
            </a:pPr>
            <a:r>
              <a:rPr lang="es-MX" sz="4400" b="1" dirty="0" smtClean="0"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  <a:latin typeface="Bradley Hand ITC" pitchFamily="66" charset="0"/>
                <a:cs typeface="Arabic Typesetting" pitchFamily="66" charset="-78"/>
              </a:rPr>
              <a:t>GRACIAS   POR  SU   ATENCION!!</a:t>
            </a:r>
            <a:endParaRPr lang="es-MX" sz="4400" b="1" dirty="0"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  <a:latin typeface="Bradley Hand ITC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8644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s-ES" sz="28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effectLst/>
                <a:latin typeface="Tahoma"/>
                <a:ea typeface="+mn-ea"/>
                <a:cs typeface="+mn-cs"/>
              </a:rPr>
              <a:t>Transición Nutricional:</a:t>
            </a:r>
            <a:br>
              <a:rPr lang="es-ES" sz="28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effectLst/>
                <a:latin typeface="Tahoma"/>
                <a:ea typeface="+mn-ea"/>
                <a:cs typeface="+mn-cs"/>
              </a:rPr>
            </a:br>
            <a:endParaRPr lang="es-MX" dirty="0">
              <a:solidFill>
                <a:srgbClr xmlns:mc="http://schemas.openxmlformats.org/markup-compatibility/2006" xmlns:a14="http://schemas.microsoft.com/office/drawing/2010/main" val="FFC000" mc:Ignorable="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7805" y="1557338"/>
            <a:ext cx="8229600" cy="4526280"/>
          </a:xfrm>
        </p:spPr>
        <p:txBody>
          <a:bodyPr/>
          <a:lstStyle/>
          <a:p>
            <a:pPr algn="just"/>
            <a:endParaRPr lang="es-MX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11560" y="1772816"/>
            <a:ext cx="8002091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kern="0" dirty="0">
                <a:solidFill>
                  <a:prstClr val="white"/>
                </a:solidFill>
              </a:rPr>
              <a:t>Cambios en los patrones de alimentación y su</a:t>
            </a:r>
          </a:p>
          <a:p>
            <a:pPr marL="342900" indent="-34290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kern="0" dirty="0">
                <a:solidFill>
                  <a:prstClr val="white"/>
                </a:solidFill>
              </a:rPr>
              <a:t>relación con la morbilidad, la mortalidad, el </a:t>
            </a:r>
          </a:p>
          <a:p>
            <a:pPr marL="342900" indent="-342900"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kern="0" dirty="0">
                <a:solidFill>
                  <a:prstClr val="white"/>
                </a:solidFill>
              </a:rPr>
              <a:t>ambiente y los estilos de vida</a:t>
            </a:r>
            <a:r>
              <a:rPr lang="es-ES" sz="2800" kern="0" dirty="0">
                <a:solidFill>
                  <a:srgbClr xmlns:mc="http://schemas.openxmlformats.org/markup-compatibility/2006" xmlns:a14="http://schemas.microsoft.com/office/drawing/2010/main" val="24211D" mc:Ignorable=""/>
                </a:solidFill>
              </a:rPr>
              <a:t>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76638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3509963"/>
            <a:ext cx="2790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493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ChangeArrowheads="1"/>
          </p:cNvSpPr>
          <p:nvPr/>
        </p:nvSpPr>
        <p:spPr bwMode="auto">
          <a:xfrm>
            <a:off x="1190625" y="146050"/>
            <a:ext cx="79533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2800" b="1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Cambios en el gasto en alimentos 1986 y 1998:</a:t>
            </a:r>
            <a:r>
              <a:rPr lang="es-MX" sz="2800" b="1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 </a:t>
            </a:r>
            <a:r>
              <a:rPr lang="es-ES" sz="2800" b="1" dirty="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rPr>
              <a:t>ENIGH*</a:t>
            </a:r>
          </a:p>
        </p:txBody>
      </p:sp>
      <p:sp>
        <p:nvSpPr>
          <p:cNvPr id="25603" name="Text Box 9"/>
          <p:cNvSpPr txBox="1">
            <a:spLocks noChangeArrowheads="1"/>
          </p:cNvSpPr>
          <p:nvPr/>
        </p:nvSpPr>
        <p:spPr bwMode="auto">
          <a:xfrm>
            <a:off x="1239838" y="6337300"/>
            <a:ext cx="78279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* Análisis de la Encuesta Nacional de Ingreso y Gasto en los Hogares (ENIGH), INEGI.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2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Fuente : Rivera-Dommarco J, Barquera et al. Public Health Nutrition, 2002:  5(1A), 113-122 </a:t>
            </a:r>
          </a:p>
        </p:txBody>
      </p:sp>
      <p:grpSp>
        <p:nvGrpSpPr>
          <p:cNvPr id="19460" name="Group 90"/>
          <p:cNvGrpSpPr>
            <a:grpSpLocks/>
          </p:cNvGrpSpPr>
          <p:nvPr/>
        </p:nvGrpSpPr>
        <p:grpSpPr bwMode="auto">
          <a:xfrm>
            <a:off x="2495550" y="3908425"/>
            <a:ext cx="798513" cy="1336675"/>
            <a:chOff x="1572" y="2462"/>
            <a:chExt cx="503" cy="842"/>
          </a:xfrm>
        </p:grpSpPr>
        <p:sp>
          <p:nvSpPr>
            <p:cNvPr id="26025" name="Rectangle 12"/>
            <p:cNvSpPr>
              <a:spLocks noChangeArrowheads="1"/>
            </p:cNvSpPr>
            <p:nvPr/>
          </p:nvSpPr>
          <p:spPr bwMode="auto">
            <a:xfrm>
              <a:off x="1572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62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6" name="Rectangle 13"/>
            <p:cNvSpPr>
              <a:spLocks noChangeArrowheads="1"/>
            </p:cNvSpPr>
            <p:nvPr/>
          </p:nvSpPr>
          <p:spPr bwMode="auto">
            <a:xfrm>
              <a:off x="1578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72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7" name="Rectangle 14"/>
            <p:cNvSpPr>
              <a:spLocks noChangeArrowheads="1"/>
            </p:cNvSpPr>
            <p:nvPr/>
          </p:nvSpPr>
          <p:spPr bwMode="auto">
            <a:xfrm>
              <a:off x="1585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93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8" name="Rectangle 15"/>
            <p:cNvSpPr>
              <a:spLocks noChangeArrowheads="1"/>
            </p:cNvSpPr>
            <p:nvPr/>
          </p:nvSpPr>
          <p:spPr bwMode="auto">
            <a:xfrm>
              <a:off x="1591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B3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9" name="Rectangle 16"/>
            <p:cNvSpPr>
              <a:spLocks noChangeArrowheads="1"/>
            </p:cNvSpPr>
            <p:nvPr/>
          </p:nvSpPr>
          <p:spPr bwMode="auto">
            <a:xfrm>
              <a:off x="1598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E3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0" name="Rectangle 17"/>
            <p:cNvSpPr>
              <a:spLocks noChangeArrowheads="1"/>
            </p:cNvSpPr>
            <p:nvPr/>
          </p:nvSpPr>
          <p:spPr bwMode="auto">
            <a:xfrm>
              <a:off x="1604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13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1" name="Rectangle 18"/>
            <p:cNvSpPr>
              <a:spLocks noChangeArrowheads="1"/>
            </p:cNvSpPr>
            <p:nvPr/>
          </p:nvSpPr>
          <p:spPr bwMode="auto">
            <a:xfrm>
              <a:off x="1611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43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2" name="Rectangle 19"/>
            <p:cNvSpPr>
              <a:spLocks noChangeArrowheads="1"/>
            </p:cNvSpPr>
            <p:nvPr/>
          </p:nvSpPr>
          <p:spPr bwMode="auto">
            <a:xfrm>
              <a:off x="1617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83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3" name="Rectangle 20"/>
            <p:cNvSpPr>
              <a:spLocks noChangeArrowheads="1"/>
            </p:cNvSpPr>
            <p:nvPr/>
          </p:nvSpPr>
          <p:spPr bwMode="auto">
            <a:xfrm>
              <a:off x="1624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B3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4" name="Rectangle 21"/>
            <p:cNvSpPr>
              <a:spLocks noChangeArrowheads="1"/>
            </p:cNvSpPr>
            <p:nvPr/>
          </p:nvSpPr>
          <p:spPr bwMode="auto">
            <a:xfrm>
              <a:off x="1630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03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5" name="Rectangle 22"/>
            <p:cNvSpPr>
              <a:spLocks noChangeArrowheads="1"/>
            </p:cNvSpPr>
            <p:nvPr/>
          </p:nvSpPr>
          <p:spPr bwMode="auto">
            <a:xfrm>
              <a:off x="1636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43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6" name="Rectangle 23"/>
            <p:cNvSpPr>
              <a:spLocks noChangeArrowheads="1"/>
            </p:cNvSpPr>
            <p:nvPr/>
          </p:nvSpPr>
          <p:spPr bwMode="auto">
            <a:xfrm>
              <a:off x="1643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3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7" name="Rectangle 24"/>
            <p:cNvSpPr>
              <a:spLocks noChangeArrowheads="1"/>
            </p:cNvSpPr>
            <p:nvPr/>
          </p:nvSpPr>
          <p:spPr bwMode="auto">
            <a:xfrm>
              <a:off x="1649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F3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8" name="Rectangle 25"/>
            <p:cNvSpPr>
              <a:spLocks noChangeArrowheads="1"/>
            </p:cNvSpPr>
            <p:nvPr/>
          </p:nvSpPr>
          <p:spPr bwMode="auto">
            <a:xfrm>
              <a:off x="1656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44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39" name="Rectangle 26"/>
            <p:cNvSpPr>
              <a:spLocks noChangeArrowheads="1"/>
            </p:cNvSpPr>
            <p:nvPr/>
          </p:nvSpPr>
          <p:spPr bwMode="auto">
            <a:xfrm>
              <a:off x="1662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A4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0" name="Rectangle 27"/>
            <p:cNvSpPr>
              <a:spLocks noChangeArrowheads="1"/>
            </p:cNvSpPr>
            <p:nvPr/>
          </p:nvSpPr>
          <p:spPr bwMode="auto">
            <a:xfrm>
              <a:off x="1669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F4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1" name="Rectangle 28"/>
            <p:cNvSpPr>
              <a:spLocks noChangeArrowheads="1"/>
            </p:cNvSpPr>
            <p:nvPr/>
          </p:nvSpPr>
          <p:spPr bwMode="auto">
            <a:xfrm>
              <a:off x="1675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54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2" name="Rectangle 29"/>
            <p:cNvSpPr>
              <a:spLocks noChangeArrowheads="1"/>
            </p:cNvSpPr>
            <p:nvPr/>
          </p:nvSpPr>
          <p:spPr bwMode="auto">
            <a:xfrm>
              <a:off x="1682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B4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3" name="Rectangle 30"/>
            <p:cNvSpPr>
              <a:spLocks noChangeArrowheads="1"/>
            </p:cNvSpPr>
            <p:nvPr/>
          </p:nvSpPr>
          <p:spPr bwMode="auto">
            <a:xfrm>
              <a:off x="1688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14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4" name="Rectangle 31"/>
            <p:cNvSpPr>
              <a:spLocks noChangeArrowheads="1"/>
            </p:cNvSpPr>
            <p:nvPr/>
          </p:nvSpPr>
          <p:spPr bwMode="auto">
            <a:xfrm>
              <a:off x="1695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74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5" name="Rectangle 32"/>
            <p:cNvSpPr>
              <a:spLocks noChangeArrowheads="1"/>
            </p:cNvSpPr>
            <p:nvPr/>
          </p:nvSpPr>
          <p:spPr bwMode="auto">
            <a:xfrm>
              <a:off x="1701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C5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6" name="Rectangle 33"/>
            <p:cNvSpPr>
              <a:spLocks noChangeArrowheads="1"/>
            </p:cNvSpPr>
            <p:nvPr/>
          </p:nvSpPr>
          <p:spPr bwMode="auto">
            <a:xfrm>
              <a:off x="1707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5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7" name="Rectangle 34"/>
            <p:cNvSpPr>
              <a:spLocks noChangeArrowheads="1"/>
            </p:cNvSpPr>
            <p:nvPr/>
          </p:nvSpPr>
          <p:spPr bwMode="auto">
            <a:xfrm>
              <a:off x="1714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65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8" name="Rectangle 35"/>
            <p:cNvSpPr>
              <a:spLocks noChangeArrowheads="1"/>
            </p:cNvSpPr>
            <p:nvPr/>
          </p:nvSpPr>
          <p:spPr bwMode="auto">
            <a:xfrm>
              <a:off x="1720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B5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49" name="Rectangle 36"/>
            <p:cNvSpPr>
              <a:spLocks noChangeArrowheads="1"/>
            </p:cNvSpPr>
            <p:nvPr/>
          </p:nvSpPr>
          <p:spPr bwMode="auto">
            <a:xfrm>
              <a:off x="1727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5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0" name="Rectangle 37"/>
            <p:cNvSpPr>
              <a:spLocks noChangeArrowheads="1"/>
            </p:cNvSpPr>
            <p:nvPr/>
          </p:nvSpPr>
          <p:spPr bwMode="auto">
            <a:xfrm>
              <a:off x="1733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35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1" name="Rectangle 38"/>
            <p:cNvSpPr>
              <a:spLocks noChangeArrowheads="1"/>
            </p:cNvSpPr>
            <p:nvPr/>
          </p:nvSpPr>
          <p:spPr bwMode="auto">
            <a:xfrm>
              <a:off x="1740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75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2" name="Rectangle 39"/>
            <p:cNvSpPr>
              <a:spLocks noChangeArrowheads="1"/>
            </p:cNvSpPr>
            <p:nvPr/>
          </p:nvSpPr>
          <p:spPr bwMode="auto">
            <a:xfrm>
              <a:off x="1746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B5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3" name="Rectangle 40"/>
            <p:cNvSpPr>
              <a:spLocks noChangeArrowheads="1"/>
            </p:cNvSpPr>
            <p:nvPr/>
          </p:nvSpPr>
          <p:spPr bwMode="auto">
            <a:xfrm>
              <a:off x="1753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5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4" name="Rectangle 41"/>
            <p:cNvSpPr>
              <a:spLocks noChangeArrowheads="1"/>
            </p:cNvSpPr>
            <p:nvPr/>
          </p:nvSpPr>
          <p:spPr bwMode="auto">
            <a:xfrm>
              <a:off x="1759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16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5" name="Rectangle 42"/>
            <p:cNvSpPr>
              <a:spLocks noChangeArrowheads="1"/>
            </p:cNvSpPr>
            <p:nvPr/>
          </p:nvSpPr>
          <p:spPr bwMode="auto">
            <a:xfrm>
              <a:off x="1766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36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6" name="Rectangle 43"/>
            <p:cNvSpPr>
              <a:spLocks noChangeArrowheads="1"/>
            </p:cNvSpPr>
            <p:nvPr/>
          </p:nvSpPr>
          <p:spPr bwMode="auto">
            <a:xfrm>
              <a:off x="1772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56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7" name="Rectangle 44"/>
            <p:cNvSpPr>
              <a:spLocks noChangeArrowheads="1"/>
            </p:cNvSpPr>
            <p:nvPr/>
          </p:nvSpPr>
          <p:spPr bwMode="auto">
            <a:xfrm>
              <a:off x="1778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6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8" name="Rectangle 45"/>
            <p:cNvSpPr>
              <a:spLocks noChangeArrowheads="1"/>
            </p:cNvSpPr>
            <p:nvPr/>
          </p:nvSpPr>
          <p:spPr bwMode="auto">
            <a:xfrm>
              <a:off x="1785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6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59" name="Rectangle 46"/>
            <p:cNvSpPr>
              <a:spLocks noChangeArrowheads="1"/>
            </p:cNvSpPr>
            <p:nvPr/>
          </p:nvSpPr>
          <p:spPr bwMode="auto">
            <a:xfrm>
              <a:off x="1791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A6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0" name="Rectangle 47"/>
            <p:cNvSpPr>
              <a:spLocks noChangeArrowheads="1"/>
            </p:cNvSpPr>
            <p:nvPr/>
          </p:nvSpPr>
          <p:spPr bwMode="auto">
            <a:xfrm>
              <a:off x="1798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6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1" name="Rectangle 48"/>
            <p:cNvSpPr>
              <a:spLocks noChangeArrowheads="1"/>
            </p:cNvSpPr>
            <p:nvPr/>
          </p:nvSpPr>
          <p:spPr bwMode="auto">
            <a:xfrm>
              <a:off x="1804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6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2" name="Rectangle 49"/>
            <p:cNvSpPr>
              <a:spLocks noChangeArrowheads="1"/>
            </p:cNvSpPr>
            <p:nvPr/>
          </p:nvSpPr>
          <p:spPr bwMode="auto">
            <a:xfrm>
              <a:off x="1811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6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3" name="Rectangle 50"/>
            <p:cNvSpPr>
              <a:spLocks noChangeArrowheads="1"/>
            </p:cNvSpPr>
            <p:nvPr/>
          </p:nvSpPr>
          <p:spPr bwMode="auto">
            <a:xfrm>
              <a:off x="1817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6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4" name="Rectangle 51"/>
            <p:cNvSpPr>
              <a:spLocks noChangeArrowheads="1"/>
            </p:cNvSpPr>
            <p:nvPr/>
          </p:nvSpPr>
          <p:spPr bwMode="auto">
            <a:xfrm>
              <a:off x="1824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6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5" name="Rectangle 52"/>
            <p:cNvSpPr>
              <a:spLocks noChangeArrowheads="1"/>
            </p:cNvSpPr>
            <p:nvPr/>
          </p:nvSpPr>
          <p:spPr bwMode="auto">
            <a:xfrm>
              <a:off x="1830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6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6" name="Rectangle 53"/>
            <p:cNvSpPr>
              <a:spLocks noChangeArrowheads="1"/>
            </p:cNvSpPr>
            <p:nvPr/>
          </p:nvSpPr>
          <p:spPr bwMode="auto">
            <a:xfrm>
              <a:off x="1837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6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7" name="Rectangle 54"/>
            <p:cNvSpPr>
              <a:spLocks noChangeArrowheads="1"/>
            </p:cNvSpPr>
            <p:nvPr/>
          </p:nvSpPr>
          <p:spPr bwMode="auto">
            <a:xfrm>
              <a:off x="1843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6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8" name="Rectangle 55"/>
            <p:cNvSpPr>
              <a:spLocks noChangeArrowheads="1"/>
            </p:cNvSpPr>
            <p:nvPr/>
          </p:nvSpPr>
          <p:spPr bwMode="auto">
            <a:xfrm>
              <a:off x="1849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A6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69" name="Rectangle 56"/>
            <p:cNvSpPr>
              <a:spLocks noChangeArrowheads="1"/>
            </p:cNvSpPr>
            <p:nvPr/>
          </p:nvSpPr>
          <p:spPr bwMode="auto">
            <a:xfrm>
              <a:off x="1856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6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0" name="Rectangle 57"/>
            <p:cNvSpPr>
              <a:spLocks noChangeArrowheads="1"/>
            </p:cNvSpPr>
            <p:nvPr/>
          </p:nvSpPr>
          <p:spPr bwMode="auto">
            <a:xfrm>
              <a:off x="1862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6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1" name="Rectangle 58"/>
            <p:cNvSpPr>
              <a:spLocks noChangeArrowheads="1"/>
            </p:cNvSpPr>
            <p:nvPr/>
          </p:nvSpPr>
          <p:spPr bwMode="auto">
            <a:xfrm>
              <a:off x="1869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56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2" name="Rectangle 59"/>
            <p:cNvSpPr>
              <a:spLocks noChangeArrowheads="1"/>
            </p:cNvSpPr>
            <p:nvPr/>
          </p:nvSpPr>
          <p:spPr bwMode="auto">
            <a:xfrm>
              <a:off x="1875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36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3" name="Rectangle 60"/>
            <p:cNvSpPr>
              <a:spLocks noChangeArrowheads="1"/>
            </p:cNvSpPr>
            <p:nvPr/>
          </p:nvSpPr>
          <p:spPr bwMode="auto">
            <a:xfrm>
              <a:off x="1882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16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4" name="Rectangle 61"/>
            <p:cNvSpPr>
              <a:spLocks noChangeArrowheads="1"/>
            </p:cNvSpPr>
            <p:nvPr/>
          </p:nvSpPr>
          <p:spPr bwMode="auto">
            <a:xfrm>
              <a:off x="1888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5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5" name="Rectangle 62"/>
            <p:cNvSpPr>
              <a:spLocks noChangeArrowheads="1"/>
            </p:cNvSpPr>
            <p:nvPr/>
          </p:nvSpPr>
          <p:spPr bwMode="auto">
            <a:xfrm>
              <a:off x="1895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B5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6" name="Rectangle 63"/>
            <p:cNvSpPr>
              <a:spLocks noChangeArrowheads="1"/>
            </p:cNvSpPr>
            <p:nvPr/>
          </p:nvSpPr>
          <p:spPr bwMode="auto">
            <a:xfrm>
              <a:off x="1901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75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7" name="Rectangle 64"/>
            <p:cNvSpPr>
              <a:spLocks noChangeArrowheads="1"/>
            </p:cNvSpPr>
            <p:nvPr/>
          </p:nvSpPr>
          <p:spPr bwMode="auto">
            <a:xfrm>
              <a:off x="1908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35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8" name="Rectangle 65"/>
            <p:cNvSpPr>
              <a:spLocks noChangeArrowheads="1"/>
            </p:cNvSpPr>
            <p:nvPr/>
          </p:nvSpPr>
          <p:spPr bwMode="auto">
            <a:xfrm>
              <a:off x="1914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5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79" name="Rectangle 66"/>
            <p:cNvSpPr>
              <a:spLocks noChangeArrowheads="1"/>
            </p:cNvSpPr>
            <p:nvPr/>
          </p:nvSpPr>
          <p:spPr bwMode="auto">
            <a:xfrm>
              <a:off x="1920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B5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0" name="Rectangle 67"/>
            <p:cNvSpPr>
              <a:spLocks noChangeArrowheads="1"/>
            </p:cNvSpPr>
            <p:nvPr/>
          </p:nvSpPr>
          <p:spPr bwMode="auto">
            <a:xfrm>
              <a:off x="1927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65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1" name="Rectangle 68"/>
            <p:cNvSpPr>
              <a:spLocks noChangeArrowheads="1"/>
            </p:cNvSpPr>
            <p:nvPr/>
          </p:nvSpPr>
          <p:spPr bwMode="auto">
            <a:xfrm>
              <a:off x="1933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5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2" name="Rectangle 69"/>
            <p:cNvSpPr>
              <a:spLocks noChangeArrowheads="1"/>
            </p:cNvSpPr>
            <p:nvPr/>
          </p:nvSpPr>
          <p:spPr bwMode="auto">
            <a:xfrm>
              <a:off x="1940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C5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3" name="Rectangle 70"/>
            <p:cNvSpPr>
              <a:spLocks noChangeArrowheads="1"/>
            </p:cNvSpPr>
            <p:nvPr/>
          </p:nvSpPr>
          <p:spPr bwMode="auto">
            <a:xfrm>
              <a:off x="1946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64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4" name="Rectangle 71"/>
            <p:cNvSpPr>
              <a:spLocks noChangeArrowheads="1"/>
            </p:cNvSpPr>
            <p:nvPr/>
          </p:nvSpPr>
          <p:spPr bwMode="auto">
            <a:xfrm>
              <a:off x="1953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14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5" name="Rectangle 72"/>
            <p:cNvSpPr>
              <a:spLocks noChangeArrowheads="1"/>
            </p:cNvSpPr>
            <p:nvPr/>
          </p:nvSpPr>
          <p:spPr bwMode="auto">
            <a:xfrm>
              <a:off x="1959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B4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6" name="Rectangle 73"/>
            <p:cNvSpPr>
              <a:spLocks noChangeArrowheads="1"/>
            </p:cNvSpPr>
            <p:nvPr/>
          </p:nvSpPr>
          <p:spPr bwMode="auto">
            <a:xfrm>
              <a:off x="1966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54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7" name="Rectangle 74"/>
            <p:cNvSpPr>
              <a:spLocks noChangeArrowheads="1"/>
            </p:cNvSpPr>
            <p:nvPr/>
          </p:nvSpPr>
          <p:spPr bwMode="auto">
            <a:xfrm>
              <a:off x="1972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F4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8" name="Rectangle 75"/>
            <p:cNvSpPr>
              <a:spLocks noChangeArrowheads="1"/>
            </p:cNvSpPr>
            <p:nvPr/>
          </p:nvSpPr>
          <p:spPr bwMode="auto">
            <a:xfrm>
              <a:off x="1978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A4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89" name="Rectangle 76"/>
            <p:cNvSpPr>
              <a:spLocks noChangeArrowheads="1"/>
            </p:cNvSpPr>
            <p:nvPr/>
          </p:nvSpPr>
          <p:spPr bwMode="auto">
            <a:xfrm>
              <a:off x="1985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44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0" name="Rectangle 77"/>
            <p:cNvSpPr>
              <a:spLocks noChangeArrowheads="1"/>
            </p:cNvSpPr>
            <p:nvPr/>
          </p:nvSpPr>
          <p:spPr bwMode="auto">
            <a:xfrm>
              <a:off x="1991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F3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1" name="Rectangle 78"/>
            <p:cNvSpPr>
              <a:spLocks noChangeArrowheads="1"/>
            </p:cNvSpPr>
            <p:nvPr/>
          </p:nvSpPr>
          <p:spPr bwMode="auto">
            <a:xfrm>
              <a:off x="1998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3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2" name="Rectangle 79"/>
            <p:cNvSpPr>
              <a:spLocks noChangeArrowheads="1"/>
            </p:cNvSpPr>
            <p:nvPr/>
          </p:nvSpPr>
          <p:spPr bwMode="auto">
            <a:xfrm>
              <a:off x="2004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43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3" name="Rectangle 80"/>
            <p:cNvSpPr>
              <a:spLocks noChangeArrowheads="1"/>
            </p:cNvSpPr>
            <p:nvPr/>
          </p:nvSpPr>
          <p:spPr bwMode="auto">
            <a:xfrm>
              <a:off x="2011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03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4" name="Rectangle 81"/>
            <p:cNvSpPr>
              <a:spLocks noChangeArrowheads="1"/>
            </p:cNvSpPr>
            <p:nvPr/>
          </p:nvSpPr>
          <p:spPr bwMode="auto">
            <a:xfrm>
              <a:off x="2017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B3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5" name="Rectangle 82"/>
            <p:cNvSpPr>
              <a:spLocks noChangeArrowheads="1"/>
            </p:cNvSpPr>
            <p:nvPr/>
          </p:nvSpPr>
          <p:spPr bwMode="auto">
            <a:xfrm>
              <a:off x="2024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83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6" name="Rectangle 83"/>
            <p:cNvSpPr>
              <a:spLocks noChangeArrowheads="1"/>
            </p:cNvSpPr>
            <p:nvPr/>
          </p:nvSpPr>
          <p:spPr bwMode="auto">
            <a:xfrm>
              <a:off x="2030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43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7" name="Rectangle 84"/>
            <p:cNvSpPr>
              <a:spLocks noChangeArrowheads="1"/>
            </p:cNvSpPr>
            <p:nvPr/>
          </p:nvSpPr>
          <p:spPr bwMode="auto">
            <a:xfrm>
              <a:off x="2037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13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8" name="Rectangle 85"/>
            <p:cNvSpPr>
              <a:spLocks noChangeArrowheads="1"/>
            </p:cNvSpPr>
            <p:nvPr/>
          </p:nvSpPr>
          <p:spPr bwMode="auto">
            <a:xfrm>
              <a:off x="2043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E3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99" name="Rectangle 86"/>
            <p:cNvSpPr>
              <a:spLocks noChangeArrowheads="1"/>
            </p:cNvSpPr>
            <p:nvPr/>
          </p:nvSpPr>
          <p:spPr bwMode="auto">
            <a:xfrm>
              <a:off x="2049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B3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100" name="Rectangle 87"/>
            <p:cNvSpPr>
              <a:spLocks noChangeArrowheads="1"/>
            </p:cNvSpPr>
            <p:nvPr/>
          </p:nvSpPr>
          <p:spPr bwMode="auto">
            <a:xfrm>
              <a:off x="2056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93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101" name="Rectangle 88"/>
            <p:cNvSpPr>
              <a:spLocks noChangeArrowheads="1"/>
            </p:cNvSpPr>
            <p:nvPr/>
          </p:nvSpPr>
          <p:spPr bwMode="auto">
            <a:xfrm>
              <a:off x="2062" y="2462"/>
              <a:ext cx="7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72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102" name="Rectangle 89"/>
            <p:cNvSpPr>
              <a:spLocks noChangeArrowheads="1"/>
            </p:cNvSpPr>
            <p:nvPr/>
          </p:nvSpPr>
          <p:spPr bwMode="auto">
            <a:xfrm>
              <a:off x="2069" y="2462"/>
              <a:ext cx="6" cy="84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62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05" name="Rectangle 91"/>
          <p:cNvSpPr>
            <a:spLocks noChangeArrowheads="1"/>
          </p:cNvSpPr>
          <p:nvPr/>
        </p:nvSpPr>
        <p:spPr bwMode="auto">
          <a:xfrm>
            <a:off x="2495550" y="3908425"/>
            <a:ext cx="798513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462" name="Group 170"/>
          <p:cNvGrpSpPr>
            <a:grpSpLocks/>
          </p:cNvGrpSpPr>
          <p:nvPr/>
        </p:nvGrpSpPr>
        <p:grpSpPr bwMode="auto">
          <a:xfrm>
            <a:off x="3684588" y="3908425"/>
            <a:ext cx="798512" cy="1217613"/>
            <a:chOff x="2321" y="2462"/>
            <a:chExt cx="503" cy="767"/>
          </a:xfrm>
        </p:grpSpPr>
        <p:sp>
          <p:nvSpPr>
            <p:cNvPr id="25947" name="Rectangle 92"/>
            <p:cNvSpPr>
              <a:spLocks noChangeArrowheads="1"/>
            </p:cNvSpPr>
            <p:nvPr/>
          </p:nvSpPr>
          <p:spPr bwMode="auto">
            <a:xfrm>
              <a:off x="232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9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8" name="Rectangle 93"/>
            <p:cNvSpPr>
              <a:spLocks noChangeArrowheads="1"/>
            </p:cNvSpPr>
            <p:nvPr/>
          </p:nvSpPr>
          <p:spPr bwMode="auto">
            <a:xfrm>
              <a:off x="2327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9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9" name="Rectangle 94"/>
            <p:cNvSpPr>
              <a:spLocks noChangeArrowheads="1"/>
            </p:cNvSpPr>
            <p:nvPr/>
          </p:nvSpPr>
          <p:spPr bwMode="auto">
            <a:xfrm>
              <a:off x="2333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A8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0" name="Rectangle 95"/>
            <p:cNvSpPr>
              <a:spLocks noChangeArrowheads="1"/>
            </p:cNvSpPr>
            <p:nvPr/>
          </p:nvSpPr>
          <p:spPr bwMode="auto">
            <a:xfrm>
              <a:off x="2340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B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1" name="Rectangle 96"/>
            <p:cNvSpPr>
              <a:spLocks noChangeArrowheads="1"/>
            </p:cNvSpPr>
            <p:nvPr/>
          </p:nvSpPr>
          <p:spPr bwMode="auto">
            <a:xfrm>
              <a:off x="2346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D8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2" name="Rectangle 97"/>
            <p:cNvSpPr>
              <a:spLocks noChangeArrowheads="1"/>
            </p:cNvSpPr>
            <p:nvPr/>
          </p:nvSpPr>
          <p:spPr bwMode="auto">
            <a:xfrm>
              <a:off x="2353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E8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3" name="Rectangle 98"/>
            <p:cNvSpPr>
              <a:spLocks noChangeArrowheads="1"/>
            </p:cNvSpPr>
            <p:nvPr/>
          </p:nvSpPr>
          <p:spPr bwMode="auto">
            <a:xfrm>
              <a:off x="2359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08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4" name="Rectangle 99"/>
            <p:cNvSpPr>
              <a:spLocks noChangeArrowheads="1"/>
            </p:cNvSpPr>
            <p:nvPr/>
          </p:nvSpPr>
          <p:spPr bwMode="auto">
            <a:xfrm>
              <a:off x="2366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28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5" name="Rectangle 100"/>
            <p:cNvSpPr>
              <a:spLocks noChangeArrowheads="1"/>
            </p:cNvSpPr>
            <p:nvPr/>
          </p:nvSpPr>
          <p:spPr bwMode="auto">
            <a:xfrm>
              <a:off x="2372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49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6" name="Rectangle 101"/>
            <p:cNvSpPr>
              <a:spLocks noChangeArrowheads="1"/>
            </p:cNvSpPr>
            <p:nvPr/>
          </p:nvSpPr>
          <p:spPr bwMode="auto">
            <a:xfrm>
              <a:off x="2379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79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7" name="Rectangle 102"/>
            <p:cNvSpPr>
              <a:spLocks noChangeArrowheads="1"/>
            </p:cNvSpPr>
            <p:nvPr/>
          </p:nvSpPr>
          <p:spPr bwMode="auto">
            <a:xfrm>
              <a:off x="2385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9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8" name="Rectangle 103"/>
            <p:cNvSpPr>
              <a:spLocks noChangeArrowheads="1"/>
            </p:cNvSpPr>
            <p:nvPr/>
          </p:nvSpPr>
          <p:spPr bwMode="auto">
            <a:xfrm>
              <a:off x="2392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C9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59" name="Rectangle 104"/>
            <p:cNvSpPr>
              <a:spLocks noChangeArrowheads="1"/>
            </p:cNvSpPr>
            <p:nvPr/>
          </p:nvSpPr>
          <p:spPr bwMode="auto">
            <a:xfrm>
              <a:off x="2398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F9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0" name="Rectangle 105"/>
            <p:cNvSpPr>
              <a:spLocks noChangeArrowheads="1"/>
            </p:cNvSpPr>
            <p:nvPr/>
          </p:nvSpPr>
          <p:spPr bwMode="auto">
            <a:xfrm>
              <a:off x="2404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9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1" name="Rectangle 106"/>
            <p:cNvSpPr>
              <a:spLocks noChangeArrowheads="1"/>
            </p:cNvSpPr>
            <p:nvPr/>
          </p:nvSpPr>
          <p:spPr bwMode="auto">
            <a:xfrm>
              <a:off x="241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69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2" name="Rectangle 107"/>
            <p:cNvSpPr>
              <a:spLocks noChangeArrowheads="1"/>
            </p:cNvSpPr>
            <p:nvPr/>
          </p:nvSpPr>
          <p:spPr bwMode="auto">
            <a:xfrm>
              <a:off x="2417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9A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3" name="Rectangle 108"/>
            <p:cNvSpPr>
              <a:spLocks noChangeArrowheads="1"/>
            </p:cNvSpPr>
            <p:nvPr/>
          </p:nvSpPr>
          <p:spPr bwMode="auto">
            <a:xfrm>
              <a:off x="2424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DA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4" name="Rectangle 109"/>
            <p:cNvSpPr>
              <a:spLocks noChangeArrowheads="1"/>
            </p:cNvSpPr>
            <p:nvPr/>
          </p:nvSpPr>
          <p:spPr bwMode="auto">
            <a:xfrm>
              <a:off x="2430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0A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5" name="Rectangle 110"/>
            <p:cNvSpPr>
              <a:spLocks noChangeArrowheads="1"/>
            </p:cNvSpPr>
            <p:nvPr/>
          </p:nvSpPr>
          <p:spPr bwMode="auto">
            <a:xfrm>
              <a:off x="2437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4A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6" name="Rectangle 111"/>
            <p:cNvSpPr>
              <a:spLocks noChangeArrowheads="1"/>
            </p:cNvSpPr>
            <p:nvPr/>
          </p:nvSpPr>
          <p:spPr bwMode="auto">
            <a:xfrm>
              <a:off x="2443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8A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7" name="Rectangle 112"/>
            <p:cNvSpPr>
              <a:spLocks noChangeArrowheads="1"/>
            </p:cNvSpPr>
            <p:nvPr/>
          </p:nvSpPr>
          <p:spPr bwMode="auto">
            <a:xfrm>
              <a:off x="2450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BA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8" name="Rectangle 113"/>
            <p:cNvSpPr>
              <a:spLocks noChangeArrowheads="1"/>
            </p:cNvSpPr>
            <p:nvPr/>
          </p:nvSpPr>
          <p:spPr bwMode="auto">
            <a:xfrm>
              <a:off x="2456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B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69" name="Rectangle 114"/>
            <p:cNvSpPr>
              <a:spLocks noChangeArrowheads="1"/>
            </p:cNvSpPr>
            <p:nvPr/>
          </p:nvSpPr>
          <p:spPr bwMode="auto">
            <a:xfrm>
              <a:off x="2463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2B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0" name="Rectangle 115"/>
            <p:cNvSpPr>
              <a:spLocks noChangeArrowheads="1"/>
            </p:cNvSpPr>
            <p:nvPr/>
          </p:nvSpPr>
          <p:spPr bwMode="auto">
            <a:xfrm>
              <a:off x="2469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6B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1" name="Rectangle 116"/>
            <p:cNvSpPr>
              <a:spLocks noChangeArrowheads="1"/>
            </p:cNvSpPr>
            <p:nvPr/>
          </p:nvSpPr>
          <p:spPr bwMode="auto">
            <a:xfrm>
              <a:off x="2475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8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2" name="Rectangle 117"/>
            <p:cNvSpPr>
              <a:spLocks noChangeArrowheads="1"/>
            </p:cNvSpPr>
            <p:nvPr/>
          </p:nvSpPr>
          <p:spPr bwMode="auto">
            <a:xfrm>
              <a:off x="2482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BB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3" name="Rectangle 118"/>
            <p:cNvSpPr>
              <a:spLocks noChangeArrowheads="1"/>
            </p:cNvSpPr>
            <p:nvPr/>
          </p:nvSpPr>
          <p:spPr bwMode="auto">
            <a:xfrm>
              <a:off x="2488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B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4" name="Rectangle 119"/>
            <p:cNvSpPr>
              <a:spLocks noChangeArrowheads="1"/>
            </p:cNvSpPr>
            <p:nvPr/>
          </p:nvSpPr>
          <p:spPr bwMode="auto">
            <a:xfrm>
              <a:off x="2495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0C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5" name="Rectangle 120"/>
            <p:cNvSpPr>
              <a:spLocks noChangeArrowheads="1"/>
            </p:cNvSpPr>
            <p:nvPr/>
          </p:nvSpPr>
          <p:spPr bwMode="auto">
            <a:xfrm>
              <a:off x="2501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3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6" name="Rectangle 121"/>
            <p:cNvSpPr>
              <a:spLocks noChangeArrowheads="1"/>
            </p:cNvSpPr>
            <p:nvPr/>
          </p:nvSpPr>
          <p:spPr bwMode="auto">
            <a:xfrm>
              <a:off x="2508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5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7" name="Rectangle 122"/>
            <p:cNvSpPr>
              <a:spLocks noChangeArrowheads="1"/>
            </p:cNvSpPr>
            <p:nvPr/>
          </p:nvSpPr>
          <p:spPr bwMode="auto">
            <a:xfrm>
              <a:off x="2514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8" name="Rectangle 123"/>
            <p:cNvSpPr>
              <a:spLocks noChangeArrowheads="1"/>
            </p:cNvSpPr>
            <p:nvPr/>
          </p:nvSpPr>
          <p:spPr bwMode="auto">
            <a:xfrm>
              <a:off x="252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8C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79" name="Rectangle 124"/>
            <p:cNvSpPr>
              <a:spLocks noChangeArrowheads="1"/>
            </p:cNvSpPr>
            <p:nvPr/>
          </p:nvSpPr>
          <p:spPr bwMode="auto">
            <a:xfrm>
              <a:off x="2527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0" name="Rectangle 125"/>
            <p:cNvSpPr>
              <a:spLocks noChangeArrowheads="1"/>
            </p:cNvSpPr>
            <p:nvPr/>
          </p:nvSpPr>
          <p:spPr bwMode="auto">
            <a:xfrm>
              <a:off x="2534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B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1" name="Rectangle 126"/>
            <p:cNvSpPr>
              <a:spLocks noChangeArrowheads="1"/>
            </p:cNvSpPr>
            <p:nvPr/>
          </p:nvSpPr>
          <p:spPr bwMode="auto">
            <a:xfrm>
              <a:off x="2540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2" name="Rectangle 127"/>
            <p:cNvSpPr>
              <a:spLocks noChangeArrowheads="1"/>
            </p:cNvSpPr>
            <p:nvPr/>
          </p:nvSpPr>
          <p:spPr bwMode="auto">
            <a:xfrm>
              <a:off x="2546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3" name="Rectangle 128"/>
            <p:cNvSpPr>
              <a:spLocks noChangeArrowheads="1"/>
            </p:cNvSpPr>
            <p:nvPr/>
          </p:nvSpPr>
          <p:spPr bwMode="auto">
            <a:xfrm>
              <a:off x="2553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4" name="Rectangle 129"/>
            <p:cNvSpPr>
              <a:spLocks noChangeArrowheads="1"/>
            </p:cNvSpPr>
            <p:nvPr/>
          </p:nvSpPr>
          <p:spPr bwMode="auto">
            <a:xfrm>
              <a:off x="2559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5" name="Rectangle 130"/>
            <p:cNvSpPr>
              <a:spLocks noChangeArrowheads="1"/>
            </p:cNvSpPr>
            <p:nvPr/>
          </p:nvSpPr>
          <p:spPr bwMode="auto">
            <a:xfrm>
              <a:off x="2566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6" name="Rectangle 131"/>
            <p:cNvSpPr>
              <a:spLocks noChangeArrowheads="1"/>
            </p:cNvSpPr>
            <p:nvPr/>
          </p:nvSpPr>
          <p:spPr bwMode="auto">
            <a:xfrm>
              <a:off x="2572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7" name="Rectangle 132"/>
            <p:cNvSpPr>
              <a:spLocks noChangeArrowheads="1"/>
            </p:cNvSpPr>
            <p:nvPr/>
          </p:nvSpPr>
          <p:spPr bwMode="auto">
            <a:xfrm>
              <a:off x="2579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8" name="Rectangle 133"/>
            <p:cNvSpPr>
              <a:spLocks noChangeArrowheads="1"/>
            </p:cNvSpPr>
            <p:nvPr/>
          </p:nvSpPr>
          <p:spPr bwMode="auto">
            <a:xfrm>
              <a:off x="2585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89" name="Rectangle 134"/>
            <p:cNvSpPr>
              <a:spLocks noChangeArrowheads="1"/>
            </p:cNvSpPr>
            <p:nvPr/>
          </p:nvSpPr>
          <p:spPr bwMode="auto">
            <a:xfrm>
              <a:off x="2592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0" name="Rectangle 135"/>
            <p:cNvSpPr>
              <a:spLocks noChangeArrowheads="1"/>
            </p:cNvSpPr>
            <p:nvPr/>
          </p:nvSpPr>
          <p:spPr bwMode="auto">
            <a:xfrm>
              <a:off x="2598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1" name="Rectangle 136"/>
            <p:cNvSpPr>
              <a:spLocks noChangeArrowheads="1"/>
            </p:cNvSpPr>
            <p:nvPr/>
          </p:nvSpPr>
          <p:spPr bwMode="auto">
            <a:xfrm>
              <a:off x="2605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B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2" name="Rectangle 137"/>
            <p:cNvSpPr>
              <a:spLocks noChangeArrowheads="1"/>
            </p:cNvSpPr>
            <p:nvPr/>
          </p:nvSpPr>
          <p:spPr bwMode="auto">
            <a:xfrm>
              <a:off x="261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3" name="Rectangle 138"/>
            <p:cNvSpPr>
              <a:spLocks noChangeArrowheads="1"/>
            </p:cNvSpPr>
            <p:nvPr/>
          </p:nvSpPr>
          <p:spPr bwMode="auto">
            <a:xfrm>
              <a:off x="2617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8C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4" name="Rectangle 139"/>
            <p:cNvSpPr>
              <a:spLocks noChangeArrowheads="1"/>
            </p:cNvSpPr>
            <p:nvPr/>
          </p:nvSpPr>
          <p:spPr bwMode="auto">
            <a:xfrm>
              <a:off x="2624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5" name="Rectangle 140"/>
            <p:cNvSpPr>
              <a:spLocks noChangeArrowheads="1"/>
            </p:cNvSpPr>
            <p:nvPr/>
          </p:nvSpPr>
          <p:spPr bwMode="auto">
            <a:xfrm>
              <a:off x="2630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5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6" name="Rectangle 141"/>
            <p:cNvSpPr>
              <a:spLocks noChangeArrowheads="1"/>
            </p:cNvSpPr>
            <p:nvPr/>
          </p:nvSpPr>
          <p:spPr bwMode="auto">
            <a:xfrm>
              <a:off x="2637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3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7" name="Rectangle 142"/>
            <p:cNvSpPr>
              <a:spLocks noChangeArrowheads="1"/>
            </p:cNvSpPr>
            <p:nvPr/>
          </p:nvSpPr>
          <p:spPr bwMode="auto">
            <a:xfrm>
              <a:off x="2643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0C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8" name="Rectangle 143"/>
            <p:cNvSpPr>
              <a:spLocks noChangeArrowheads="1"/>
            </p:cNvSpPr>
            <p:nvPr/>
          </p:nvSpPr>
          <p:spPr bwMode="auto">
            <a:xfrm>
              <a:off x="2650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B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99" name="Rectangle 144"/>
            <p:cNvSpPr>
              <a:spLocks noChangeArrowheads="1"/>
            </p:cNvSpPr>
            <p:nvPr/>
          </p:nvSpPr>
          <p:spPr bwMode="auto">
            <a:xfrm>
              <a:off x="2656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BB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0" name="Rectangle 145"/>
            <p:cNvSpPr>
              <a:spLocks noChangeArrowheads="1"/>
            </p:cNvSpPr>
            <p:nvPr/>
          </p:nvSpPr>
          <p:spPr bwMode="auto">
            <a:xfrm>
              <a:off x="2663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8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1" name="Rectangle 146"/>
            <p:cNvSpPr>
              <a:spLocks noChangeArrowheads="1"/>
            </p:cNvSpPr>
            <p:nvPr/>
          </p:nvSpPr>
          <p:spPr bwMode="auto">
            <a:xfrm>
              <a:off x="2669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6B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2" name="Rectangle 147"/>
            <p:cNvSpPr>
              <a:spLocks noChangeArrowheads="1"/>
            </p:cNvSpPr>
            <p:nvPr/>
          </p:nvSpPr>
          <p:spPr bwMode="auto">
            <a:xfrm>
              <a:off x="2676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2B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3" name="Rectangle 148"/>
            <p:cNvSpPr>
              <a:spLocks noChangeArrowheads="1"/>
            </p:cNvSpPr>
            <p:nvPr/>
          </p:nvSpPr>
          <p:spPr bwMode="auto">
            <a:xfrm>
              <a:off x="2682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B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4" name="Rectangle 149"/>
            <p:cNvSpPr>
              <a:spLocks noChangeArrowheads="1"/>
            </p:cNvSpPr>
            <p:nvPr/>
          </p:nvSpPr>
          <p:spPr bwMode="auto">
            <a:xfrm>
              <a:off x="2688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BA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5" name="Rectangle 150"/>
            <p:cNvSpPr>
              <a:spLocks noChangeArrowheads="1"/>
            </p:cNvSpPr>
            <p:nvPr/>
          </p:nvSpPr>
          <p:spPr bwMode="auto">
            <a:xfrm>
              <a:off x="2695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8A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6" name="Rectangle 151"/>
            <p:cNvSpPr>
              <a:spLocks noChangeArrowheads="1"/>
            </p:cNvSpPr>
            <p:nvPr/>
          </p:nvSpPr>
          <p:spPr bwMode="auto">
            <a:xfrm>
              <a:off x="2701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4A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7" name="Rectangle 152"/>
            <p:cNvSpPr>
              <a:spLocks noChangeArrowheads="1"/>
            </p:cNvSpPr>
            <p:nvPr/>
          </p:nvSpPr>
          <p:spPr bwMode="auto">
            <a:xfrm>
              <a:off x="2708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0A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8" name="Rectangle 153"/>
            <p:cNvSpPr>
              <a:spLocks noChangeArrowheads="1"/>
            </p:cNvSpPr>
            <p:nvPr/>
          </p:nvSpPr>
          <p:spPr bwMode="auto">
            <a:xfrm>
              <a:off x="2714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DA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09" name="Rectangle 154"/>
            <p:cNvSpPr>
              <a:spLocks noChangeArrowheads="1"/>
            </p:cNvSpPr>
            <p:nvPr/>
          </p:nvSpPr>
          <p:spPr bwMode="auto">
            <a:xfrm>
              <a:off x="272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9A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0" name="Rectangle 155"/>
            <p:cNvSpPr>
              <a:spLocks noChangeArrowheads="1"/>
            </p:cNvSpPr>
            <p:nvPr/>
          </p:nvSpPr>
          <p:spPr bwMode="auto">
            <a:xfrm>
              <a:off x="2727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69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1" name="Rectangle 156"/>
            <p:cNvSpPr>
              <a:spLocks noChangeArrowheads="1"/>
            </p:cNvSpPr>
            <p:nvPr/>
          </p:nvSpPr>
          <p:spPr bwMode="auto">
            <a:xfrm>
              <a:off x="2734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9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2" name="Rectangle 157"/>
            <p:cNvSpPr>
              <a:spLocks noChangeArrowheads="1"/>
            </p:cNvSpPr>
            <p:nvPr/>
          </p:nvSpPr>
          <p:spPr bwMode="auto">
            <a:xfrm>
              <a:off x="2740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F9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3" name="Rectangle 158"/>
            <p:cNvSpPr>
              <a:spLocks noChangeArrowheads="1"/>
            </p:cNvSpPr>
            <p:nvPr/>
          </p:nvSpPr>
          <p:spPr bwMode="auto">
            <a:xfrm>
              <a:off x="2747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C9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4" name="Rectangle 159"/>
            <p:cNvSpPr>
              <a:spLocks noChangeArrowheads="1"/>
            </p:cNvSpPr>
            <p:nvPr/>
          </p:nvSpPr>
          <p:spPr bwMode="auto">
            <a:xfrm>
              <a:off x="2753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9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5" name="Rectangle 160"/>
            <p:cNvSpPr>
              <a:spLocks noChangeArrowheads="1"/>
            </p:cNvSpPr>
            <p:nvPr/>
          </p:nvSpPr>
          <p:spPr bwMode="auto">
            <a:xfrm>
              <a:off x="2759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79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6" name="Rectangle 161"/>
            <p:cNvSpPr>
              <a:spLocks noChangeArrowheads="1"/>
            </p:cNvSpPr>
            <p:nvPr/>
          </p:nvSpPr>
          <p:spPr bwMode="auto">
            <a:xfrm>
              <a:off x="2766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49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7" name="Rectangle 162"/>
            <p:cNvSpPr>
              <a:spLocks noChangeArrowheads="1"/>
            </p:cNvSpPr>
            <p:nvPr/>
          </p:nvSpPr>
          <p:spPr bwMode="auto">
            <a:xfrm>
              <a:off x="2772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28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8" name="Rectangle 163"/>
            <p:cNvSpPr>
              <a:spLocks noChangeArrowheads="1"/>
            </p:cNvSpPr>
            <p:nvPr/>
          </p:nvSpPr>
          <p:spPr bwMode="auto">
            <a:xfrm>
              <a:off x="2779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08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19" name="Rectangle 164"/>
            <p:cNvSpPr>
              <a:spLocks noChangeArrowheads="1"/>
            </p:cNvSpPr>
            <p:nvPr/>
          </p:nvSpPr>
          <p:spPr bwMode="auto">
            <a:xfrm>
              <a:off x="2785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E8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0" name="Rectangle 165"/>
            <p:cNvSpPr>
              <a:spLocks noChangeArrowheads="1"/>
            </p:cNvSpPr>
            <p:nvPr/>
          </p:nvSpPr>
          <p:spPr bwMode="auto">
            <a:xfrm>
              <a:off x="2792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D8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1" name="Rectangle 166"/>
            <p:cNvSpPr>
              <a:spLocks noChangeArrowheads="1"/>
            </p:cNvSpPr>
            <p:nvPr/>
          </p:nvSpPr>
          <p:spPr bwMode="auto">
            <a:xfrm>
              <a:off x="2798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B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2" name="Rectangle 167"/>
            <p:cNvSpPr>
              <a:spLocks noChangeArrowheads="1"/>
            </p:cNvSpPr>
            <p:nvPr/>
          </p:nvSpPr>
          <p:spPr bwMode="auto">
            <a:xfrm>
              <a:off x="2805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A8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3" name="Rectangle 168"/>
            <p:cNvSpPr>
              <a:spLocks noChangeArrowheads="1"/>
            </p:cNvSpPr>
            <p:nvPr/>
          </p:nvSpPr>
          <p:spPr bwMode="auto">
            <a:xfrm>
              <a:off x="2811" y="2462"/>
              <a:ext cx="6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9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6024" name="Rectangle 169"/>
            <p:cNvSpPr>
              <a:spLocks noChangeArrowheads="1"/>
            </p:cNvSpPr>
            <p:nvPr/>
          </p:nvSpPr>
          <p:spPr bwMode="auto">
            <a:xfrm>
              <a:off x="2817" y="2462"/>
              <a:ext cx="7" cy="767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9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07" name="Rectangle 171"/>
          <p:cNvSpPr>
            <a:spLocks noChangeArrowheads="1"/>
          </p:cNvSpPr>
          <p:nvPr/>
        </p:nvSpPr>
        <p:spPr bwMode="auto">
          <a:xfrm>
            <a:off x="3684588" y="3908425"/>
            <a:ext cx="798512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464" name="Group 249"/>
          <p:cNvGrpSpPr>
            <a:grpSpLocks/>
          </p:cNvGrpSpPr>
          <p:nvPr/>
        </p:nvGrpSpPr>
        <p:grpSpPr bwMode="auto">
          <a:xfrm>
            <a:off x="4883150" y="3908425"/>
            <a:ext cx="788988" cy="854075"/>
            <a:chOff x="3076" y="2462"/>
            <a:chExt cx="497" cy="538"/>
          </a:xfrm>
        </p:grpSpPr>
        <p:sp>
          <p:nvSpPr>
            <p:cNvPr id="25870" name="Rectangle 172"/>
            <p:cNvSpPr>
              <a:spLocks noChangeArrowheads="1"/>
            </p:cNvSpPr>
            <p:nvPr/>
          </p:nvSpPr>
          <p:spPr bwMode="auto">
            <a:xfrm>
              <a:off x="3076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1" name="Rectangle 173"/>
            <p:cNvSpPr>
              <a:spLocks noChangeArrowheads="1"/>
            </p:cNvSpPr>
            <p:nvPr/>
          </p:nvSpPr>
          <p:spPr bwMode="auto">
            <a:xfrm>
              <a:off x="3082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2" name="Rectangle 174"/>
            <p:cNvSpPr>
              <a:spLocks noChangeArrowheads="1"/>
            </p:cNvSpPr>
            <p:nvPr/>
          </p:nvSpPr>
          <p:spPr bwMode="auto">
            <a:xfrm>
              <a:off x="3089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8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3" name="Rectangle 175"/>
            <p:cNvSpPr>
              <a:spLocks noChangeArrowheads="1"/>
            </p:cNvSpPr>
            <p:nvPr/>
          </p:nvSpPr>
          <p:spPr bwMode="auto">
            <a:xfrm>
              <a:off x="3095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4" name="Rectangle 176"/>
            <p:cNvSpPr>
              <a:spLocks noChangeArrowheads="1"/>
            </p:cNvSpPr>
            <p:nvPr/>
          </p:nvSpPr>
          <p:spPr bwMode="auto">
            <a:xfrm>
              <a:off x="3101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78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5" name="Rectangle 177"/>
            <p:cNvSpPr>
              <a:spLocks noChangeArrowheads="1"/>
            </p:cNvSpPr>
            <p:nvPr/>
          </p:nvSpPr>
          <p:spPr bwMode="auto">
            <a:xfrm>
              <a:off x="3108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88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6" name="Rectangle 178"/>
            <p:cNvSpPr>
              <a:spLocks noChangeArrowheads="1"/>
            </p:cNvSpPr>
            <p:nvPr/>
          </p:nvSpPr>
          <p:spPr bwMode="auto">
            <a:xfrm>
              <a:off x="3114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98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7" name="Rectangle 179"/>
            <p:cNvSpPr>
              <a:spLocks noChangeArrowheads="1"/>
            </p:cNvSpPr>
            <p:nvPr/>
          </p:nvSpPr>
          <p:spPr bwMode="auto">
            <a:xfrm>
              <a:off x="3121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A8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8" name="Rectangle 180"/>
            <p:cNvSpPr>
              <a:spLocks noChangeArrowheads="1"/>
            </p:cNvSpPr>
            <p:nvPr/>
          </p:nvSpPr>
          <p:spPr bwMode="auto">
            <a:xfrm>
              <a:off x="3127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C9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79" name="Rectangle 181"/>
            <p:cNvSpPr>
              <a:spLocks noChangeArrowheads="1"/>
            </p:cNvSpPr>
            <p:nvPr/>
          </p:nvSpPr>
          <p:spPr bwMode="auto">
            <a:xfrm>
              <a:off x="3134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D9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0" name="Rectangle 182"/>
            <p:cNvSpPr>
              <a:spLocks noChangeArrowheads="1"/>
            </p:cNvSpPr>
            <p:nvPr/>
          </p:nvSpPr>
          <p:spPr bwMode="auto">
            <a:xfrm>
              <a:off x="3140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F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1" name="Rectangle 183"/>
            <p:cNvSpPr>
              <a:spLocks noChangeArrowheads="1"/>
            </p:cNvSpPr>
            <p:nvPr/>
          </p:nvSpPr>
          <p:spPr bwMode="auto">
            <a:xfrm>
              <a:off x="3147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19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2" name="Rectangle 184"/>
            <p:cNvSpPr>
              <a:spLocks noChangeArrowheads="1"/>
            </p:cNvSpPr>
            <p:nvPr/>
          </p:nvSpPr>
          <p:spPr bwMode="auto">
            <a:xfrm>
              <a:off x="3153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39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3" name="Rectangle 185"/>
            <p:cNvSpPr>
              <a:spLocks noChangeArrowheads="1"/>
            </p:cNvSpPr>
            <p:nvPr/>
          </p:nvSpPr>
          <p:spPr bwMode="auto">
            <a:xfrm>
              <a:off x="3160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49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4" name="Rectangle 186"/>
            <p:cNvSpPr>
              <a:spLocks noChangeArrowheads="1"/>
            </p:cNvSpPr>
            <p:nvPr/>
          </p:nvSpPr>
          <p:spPr bwMode="auto">
            <a:xfrm>
              <a:off x="3166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79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5" name="Rectangle 187"/>
            <p:cNvSpPr>
              <a:spLocks noChangeArrowheads="1"/>
            </p:cNvSpPr>
            <p:nvPr/>
          </p:nvSpPr>
          <p:spPr bwMode="auto">
            <a:xfrm>
              <a:off x="3172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9A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6" name="Rectangle 188"/>
            <p:cNvSpPr>
              <a:spLocks noChangeArrowheads="1"/>
            </p:cNvSpPr>
            <p:nvPr/>
          </p:nvSpPr>
          <p:spPr bwMode="auto">
            <a:xfrm>
              <a:off x="3179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BA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7" name="Rectangle 189"/>
            <p:cNvSpPr>
              <a:spLocks noChangeArrowheads="1"/>
            </p:cNvSpPr>
            <p:nvPr/>
          </p:nvSpPr>
          <p:spPr bwMode="auto">
            <a:xfrm>
              <a:off x="3185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D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8" name="Rectangle 190"/>
            <p:cNvSpPr>
              <a:spLocks noChangeArrowheads="1"/>
            </p:cNvSpPr>
            <p:nvPr/>
          </p:nvSpPr>
          <p:spPr bwMode="auto">
            <a:xfrm>
              <a:off x="3192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0A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89" name="Rectangle 191"/>
            <p:cNvSpPr>
              <a:spLocks noChangeArrowheads="1"/>
            </p:cNvSpPr>
            <p:nvPr/>
          </p:nvSpPr>
          <p:spPr bwMode="auto">
            <a:xfrm>
              <a:off x="3198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2A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0" name="Rectangle 192"/>
            <p:cNvSpPr>
              <a:spLocks noChangeArrowheads="1"/>
            </p:cNvSpPr>
            <p:nvPr/>
          </p:nvSpPr>
          <p:spPr bwMode="auto">
            <a:xfrm>
              <a:off x="3205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4B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1" name="Rectangle 193"/>
            <p:cNvSpPr>
              <a:spLocks noChangeArrowheads="1"/>
            </p:cNvSpPr>
            <p:nvPr/>
          </p:nvSpPr>
          <p:spPr bwMode="auto">
            <a:xfrm>
              <a:off x="3211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6B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2" name="Rectangle 194"/>
            <p:cNvSpPr>
              <a:spLocks noChangeArrowheads="1"/>
            </p:cNvSpPr>
            <p:nvPr/>
          </p:nvSpPr>
          <p:spPr bwMode="auto">
            <a:xfrm>
              <a:off x="3218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8B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3" name="Rectangle 195"/>
            <p:cNvSpPr>
              <a:spLocks noChangeArrowheads="1"/>
            </p:cNvSpPr>
            <p:nvPr/>
          </p:nvSpPr>
          <p:spPr bwMode="auto">
            <a:xfrm>
              <a:off x="3224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AB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4" name="Rectangle 196"/>
            <p:cNvSpPr>
              <a:spLocks noChangeArrowheads="1"/>
            </p:cNvSpPr>
            <p:nvPr/>
          </p:nvSpPr>
          <p:spPr bwMode="auto">
            <a:xfrm>
              <a:off x="3231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C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5" name="Rectangle 197"/>
            <p:cNvSpPr>
              <a:spLocks noChangeArrowheads="1"/>
            </p:cNvSpPr>
            <p:nvPr/>
          </p:nvSpPr>
          <p:spPr bwMode="auto">
            <a:xfrm>
              <a:off x="3237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DB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6" name="Rectangle 198"/>
            <p:cNvSpPr>
              <a:spLocks noChangeArrowheads="1"/>
            </p:cNvSpPr>
            <p:nvPr/>
          </p:nvSpPr>
          <p:spPr bwMode="auto">
            <a:xfrm>
              <a:off x="3243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FB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7" name="Rectangle 199"/>
            <p:cNvSpPr>
              <a:spLocks noChangeArrowheads="1"/>
            </p:cNvSpPr>
            <p:nvPr/>
          </p:nvSpPr>
          <p:spPr bwMode="auto">
            <a:xfrm>
              <a:off x="3250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0C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8" name="Rectangle 200"/>
            <p:cNvSpPr>
              <a:spLocks noChangeArrowheads="1"/>
            </p:cNvSpPr>
            <p:nvPr/>
          </p:nvSpPr>
          <p:spPr bwMode="auto">
            <a:xfrm>
              <a:off x="3256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2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99" name="Rectangle 201"/>
            <p:cNvSpPr>
              <a:spLocks noChangeArrowheads="1"/>
            </p:cNvSpPr>
            <p:nvPr/>
          </p:nvSpPr>
          <p:spPr bwMode="auto">
            <a:xfrm>
              <a:off x="3263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3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0" name="Rectangle 202"/>
            <p:cNvSpPr>
              <a:spLocks noChangeArrowheads="1"/>
            </p:cNvSpPr>
            <p:nvPr/>
          </p:nvSpPr>
          <p:spPr bwMode="auto">
            <a:xfrm>
              <a:off x="3269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4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1" name="Rectangle 203"/>
            <p:cNvSpPr>
              <a:spLocks noChangeArrowheads="1"/>
            </p:cNvSpPr>
            <p:nvPr/>
          </p:nvSpPr>
          <p:spPr bwMode="auto">
            <a:xfrm>
              <a:off x="3276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5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2" name="Rectangle 204"/>
            <p:cNvSpPr>
              <a:spLocks noChangeArrowheads="1"/>
            </p:cNvSpPr>
            <p:nvPr/>
          </p:nvSpPr>
          <p:spPr bwMode="auto">
            <a:xfrm>
              <a:off x="3282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6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3" name="Rectangle 205"/>
            <p:cNvSpPr>
              <a:spLocks noChangeArrowheads="1"/>
            </p:cNvSpPr>
            <p:nvPr/>
          </p:nvSpPr>
          <p:spPr bwMode="auto">
            <a:xfrm>
              <a:off x="3289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6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4" name="Rectangle 206"/>
            <p:cNvSpPr>
              <a:spLocks noChangeArrowheads="1"/>
            </p:cNvSpPr>
            <p:nvPr/>
          </p:nvSpPr>
          <p:spPr bwMode="auto">
            <a:xfrm>
              <a:off x="3295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7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5" name="Rectangle 207"/>
            <p:cNvSpPr>
              <a:spLocks noChangeArrowheads="1"/>
            </p:cNvSpPr>
            <p:nvPr/>
          </p:nvSpPr>
          <p:spPr bwMode="auto">
            <a:xfrm>
              <a:off x="3302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8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6" name="Rectangle 208"/>
            <p:cNvSpPr>
              <a:spLocks noChangeArrowheads="1"/>
            </p:cNvSpPr>
            <p:nvPr/>
          </p:nvSpPr>
          <p:spPr bwMode="auto">
            <a:xfrm>
              <a:off x="3308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8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7" name="Rectangle 209"/>
            <p:cNvSpPr>
              <a:spLocks noChangeArrowheads="1"/>
            </p:cNvSpPr>
            <p:nvPr/>
          </p:nvSpPr>
          <p:spPr bwMode="auto">
            <a:xfrm>
              <a:off x="3314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8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8" name="Rectangle 210"/>
            <p:cNvSpPr>
              <a:spLocks noChangeArrowheads="1"/>
            </p:cNvSpPr>
            <p:nvPr/>
          </p:nvSpPr>
          <p:spPr bwMode="auto">
            <a:xfrm>
              <a:off x="3321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09" name="Rectangle 211"/>
            <p:cNvSpPr>
              <a:spLocks noChangeArrowheads="1"/>
            </p:cNvSpPr>
            <p:nvPr/>
          </p:nvSpPr>
          <p:spPr bwMode="auto">
            <a:xfrm>
              <a:off x="3327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0" name="Rectangle 212"/>
            <p:cNvSpPr>
              <a:spLocks noChangeArrowheads="1"/>
            </p:cNvSpPr>
            <p:nvPr/>
          </p:nvSpPr>
          <p:spPr bwMode="auto">
            <a:xfrm>
              <a:off x="3334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8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1" name="Rectangle 213"/>
            <p:cNvSpPr>
              <a:spLocks noChangeArrowheads="1"/>
            </p:cNvSpPr>
            <p:nvPr/>
          </p:nvSpPr>
          <p:spPr bwMode="auto">
            <a:xfrm>
              <a:off x="3340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8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2" name="Rectangle 214"/>
            <p:cNvSpPr>
              <a:spLocks noChangeArrowheads="1"/>
            </p:cNvSpPr>
            <p:nvPr/>
          </p:nvSpPr>
          <p:spPr bwMode="auto">
            <a:xfrm>
              <a:off x="3347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7C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3" name="Rectangle 215"/>
            <p:cNvSpPr>
              <a:spLocks noChangeArrowheads="1"/>
            </p:cNvSpPr>
            <p:nvPr/>
          </p:nvSpPr>
          <p:spPr bwMode="auto">
            <a:xfrm>
              <a:off x="3353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6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4" name="Rectangle 216"/>
            <p:cNvSpPr>
              <a:spLocks noChangeArrowheads="1"/>
            </p:cNvSpPr>
            <p:nvPr/>
          </p:nvSpPr>
          <p:spPr bwMode="auto">
            <a:xfrm>
              <a:off x="3360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6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5" name="Rectangle 217"/>
            <p:cNvSpPr>
              <a:spLocks noChangeArrowheads="1"/>
            </p:cNvSpPr>
            <p:nvPr/>
          </p:nvSpPr>
          <p:spPr bwMode="auto">
            <a:xfrm>
              <a:off x="3366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5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6" name="Rectangle 218"/>
            <p:cNvSpPr>
              <a:spLocks noChangeArrowheads="1"/>
            </p:cNvSpPr>
            <p:nvPr/>
          </p:nvSpPr>
          <p:spPr bwMode="auto">
            <a:xfrm>
              <a:off x="3373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4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7" name="Rectangle 219"/>
            <p:cNvSpPr>
              <a:spLocks noChangeArrowheads="1"/>
            </p:cNvSpPr>
            <p:nvPr/>
          </p:nvSpPr>
          <p:spPr bwMode="auto">
            <a:xfrm>
              <a:off x="3379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3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8" name="Rectangle 220"/>
            <p:cNvSpPr>
              <a:spLocks noChangeArrowheads="1"/>
            </p:cNvSpPr>
            <p:nvPr/>
          </p:nvSpPr>
          <p:spPr bwMode="auto">
            <a:xfrm>
              <a:off x="3385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2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19" name="Rectangle 221"/>
            <p:cNvSpPr>
              <a:spLocks noChangeArrowheads="1"/>
            </p:cNvSpPr>
            <p:nvPr/>
          </p:nvSpPr>
          <p:spPr bwMode="auto">
            <a:xfrm>
              <a:off x="3392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0C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0" name="Rectangle 222"/>
            <p:cNvSpPr>
              <a:spLocks noChangeArrowheads="1"/>
            </p:cNvSpPr>
            <p:nvPr/>
          </p:nvSpPr>
          <p:spPr bwMode="auto">
            <a:xfrm>
              <a:off x="3398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FB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1" name="Rectangle 223"/>
            <p:cNvSpPr>
              <a:spLocks noChangeArrowheads="1"/>
            </p:cNvSpPr>
            <p:nvPr/>
          </p:nvSpPr>
          <p:spPr bwMode="auto">
            <a:xfrm>
              <a:off x="3405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DB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2" name="Rectangle 224"/>
            <p:cNvSpPr>
              <a:spLocks noChangeArrowheads="1"/>
            </p:cNvSpPr>
            <p:nvPr/>
          </p:nvSpPr>
          <p:spPr bwMode="auto">
            <a:xfrm>
              <a:off x="3411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C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3" name="Rectangle 225"/>
            <p:cNvSpPr>
              <a:spLocks noChangeArrowheads="1"/>
            </p:cNvSpPr>
            <p:nvPr/>
          </p:nvSpPr>
          <p:spPr bwMode="auto">
            <a:xfrm>
              <a:off x="3418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AB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4" name="Rectangle 226"/>
            <p:cNvSpPr>
              <a:spLocks noChangeArrowheads="1"/>
            </p:cNvSpPr>
            <p:nvPr/>
          </p:nvSpPr>
          <p:spPr bwMode="auto">
            <a:xfrm>
              <a:off x="3424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8B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5" name="Rectangle 227"/>
            <p:cNvSpPr>
              <a:spLocks noChangeArrowheads="1"/>
            </p:cNvSpPr>
            <p:nvPr/>
          </p:nvSpPr>
          <p:spPr bwMode="auto">
            <a:xfrm>
              <a:off x="3431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6B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6" name="Rectangle 228"/>
            <p:cNvSpPr>
              <a:spLocks noChangeArrowheads="1"/>
            </p:cNvSpPr>
            <p:nvPr/>
          </p:nvSpPr>
          <p:spPr bwMode="auto">
            <a:xfrm>
              <a:off x="3437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4B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7" name="Rectangle 229"/>
            <p:cNvSpPr>
              <a:spLocks noChangeArrowheads="1"/>
            </p:cNvSpPr>
            <p:nvPr/>
          </p:nvSpPr>
          <p:spPr bwMode="auto">
            <a:xfrm>
              <a:off x="3444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2A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8" name="Rectangle 230"/>
            <p:cNvSpPr>
              <a:spLocks noChangeArrowheads="1"/>
            </p:cNvSpPr>
            <p:nvPr/>
          </p:nvSpPr>
          <p:spPr bwMode="auto">
            <a:xfrm>
              <a:off x="3450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0A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29" name="Rectangle 231"/>
            <p:cNvSpPr>
              <a:spLocks noChangeArrowheads="1"/>
            </p:cNvSpPr>
            <p:nvPr/>
          </p:nvSpPr>
          <p:spPr bwMode="auto">
            <a:xfrm>
              <a:off x="3456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D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0" name="Rectangle 232"/>
            <p:cNvSpPr>
              <a:spLocks noChangeArrowheads="1"/>
            </p:cNvSpPr>
            <p:nvPr/>
          </p:nvSpPr>
          <p:spPr bwMode="auto">
            <a:xfrm>
              <a:off x="3463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BA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1" name="Rectangle 233"/>
            <p:cNvSpPr>
              <a:spLocks noChangeArrowheads="1"/>
            </p:cNvSpPr>
            <p:nvPr/>
          </p:nvSpPr>
          <p:spPr bwMode="auto">
            <a:xfrm>
              <a:off x="3469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9A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2" name="Rectangle 234"/>
            <p:cNvSpPr>
              <a:spLocks noChangeArrowheads="1"/>
            </p:cNvSpPr>
            <p:nvPr/>
          </p:nvSpPr>
          <p:spPr bwMode="auto">
            <a:xfrm>
              <a:off x="3476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79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3" name="Rectangle 235"/>
            <p:cNvSpPr>
              <a:spLocks noChangeArrowheads="1"/>
            </p:cNvSpPr>
            <p:nvPr/>
          </p:nvSpPr>
          <p:spPr bwMode="auto">
            <a:xfrm>
              <a:off x="3482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49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4" name="Rectangle 236"/>
            <p:cNvSpPr>
              <a:spLocks noChangeArrowheads="1"/>
            </p:cNvSpPr>
            <p:nvPr/>
          </p:nvSpPr>
          <p:spPr bwMode="auto">
            <a:xfrm>
              <a:off x="3489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39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5" name="Rectangle 237"/>
            <p:cNvSpPr>
              <a:spLocks noChangeArrowheads="1"/>
            </p:cNvSpPr>
            <p:nvPr/>
          </p:nvSpPr>
          <p:spPr bwMode="auto">
            <a:xfrm>
              <a:off x="3495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19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6" name="Rectangle 238"/>
            <p:cNvSpPr>
              <a:spLocks noChangeArrowheads="1"/>
            </p:cNvSpPr>
            <p:nvPr/>
          </p:nvSpPr>
          <p:spPr bwMode="auto">
            <a:xfrm>
              <a:off x="3502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F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7" name="Rectangle 239"/>
            <p:cNvSpPr>
              <a:spLocks noChangeArrowheads="1"/>
            </p:cNvSpPr>
            <p:nvPr/>
          </p:nvSpPr>
          <p:spPr bwMode="auto">
            <a:xfrm>
              <a:off x="3508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D9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8" name="Rectangle 240"/>
            <p:cNvSpPr>
              <a:spLocks noChangeArrowheads="1"/>
            </p:cNvSpPr>
            <p:nvPr/>
          </p:nvSpPr>
          <p:spPr bwMode="auto">
            <a:xfrm>
              <a:off x="3515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C9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39" name="Rectangle 241"/>
            <p:cNvSpPr>
              <a:spLocks noChangeArrowheads="1"/>
            </p:cNvSpPr>
            <p:nvPr/>
          </p:nvSpPr>
          <p:spPr bwMode="auto">
            <a:xfrm>
              <a:off x="3521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A8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0" name="Rectangle 242"/>
            <p:cNvSpPr>
              <a:spLocks noChangeArrowheads="1"/>
            </p:cNvSpPr>
            <p:nvPr/>
          </p:nvSpPr>
          <p:spPr bwMode="auto">
            <a:xfrm>
              <a:off x="3527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98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1" name="Rectangle 243"/>
            <p:cNvSpPr>
              <a:spLocks noChangeArrowheads="1"/>
            </p:cNvSpPr>
            <p:nvPr/>
          </p:nvSpPr>
          <p:spPr bwMode="auto">
            <a:xfrm>
              <a:off x="3534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88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2" name="Rectangle 244"/>
            <p:cNvSpPr>
              <a:spLocks noChangeArrowheads="1"/>
            </p:cNvSpPr>
            <p:nvPr/>
          </p:nvSpPr>
          <p:spPr bwMode="auto">
            <a:xfrm>
              <a:off x="3540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78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3" name="Rectangle 245"/>
            <p:cNvSpPr>
              <a:spLocks noChangeArrowheads="1"/>
            </p:cNvSpPr>
            <p:nvPr/>
          </p:nvSpPr>
          <p:spPr bwMode="auto">
            <a:xfrm>
              <a:off x="3547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4" name="Rectangle 246"/>
            <p:cNvSpPr>
              <a:spLocks noChangeArrowheads="1"/>
            </p:cNvSpPr>
            <p:nvPr/>
          </p:nvSpPr>
          <p:spPr bwMode="auto">
            <a:xfrm>
              <a:off x="3553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8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5" name="Rectangle 247"/>
            <p:cNvSpPr>
              <a:spLocks noChangeArrowheads="1"/>
            </p:cNvSpPr>
            <p:nvPr/>
          </p:nvSpPr>
          <p:spPr bwMode="auto">
            <a:xfrm>
              <a:off x="3560" y="2462"/>
              <a:ext cx="6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946" name="Rectangle 248"/>
            <p:cNvSpPr>
              <a:spLocks noChangeArrowheads="1"/>
            </p:cNvSpPr>
            <p:nvPr/>
          </p:nvSpPr>
          <p:spPr bwMode="auto">
            <a:xfrm>
              <a:off x="3566" y="2462"/>
              <a:ext cx="7" cy="53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09" name="Rectangle 250"/>
          <p:cNvSpPr>
            <a:spLocks noChangeArrowheads="1"/>
          </p:cNvSpPr>
          <p:nvPr/>
        </p:nvSpPr>
        <p:spPr bwMode="auto">
          <a:xfrm>
            <a:off x="4883150" y="3908425"/>
            <a:ext cx="7889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466" name="Group 329"/>
          <p:cNvGrpSpPr>
            <a:grpSpLocks/>
          </p:cNvGrpSpPr>
          <p:nvPr/>
        </p:nvGrpSpPr>
        <p:grpSpPr bwMode="auto">
          <a:xfrm>
            <a:off x="6070600" y="3624263"/>
            <a:ext cx="800100" cy="284162"/>
            <a:chOff x="3824" y="2283"/>
            <a:chExt cx="504" cy="179"/>
          </a:xfrm>
        </p:grpSpPr>
        <p:sp>
          <p:nvSpPr>
            <p:cNvPr id="25792" name="Rectangle 251"/>
            <p:cNvSpPr>
              <a:spLocks noChangeArrowheads="1"/>
            </p:cNvSpPr>
            <p:nvPr/>
          </p:nvSpPr>
          <p:spPr bwMode="auto">
            <a:xfrm>
              <a:off x="3824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3" name="Rectangle 252"/>
            <p:cNvSpPr>
              <a:spLocks noChangeArrowheads="1"/>
            </p:cNvSpPr>
            <p:nvPr/>
          </p:nvSpPr>
          <p:spPr bwMode="auto">
            <a:xfrm>
              <a:off x="3831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4" name="Rectangle 253"/>
            <p:cNvSpPr>
              <a:spLocks noChangeArrowheads="1"/>
            </p:cNvSpPr>
            <p:nvPr/>
          </p:nvSpPr>
          <p:spPr bwMode="auto">
            <a:xfrm>
              <a:off x="3837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3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5" name="Rectangle 254"/>
            <p:cNvSpPr>
              <a:spLocks noChangeArrowheads="1"/>
            </p:cNvSpPr>
            <p:nvPr/>
          </p:nvSpPr>
          <p:spPr bwMode="auto">
            <a:xfrm>
              <a:off x="3844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3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6" name="Rectangle 255"/>
            <p:cNvSpPr>
              <a:spLocks noChangeArrowheads="1"/>
            </p:cNvSpPr>
            <p:nvPr/>
          </p:nvSpPr>
          <p:spPr bwMode="auto">
            <a:xfrm>
              <a:off x="3850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4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7" name="Rectangle 256"/>
            <p:cNvSpPr>
              <a:spLocks noChangeArrowheads="1"/>
            </p:cNvSpPr>
            <p:nvPr/>
          </p:nvSpPr>
          <p:spPr bwMode="auto">
            <a:xfrm>
              <a:off x="3857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5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8" name="Rectangle 257"/>
            <p:cNvSpPr>
              <a:spLocks noChangeArrowheads="1"/>
            </p:cNvSpPr>
            <p:nvPr/>
          </p:nvSpPr>
          <p:spPr bwMode="auto">
            <a:xfrm>
              <a:off x="3863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6C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9" name="Rectangle 258"/>
            <p:cNvSpPr>
              <a:spLocks noChangeArrowheads="1"/>
            </p:cNvSpPr>
            <p:nvPr/>
          </p:nvSpPr>
          <p:spPr bwMode="auto">
            <a:xfrm>
              <a:off x="3869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8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0" name="Rectangle 259"/>
            <p:cNvSpPr>
              <a:spLocks noChangeArrowheads="1"/>
            </p:cNvSpPr>
            <p:nvPr/>
          </p:nvSpPr>
          <p:spPr bwMode="auto">
            <a:xfrm>
              <a:off x="3876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9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1" name="Rectangle 260"/>
            <p:cNvSpPr>
              <a:spLocks noChangeArrowheads="1"/>
            </p:cNvSpPr>
            <p:nvPr/>
          </p:nvSpPr>
          <p:spPr bwMode="auto">
            <a:xfrm>
              <a:off x="3882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B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2" name="Rectangle 261"/>
            <p:cNvSpPr>
              <a:spLocks noChangeArrowheads="1"/>
            </p:cNvSpPr>
            <p:nvPr/>
          </p:nvSpPr>
          <p:spPr bwMode="auto">
            <a:xfrm>
              <a:off x="3889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C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3" name="Rectangle 262"/>
            <p:cNvSpPr>
              <a:spLocks noChangeArrowheads="1"/>
            </p:cNvSpPr>
            <p:nvPr/>
          </p:nvSpPr>
          <p:spPr bwMode="auto">
            <a:xfrm>
              <a:off x="3895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FC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4" name="Rectangle 263"/>
            <p:cNvSpPr>
              <a:spLocks noChangeArrowheads="1"/>
            </p:cNvSpPr>
            <p:nvPr/>
          </p:nvSpPr>
          <p:spPr bwMode="auto">
            <a:xfrm>
              <a:off x="3902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D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5" name="Rectangle 264"/>
            <p:cNvSpPr>
              <a:spLocks noChangeArrowheads="1"/>
            </p:cNvSpPr>
            <p:nvPr/>
          </p:nvSpPr>
          <p:spPr bwMode="auto">
            <a:xfrm>
              <a:off x="3908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3D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6" name="Rectangle 265"/>
            <p:cNvSpPr>
              <a:spLocks noChangeArrowheads="1"/>
            </p:cNvSpPr>
            <p:nvPr/>
          </p:nvSpPr>
          <p:spPr bwMode="auto">
            <a:xfrm>
              <a:off x="3915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5D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7" name="Rectangle 266"/>
            <p:cNvSpPr>
              <a:spLocks noChangeArrowheads="1"/>
            </p:cNvSpPr>
            <p:nvPr/>
          </p:nvSpPr>
          <p:spPr bwMode="auto">
            <a:xfrm>
              <a:off x="3921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8D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8" name="Rectangle 267"/>
            <p:cNvSpPr>
              <a:spLocks noChangeArrowheads="1"/>
            </p:cNvSpPr>
            <p:nvPr/>
          </p:nvSpPr>
          <p:spPr bwMode="auto">
            <a:xfrm>
              <a:off x="3928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AD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09" name="Rectangle 268"/>
            <p:cNvSpPr>
              <a:spLocks noChangeArrowheads="1"/>
            </p:cNvSpPr>
            <p:nvPr/>
          </p:nvSpPr>
          <p:spPr bwMode="auto">
            <a:xfrm>
              <a:off x="3934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DD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0" name="Rectangle 269"/>
            <p:cNvSpPr>
              <a:spLocks noChangeArrowheads="1"/>
            </p:cNvSpPr>
            <p:nvPr/>
          </p:nvSpPr>
          <p:spPr bwMode="auto">
            <a:xfrm>
              <a:off x="3940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D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1" name="Rectangle 270"/>
            <p:cNvSpPr>
              <a:spLocks noChangeArrowheads="1"/>
            </p:cNvSpPr>
            <p:nvPr/>
          </p:nvSpPr>
          <p:spPr bwMode="auto">
            <a:xfrm>
              <a:off x="3947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2E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2" name="Rectangle 271"/>
            <p:cNvSpPr>
              <a:spLocks noChangeArrowheads="1"/>
            </p:cNvSpPr>
            <p:nvPr/>
          </p:nvSpPr>
          <p:spPr bwMode="auto">
            <a:xfrm>
              <a:off x="3953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5E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3" name="Rectangle 272"/>
            <p:cNvSpPr>
              <a:spLocks noChangeArrowheads="1"/>
            </p:cNvSpPr>
            <p:nvPr/>
          </p:nvSpPr>
          <p:spPr bwMode="auto">
            <a:xfrm>
              <a:off x="3960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7E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4" name="Rectangle 273"/>
            <p:cNvSpPr>
              <a:spLocks noChangeArrowheads="1"/>
            </p:cNvSpPr>
            <p:nvPr/>
          </p:nvSpPr>
          <p:spPr bwMode="auto">
            <a:xfrm>
              <a:off x="3966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AE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5" name="Rectangle 274"/>
            <p:cNvSpPr>
              <a:spLocks noChangeArrowheads="1"/>
            </p:cNvSpPr>
            <p:nvPr/>
          </p:nvSpPr>
          <p:spPr bwMode="auto">
            <a:xfrm>
              <a:off x="3973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CE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6" name="Rectangle 275"/>
            <p:cNvSpPr>
              <a:spLocks noChangeArrowheads="1"/>
            </p:cNvSpPr>
            <p:nvPr/>
          </p:nvSpPr>
          <p:spPr bwMode="auto">
            <a:xfrm>
              <a:off x="3979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E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7" name="Rectangle 276"/>
            <p:cNvSpPr>
              <a:spLocks noChangeArrowheads="1"/>
            </p:cNvSpPr>
            <p:nvPr/>
          </p:nvSpPr>
          <p:spPr bwMode="auto">
            <a:xfrm>
              <a:off x="3986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0F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8" name="Rectangle 277"/>
            <p:cNvSpPr>
              <a:spLocks noChangeArrowheads="1"/>
            </p:cNvSpPr>
            <p:nvPr/>
          </p:nvSpPr>
          <p:spPr bwMode="auto">
            <a:xfrm>
              <a:off x="3992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2F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19" name="Rectangle 278"/>
            <p:cNvSpPr>
              <a:spLocks noChangeArrowheads="1"/>
            </p:cNvSpPr>
            <p:nvPr/>
          </p:nvSpPr>
          <p:spPr bwMode="auto">
            <a:xfrm>
              <a:off x="3999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4F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0" name="Rectangle 279"/>
            <p:cNvSpPr>
              <a:spLocks noChangeArrowheads="1"/>
            </p:cNvSpPr>
            <p:nvPr/>
          </p:nvSpPr>
          <p:spPr bwMode="auto">
            <a:xfrm>
              <a:off x="4005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6F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1" name="Rectangle 280"/>
            <p:cNvSpPr>
              <a:spLocks noChangeArrowheads="1"/>
            </p:cNvSpPr>
            <p:nvPr/>
          </p:nvSpPr>
          <p:spPr bwMode="auto">
            <a:xfrm>
              <a:off x="4011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F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2" name="Rectangle 281"/>
            <p:cNvSpPr>
              <a:spLocks noChangeArrowheads="1"/>
            </p:cNvSpPr>
            <p:nvPr/>
          </p:nvSpPr>
          <p:spPr bwMode="auto">
            <a:xfrm>
              <a:off x="4018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F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3" name="Rectangle 282"/>
            <p:cNvSpPr>
              <a:spLocks noChangeArrowheads="1"/>
            </p:cNvSpPr>
            <p:nvPr/>
          </p:nvSpPr>
          <p:spPr bwMode="auto">
            <a:xfrm>
              <a:off x="4024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AF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4" name="Rectangle 283"/>
            <p:cNvSpPr>
              <a:spLocks noChangeArrowheads="1"/>
            </p:cNvSpPr>
            <p:nvPr/>
          </p:nvSpPr>
          <p:spPr bwMode="auto">
            <a:xfrm>
              <a:off x="4031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BF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5" name="Rectangle 284"/>
            <p:cNvSpPr>
              <a:spLocks noChangeArrowheads="1"/>
            </p:cNvSpPr>
            <p:nvPr/>
          </p:nvSpPr>
          <p:spPr bwMode="auto">
            <a:xfrm>
              <a:off x="4037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F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6" name="Rectangle 285"/>
            <p:cNvSpPr>
              <a:spLocks noChangeArrowheads="1"/>
            </p:cNvSpPr>
            <p:nvPr/>
          </p:nvSpPr>
          <p:spPr bwMode="auto">
            <a:xfrm>
              <a:off x="4044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F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7" name="Rectangle 286"/>
            <p:cNvSpPr>
              <a:spLocks noChangeArrowheads="1"/>
            </p:cNvSpPr>
            <p:nvPr/>
          </p:nvSpPr>
          <p:spPr bwMode="auto">
            <a:xfrm>
              <a:off x="4050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F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8" name="Rectangle 287"/>
            <p:cNvSpPr>
              <a:spLocks noChangeArrowheads="1"/>
            </p:cNvSpPr>
            <p:nvPr/>
          </p:nvSpPr>
          <p:spPr bwMode="auto">
            <a:xfrm>
              <a:off x="4057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F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29" name="Rectangle 288"/>
            <p:cNvSpPr>
              <a:spLocks noChangeArrowheads="1"/>
            </p:cNvSpPr>
            <p:nvPr/>
          </p:nvSpPr>
          <p:spPr bwMode="auto">
            <a:xfrm>
              <a:off x="4063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F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0" name="Rectangle 289"/>
            <p:cNvSpPr>
              <a:spLocks noChangeArrowheads="1"/>
            </p:cNvSpPr>
            <p:nvPr/>
          </p:nvSpPr>
          <p:spPr bwMode="auto">
            <a:xfrm>
              <a:off x="4070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1" name="Rectangle 290"/>
            <p:cNvSpPr>
              <a:spLocks noChangeArrowheads="1"/>
            </p:cNvSpPr>
            <p:nvPr/>
          </p:nvSpPr>
          <p:spPr bwMode="auto">
            <a:xfrm>
              <a:off x="4076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2" name="Rectangle 291"/>
            <p:cNvSpPr>
              <a:spLocks noChangeArrowheads="1"/>
            </p:cNvSpPr>
            <p:nvPr/>
          </p:nvSpPr>
          <p:spPr bwMode="auto">
            <a:xfrm>
              <a:off x="4082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F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3" name="Rectangle 292"/>
            <p:cNvSpPr>
              <a:spLocks noChangeArrowheads="1"/>
            </p:cNvSpPr>
            <p:nvPr/>
          </p:nvSpPr>
          <p:spPr bwMode="auto">
            <a:xfrm>
              <a:off x="4089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EF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4" name="Rectangle 293"/>
            <p:cNvSpPr>
              <a:spLocks noChangeArrowheads="1"/>
            </p:cNvSpPr>
            <p:nvPr/>
          </p:nvSpPr>
          <p:spPr bwMode="auto">
            <a:xfrm>
              <a:off x="4095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DF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5" name="Rectangle 294"/>
            <p:cNvSpPr>
              <a:spLocks noChangeArrowheads="1"/>
            </p:cNvSpPr>
            <p:nvPr/>
          </p:nvSpPr>
          <p:spPr bwMode="auto">
            <a:xfrm>
              <a:off x="4102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F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6" name="Rectangle 295"/>
            <p:cNvSpPr>
              <a:spLocks noChangeArrowheads="1"/>
            </p:cNvSpPr>
            <p:nvPr/>
          </p:nvSpPr>
          <p:spPr bwMode="auto">
            <a:xfrm>
              <a:off x="4108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CF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7" name="Rectangle 296"/>
            <p:cNvSpPr>
              <a:spLocks noChangeArrowheads="1"/>
            </p:cNvSpPr>
            <p:nvPr/>
          </p:nvSpPr>
          <p:spPr bwMode="auto">
            <a:xfrm>
              <a:off x="4115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BF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8" name="Rectangle 297"/>
            <p:cNvSpPr>
              <a:spLocks noChangeArrowheads="1"/>
            </p:cNvSpPr>
            <p:nvPr/>
          </p:nvSpPr>
          <p:spPr bwMode="auto">
            <a:xfrm>
              <a:off x="4121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AF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39" name="Rectangle 298"/>
            <p:cNvSpPr>
              <a:spLocks noChangeArrowheads="1"/>
            </p:cNvSpPr>
            <p:nvPr/>
          </p:nvSpPr>
          <p:spPr bwMode="auto">
            <a:xfrm>
              <a:off x="4128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F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0" name="Rectangle 299"/>
            <p:cNvSpPr>
              <a:spLocks noChangeArrowheads="1"/>
            </p:cNvSpPr>
            <p:nvPr/>
          </p:nvSpPr>
          <p:spPr bwMode="auto">
            <a:xfrm>
              <a:off x="4134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7F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1" name="Rectangle 300"/>
            <p:cNvSpPr>
              <a:spLocks noChangeArrowheads="1"/>
            </p:cNvSpPr>
            <p:nvPr/>
          </p:nvSpPr>
          <p:spPr bwMode="auto">
            <a:xfrm>
              <a:off x="4141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6F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2" name="Rectangle 301"/>
            <p:cNvSpPr>
              <a:spLocks noChangeArrowheads="1"/>
            </p:cNvSpPr>
            <p:nvPr/>
          </p:nvSpPr>
          <p:spPr bwMode="auto">
            <a:xfrm>
              <a:off x="4147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4F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3" name="Rectangle 302"/>
            <p:cNvSpPr>
              <a:spLocks noChangeArrowheads="1"/>
            </p:cNvSpPr>
            <p:nvPr/>
          </p:nvSpPr>
          <p:spPr bwMode="auto">
            <a:xfrm>
              <a:off x="4153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2F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4" name="Rectangle 303"/>
            <p:cNvSpPr>
              <a:spLocks noChangeArrowheads="1"/>
            </p:cNvSpPr>
            <p:nvPr/>
          </p:nvSpPr>
          <p:spPr bwMode="auto">
            <a:xfrm>
              <a:off x="4160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0F0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5" name="Rectangle 304"/>
            <p:cNvSpPr>
              <a:spLocks noChangeArrowheads="1"/>
            </p:cNvSpPr>
            <p:nvPr/>
          </p:nvSpPr>
          <p:spPr bwMode="auto">
            <a:xfrm>
              <a:off x="4166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EEE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6" name="Rectangle 305"/>
            <p:cNvSpPr>
              <a:spLocks noChangeArrowheads="1"/>
            </p:cNvSpPr>
            <p:nvPr/>
          </p:nvSpPr>
          <p:spPr bwMode="auto">
            <a:xfrm>
              <a:off x="4173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CE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7" name="Rectangle 306"/>
            <p:cNvSpPr>
              <a:spLocks noChangeArrowheads="1"/>
            </p:cNvSpPr>
            <p:nvPr/>
          </p:nvSpPr>
          <p:spPr bwMode="auto">
            <a:xfrm>
              <a:off x="4179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AE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8" name="Rectangle 307"/>
            <p:cNvSpPr>
              <a:spLocks noChangeArrowheads="1"/>
            </p:cNvSpPr>
            <p:nvPr/>
          </p:nvSpPr>
          <p:spPr bwMode="auto">
            <a:xfrm>
              <a:off x="4186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7E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49" name="Rectangle 308"/>
            <p:cNvSpPr>
              <a:spLocks noChangeArrowheads="1"/>
            </p:cNvSpPr>
            <p:nvPr/>
          </p:nvSpPr>
          <p:spPr bwMode="auto">
            <a:xfrm>
              <a:off x="4192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5E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0" name="Rectangle 309"/>
            <p:cNvSpPr>
              <a:spLocks noChangeArrowheads="1"/>
            </p:cNvSpPr>
            <p:nvPr/>
          </p:nvSpPr>
          <p:spPr bwMode="auto">
            <a:xfrm>
              <a:off x="4199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2E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1" name="Rectangle 310"/>
            <p:cNvSpPr>
              <a:spLocks noChangeArrowheads="1"/>
            </p:cNvSpPr>
            <p:nvPr/>
          </p:nvSpPr>
          <p:spPr bwMode="auto">
            <a:xfrm>
              <a:off x="4205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FD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2" name="Rectangle 311"/>
            <p:cNvSpPr>
              <a:spLocks noChangeArrowheads="1"/>
            </p:cNvSpPr>
            <p:nvPr/>
          </p:nvSpPr>
          <p:spPr bwMode="auto">
            <a:xfrm>
              <a:off x="4212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DD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3" name="Rectangle 312"/>
            <p:cNvSpPr>
              <a:spLocks noChangeArrowheads="1"/>
            </p:cNvSpPr>
            <p:nvPr/>
          </p:nvSpPr>
          <p:spPr bwMode="auto">
            <a:xfrm>
              <a:off x="4218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AD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4" name="Rectangle 313"/>
            <p:cNvSpPr>
              <a:spLocks noChangeArrowheads="1"/>
            </p:cNvSpPr>
            <p:nvPr/>
          </p:nvSpPr>
          <p:spPr bwMode="auto">
            <a:xfrm>
              <a:off x="4224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8D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5" name="Rectangle 314"/>
            <p:cNvSpPr>
              <a:spLocks noChangeArrowheads="1"/>
            </p:cNvSpPr>
            <p:nvPr/>
          </p:nvSpPr>
          <p:spPr bwMode="auto">
            <a:xfrm>
              <a:off x="4231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5D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6" name="Rectangle 315"/>
            <p:cNvSpPr>
              <a:spLocks noChangeArrowheads="1"/>
            </p:cNvSpPr>
            <p:nvPr/>
          </p:nvSpPr>
          <p:spPr bwMode="auto">
            <a:xfrm>
              <a:off x="4237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3D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7" name="Rectangle 316"/>
            <p:cNvSpPr>
              <a:spLocks noChangeArrowheads="1"/>
            </p:cNvSpPr>
            <p:nvPr/>
          </p:nvSpPr>
          <p:spPr bwMode="auto">
            <a:xfrm>
              <a:off x="4244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D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8" name="Rectangle 317"/>
            <p:cNvSpPr>
              <a:spLocks noChangeArrowheads="1"/>
            </p:cNvSpPr>
            <p:nvPr/>
          </p:nvSpPr>
          <p:spPr bwMode="auto">
            <a:xfrm>
              <a:off x="4250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FC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59" name="Rectangle 318"/>
            <p:cNvSpPr>
              <a:spLocks noChangeArrowheads="1"/>
            </p:cNvSpPr>
            <p:nvPr/>
          </p:nvSpPr>
          <p:spPr bwMode="auto">
            <a:xfrm>
              <a:off x="4257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C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0" name="Rectangle 319"/>
            <p:cNvSpPr>
              <a:spLocks noChangeArrowheads="1"/>
            </p:cNvSpPr>
            <p:nvPr/>
          </p:nvSpPr>
          <p:spPr bwMode="auto">
            <a:xfrm>
              <a:off x="4263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BC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1" name="Rectangle 320"/>
            <p:cNvSpPr>
              <a:spLocks noChangeArrowheads="1"/>
            </p:cNvSpPr>
            <p:nvPr/>
          </p:nvSpPr>
          <p:spPr bwMode="auto">
            <a:xfrm>
              <a:off x="4270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9C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2" name="Rectangle 321"/>
            <p:cNvSpPr>
              <a:spLocks noChangeArrowheads="1"/>
            </p:cNvSpPr>
            <p:nvPr/>
          </p:nvSpPr>
          <p:spPr bwMode="auto">
            <a:xfrm>
              <a:off x="4276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8C8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3" name="Rectangle 322"/>
            <p:cNvSpPr>
              <a:spLocks noChangeArrowheads="1"/>
            </p:cNvSpPr>
            <p:nvPr/>
          </p:nvSpPr>
          <p:spPr bwMode="auto">
            <a:xfrm>
              <a:off x="4283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6C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4" name="Rectangle 323"/>
            <p:cNvSpPr>
              <a:spLocks noChangeArrowheads="1"/>
            </p:cNvSpPr>
            <p:nvPr/>
          </p:nvSpPr>
          <p:spPr bwMode="auto">
            <a:xfrm>
              <a:off x="4289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5C5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5" name="Rectangle 324"/>
            <p:cNvSpPr>
              <a:spLocks noChangeArrowheads="1"/>
            </p:cNvSpPr>
            <p:nvPr/>
          </p:nvSpPr>
          <p:spPr bwMode="auto">
            <a:xfrm>
              <a:off x="4295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4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6" name="Rectangle 325"/>
            <p:cNvSpPr>
              <a:spLocks noChangeArrowheads="1"/>
            </p:cNvSpPr>
            <p:nvPr/>
          </p:nvSpPr>
          <p:spPr bwMode="auto">
            <a:xfrm>
              <a:off x="4302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3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7" name="Rectangle 326"/>
            <p:cNvSpPr>
              <a:spLocks noChangeArrowheads="1"/>
            </p:cNvSpPr>
            <p:nvPr/>
          </p:nvSpPr>
          <p:spPr bwMode="auto">
            <a:xfrm>
              <a:off x="4308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3C3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8" name="Rectangle 327"/>
            <p:cNvSpPr>
              <a:spLocks noChangeArrowheads="1"/>
            </p:cNvSpPr>
            <p:nvPr/>
          </p:nvSpPr>
          <p:spPr bwMode="auto">
            <a:xfrm>
              <a:off x="4315" y="2283"/>
              <a:ext cx="6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869" name="Rectangle 328"/>
            <p:cNvSpPr>
              <a:spLocks noChangeArrowheads="1"/>
            </p:cNvSpPr>
            <p:nvPr/>
          </p:nvSpPr>
          <p:spPr bwMode="auto">
            <a:xfrm>
              <a:off x="4321" y="2283"/>
              <a:ext cx="7" cy="1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11" name="Rectangle 330"/>
          <p:cNvSpPr>
            <a:spLocks noChangeArrowheads="1"/>
          </p:cNvSpPr>
          <p:nvPr/>
        </p:nvSpPr>
        <p:spPr bwMode="auto">
          <a:xfrm>
            <a:off x="6070600" y="3624263"/>
            <a:ext cx="8001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468" name="Group 409"/>
          <p:cNvGrpSpPr>
            <a:grpSpLocks/>
          </p:cNvGrpSpPr>
          <p:nvPr/>
        </p:nvGrpSpPr>
        <p:grpSpPr bwMode="auto">
          <a:xfrm>
            <a:off x="7259638" y="2217738"/>
            <a:ext cx="798512" cy="1690687"/>
            <a:chOff x="4573" y="1397"/>
            <a:chExt cx="503" cy="1065"/>
          </a:xfrm>
        </p:grpSpPr>
        <p:sp>
          <p:nvSpPr>
            <p:cNvPr id="25714" name="Rectangle 331"/>
            <p:cNvSpPr>
              <a:spLocks noChangeArrowheads="1"/>
            </p:cNvSpPr>
            <p:nvPr/>
          </p:nvSpPr>
          <p:spPr bwMode="auto">
            <a:xfrm>
              <a:off x="4573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2F2F4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5" name="Rectangle 332"/>
            <p:cNvSpPr>
              <a:spLocks noChangeArrowheads="1"/>
            </p:cNvSpPr>
            <p:nvPr/>
          </p:nvSpPr>
          <p:spPr bwMode="auto">
            <a:xfrm>
              <a:off x="4579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2F2F4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6" name="Rectangle 333"/>
            <p:cNvSpPr>
              <a:spLocks noChangeArrowheads="1"/>
            </p:cNvSpPr>
            <p:nvPr/>
          </p:nvSpPr>
          <p:spPr bwMode="auto">
            <a:xfrm>
              <a:off x="4586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0304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7" name="Rectangle 334"/>
            <p:cNvSpPr>
              <a:spLocks noChangeArrowheads="1"/>
            </p:cNvSpPr>
            <p:nvPr/>
          </p:nvSpPr>
          <p:spPr bwMode="auto">
            <a:xfrm>
              <a:off x="4592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1314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8" name="Rectangle 335"/>
            <p:cNvSpPr>
              <a:spLocks noChangeArrowheads="1"/>
            </p:cNvSpPr>
            <p:nvPr/>
          </p:nvSpPr>
          <p:spPr bwMode="auto">
            <a:xfrm>
              <a:off x="4599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2324C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9" name="Rectangle 336"/>
            <p:cNvSpPr>
              <a:spLocks noChangeArrowheads="1"/>
            </p:cNvSpPr>
            <p:nvPr/>
          </p:nvSpPr>
          <p:spPr bwMode="auto">
            <a:xfrm>
              <a:off x="4605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3334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0" name="Rectangle 337"/>
            <p:cNvSpPr>
              <a:spLocks noChangeArrowheads="1"/>
            </p:cNvSpPr>
            <p:nvPr/>
          </p:nvSpPr>
          <p:spPr bwMode="auto">
            <a:xfrm>
              <a:off x="4612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4344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1" name="Rectangle 338"/>
            <p:cNvSpPr>
              <a:spLocks noChangeArrowheads="1"/>
            </p:cNvSpPr>
            <p:nvPr/>
          </p:nvSpPr>
          <p:spPr bwMode="auto">
            <a:xfrm>
              <a:off x="4618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63651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2" name="Rectangle 339"/>
            <p:cNvSpPr>
              <a:spLocks noChangeArrowheads="1"/>
            </p:cNvSpPr>
            <p:nvPr/>
          </p:nvSpPr>
          <p:spPr bwMode="auto">
            <a:xfrm>
              <a:off x="4625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73754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3" name="Rectangle 340"/>
            <p:cNvSpPr>
              <a:spLocks noChangeArrowheads="1"/>
            </p:cNvSpPr>
            <p:nvPr/>
          </p:nvSpPr>
          <p:spPr bwMode="auto">
            <a:xfrm>
              <a:off x="4631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9395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4" name="Rectangle 341"/>
            <p:cNvSpPr>
              <a:spLocks noChangeArrowheads="1"/>
            </p:cNvSpPr>
            <p:nvPr/>
          </p:nvSpPr>
          <p:spPr bwMode="auto">
            <a:xfrm>
              <a:off x="4637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B3B5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5" name="Rectangle 342"/>
            <p:cNvSpPr>
              <a:spLocks noChangeArrowheads="1"/>
            </p:cNvSpPr>
            <p:nvPr/>
          </p:nvSpPr>
          <p:spPr bwMode="auto">
            <a:xfrm>
              <a:off x="4644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D3D5C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6" name="Rectangle 343"/>
            <p:cNvSpPr>
              <a:spLocks noChangeArrowheads="1"/>
            </p:cNvSpPr>
            <p:nvPr/>
          </p:nvSpPr>
          <p:spPr bwMode="auto">
            <a:xfrm>
              <a:off x="4650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F3F5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7" name="Rectangle 344"/>
            <p:cNvSpPr>
              <a:spLocks noChangeArrowheads="1"/>
            </p:cNvSpPr>
            <p:nvPr/>
          </p:nvSpPr>
          <p:spPr bwMode="auto">
            <a:xfrm>
              <a:off x="4657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14162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8" name="Rectangle 345"/>
            <p:cNvSpPr>
              <a:spLocks noChangeArrowheads="1"/>
            </p:cNvSpPr>
            <p:nvPr/>
          </p:nvSpPr>
          <p:spPr bwMode="auto">
            <a:xfrm>
              <a:off x="4663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4446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29" name="Rectangle 346"/>
            <p:cNvSpPr>
              <a:spLocks noChangeArrowheads="1"/>
            </p:cNvSpPr>
            <p:nvPr/>
          </p:nvSpPr>
          <p:spPr bwMode="auto">
            <a:xfrm>
              <a:off x="4670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6466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0" name="Rectangle 347"/>
            <p:cNvSpPr>
              <a:spLocks noChangeArrowheads="1"/>
            </p:cNvSpPr>
            <p:nvPr/>
          </p:nvSpPr>
          <p:spPr bwMode="auto">
            <a:xfrm>
              <a:off x="4676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8486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1" name="Rectangle 348"/>
            <p:cNvSpPr>
              <a:spLocks noChangeArrowheads="1"/>
            </p:cNvSpPr>
            <p:nvPr/>
          </p:nvSpPr>
          <p:spPr bwMode="auto">
            <a:xfrm>
              <a:off x="4683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A4A7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2" name="Rectangle 349"/>
            <p:cNvSpPr>
              <a:spLocks noChangeArrowheads="1"/>
            </p:cNvSpPr>
            <p:nvPr/>
          </p:nvSpPr>
          <p:spPr bwMode="auto">
            <a:xfrm>
              <a:off x="4689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D4D7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3" name="Rectangle 350"/>
            <p:cNvSpPr>
              <a:spLocks noChangeArrowheads="1"/>
            </p:cNvSpPr>
            <p:nvPr/>
          </p:nvSpPr>
          <p:spPr bwMode="auto">
            <a:xfrm>
              <a:off x="4696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F4F7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4" name="Rectangle 351"/>
            <p:cNvSpPr>
              <a:spLocks noChangeArrowheads="1"/>
            </p:cNvSpPr>
            <p:nvPr/>
          </p:nvSpPr>
          <p:spPr bwMode="auto">
            <a:xfrm>
              <a:off x="4702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1517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5" name="Rectangle 352"/>
            <p:cNvSpPr>
              <a:spLocks noChangeArrowheads="1"/>
            </p:cNvSpPr>
            <p:nvPr/>
          </p:nvSpPr>
          <p:spPr bwMode="auto">
            <a:xfrm>
              <a:off x="4708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3537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6" name="Rectangle 353"/>
            <p:cNvSpPr>
              <a:spLocks noChangeArrowheads="1"/>
            </p:cNvSpPr>
            <p:nvPr/>
          </p:nvSpPr>
          <p:spPr bwMode="auto">
            <a:xfrm>
              <a:off x="4715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5558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7" name="Rectangle 354"/>
            <p:cNvSpPr>
              <a:spLocks noChangeArrowheads="1"/>
            </p:cNvSpPr>
            <p:nvPr/>
          </p:nvSpPr>
          <p:spPr bwMode="auto">
            <a:xfrm>
              <a:off x="4721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7578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8" name="Rectangle 355"/>
            <p:cNvSpPr>
              <a:spLocks noChangeArrowheads="1"/>
            </p:cNvSpPr>
            <p:nvPr/>
          </p:nvSpPr>
          <p:spPr bwMode="auto">
            <a:xfrm>
              <a:off x="4728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9598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39" name="Rectangle 356"/>
            <p:cNvSpPr>
              <a:spLocks noChangeArrowheads="1"/>
            </p:cNvSpPr>
            <p:nvPr/>
          </p:nvSpPr>
          <p:spPr bwMode="auto">
            <a:xfrm>
              <a:off x="4734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B5B8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0" name="Rectangle 357"/>
            <p:cNvSpPr>
              <a:spLocks noChangeArrowheads="1"/>
            </p:cNvSpPr>
            <p:nvPr/>
          </p:nvSpPr>
          <p:spPr bwMode="auto">
            <a:xfrm>
              <a:off x="4741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C5C8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1" name="Rectangle 358"/>
            <p:cNvSpPr>
              <a:spLocks noChangeArrowheads="1"/>
            </p:cNvSpPr>
            <p:nvPr/>
          </p:nvSpPr>
          <p:spPr bwMode="auto">
            <a:xfrm>
              <a:off x="4747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E5E8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2" name="Rectangle 359"/>
            <p:cNvSpPr>
              <a:spLocks noChangeArrowheads="1"/>
            </p:cNvSpPr>
            <p:nvPr/>
          </p:nvSpPr>
          <p:spPr bwMode="auto">
            <a:xfrm>
              <a:off x="4754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F5F8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3" name="Rectangle 360"/>
            <p:cNvSpPr>
              <a:spLocks noChangeArrowheads="1"/>
            </p:cNvSpPr>
            <p:nvPr/>
          </p:nvSpPr>
          <p:spPr bwMode="auto">
            <a:xfrm>
              <a:off x="4760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0609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4" name="Rectangle 361"/>
            <p:cNvSpPr>
              <a:spLocks noChangeArrowheads="1"/>
            </p:cNvSpPr>
            <p:nvPr/>
          </p:nvSpPr>
          <p:spPr bwMode="auto">
            <a:xfrm>
              <a:off x="4767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16192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5" name="Rectangle 362"/>
            <p:cNvSpPr>
              <a:spLocks noChangeArrowheads="1"/>
            </p:cNvSpPr>
            <p:nvPr/>
          </p:nvSpPr>
          <p:spPr bwMode="auto">
            <a:xfrm>
              <a:off x="4773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2629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6" name="Rectangle 363"/>
            <p:cNvSpPr>
              <a:spLocks noChangeArrowheads="1"/>
            </p:cNvSpPr>
            <p:nvPr/>
          </p:nvSpPr>
          <p:spPr bwMode="auto">
            <a:xfrm>
              <a:off x="4779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36394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7" name="Rectangle 364"/>
            <p:cNvSpPr>
              <a:spLocks noChangeArrowheads="1"/>
            </p:cNvSpPr>
            <p:nvPr/>
          </p:nvSpPr>
          <p:spPr bwMode="auto">
            <a:xfrm>
              <a:off x="4786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36395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8" name="Rectangle 365"/>
            <p:cNvSpPr>
              <a:spLocks noChangeArrowheads="1"/>
            </p:cNvSpPr>
            <p:nvPr/>
          </p:nvSpPr>
          <p:spPr bwMode="auto">
            <a:xfrm>
              <a:off x="4792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4649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49" name="Rectangle 366"/>
            <p:cNvSpPr>
              <a:spLocks noChangeArrowheads="1"/>
            </p:cNvSpPr>
            <p:nvPr/>
          </p:nvSpPr>
          <p:spPr bwMode="auto">
            <a:xfrm>
              <a:off x="4799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4649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0" name="Rectangle 367"/>
            <p:cNvSpPr>
              <a:spLocks noChangeArrowheads="1"/>
            </p:cNvSpPr>
            <p:nvPr/>
          </p:nvSpPr>
          <p:spPr bwMode="auto">
            <a:xfrm>
              <a:off x="4805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659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1" name="Rectangle 368"/>
            <p:cNvSpPr>
              <a:spLocks noChangeArrowheads="1"/>
            </p:cNvSpPr>
            <p:nvPr/>
          </p:nvSpPr>
          <p:spPr bwMode="auto">
            <a:xfrm>
              <a:off x="4812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659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2" name="Rectangle 369"/>
            <p:cNvSpPr>
              <a:spLocks noChangeArrowheads="1"/>
            </p:cNvSpPr>
            <p:nvPr/>
          </p:nvSpPr>
          <p:spPr bwMode="auto">
            <a:xfrm>
              <a:off x="4818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669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3" name="Rectangle 370"/>
            <p:cNvSpPr>
              <a:spLocks noChangeArrowheads="1"/>
            </p:cNvSpPr>
            <p:nvPr/>
          </p:nvSpPr>
          <p:spPr bwMode="auto">
            <a:xfrm>
              <a:off x="4825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669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4" name="Rectangle 371"/>
            <p:cNvSpPr>
              <a:spLocks noChangeArrowheads="1"/>
            </p:cNvSpPr>
            <p:nvPr/>
          </p:nvSpPr>
          <p:spPr bwMode="auto">
            <a:xfrm>
              <a:off x="4831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659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5" name="Rectangle 372"/>
            <p:cNvSpPr>
              <a:spLocks noChangeArrowheads="1"/>
            </p:cNvSpPr>
            <p:nvPr/>
          </p:nvSpPr>
          <p:spPr bwMode="auto">
            <a:xfrm>
              <a:off x="4838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659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6" name="Rectangle 373"/>
            <p:cNvSpPr>
              <a:spLocks noChangeArrowheads="1"/>
            </p:cNvSpPr>
            <p:nvPr/>
          </p:nvSpPr>
          <p:spPr bwMode="auto">
            <a:xfrm>
              <a:off x="4844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4649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7" name="Rectangle 374"/>
            <p:cNvSpPr>
              <a:spLocks noChangeArrowheads="1"/>
            </p:cNvSpPr>
            <p:nvPr/>
          </p:nvSpPr>
          <p:spPr bwMode="auto">
            <a:xfrm>
              <a:off x="4850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4649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8" name="Rectangle 375"/>
            <p:cNvSpPr>
              <a:spLocks noChangeArrowheads="1"/>
            </p:cNvSpPr>
            <p:nvPr/>
          </p:nvSpPr>
          <p:spPr bwMode="auto">
            <a:xfrm>
              <a:off x="4857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36395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59" name="Rectangle 376"/>
            <p:cNvSpPr>
              <a:spLocks noChangeArrowheads="1"/>
            </p:cNvSpPr>
            <p:nvPr/>
          </p:nvSpPr>
          <p:spPr bwMode="auto">
            <a:xfrm>
              <a:off x="4863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36394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0" name="Rectangle 377"/>
            <p:cNvSpPr>
              <a:spLocks noChangeArrowheads="1"/>
            </p:cNvSpPr>
            <p:nvPr/>
          </p:nvSpPr>
          <p:spPr bwMode="auto">
            <a:xfrm>
              <a:off x="4870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2629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1" name="Rectangle 378"/>
            <p:cNvSpPr>
              <a:spLocks noChangeArrowheads="1"/>
            </p:cNvSpPr>
            <p:nvPr/>
          </p:nvSpPr>
          <p:spPr bwMode="auto">
            <a:xfrm>
              <a:off x="4876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16192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2" name="Rectangle 379"/>
            <p:cNvSpPr>
              <a:spLocks noChangeArrowheads="1"/>
            </p:cNvSpPr>
            <p:nvPr/>
          </p:nvSpPr>
          <p:spPr bwMode="auto">
            <a:xfrm>
              <a:off x="4883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0609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3" name="Rectangle 380"/>
            <p:cNvSpPr>
              <a:spLocks noChangeArrowheads="1"/>
            </p:cNvSpPr>
            <p:nvPr/>
          </p:nvSpPr>
          <p:spPr bwMode="auto">
            <a:xfrm>
              <a:off x="4889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F5F8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4" name="Rectangle 381"/>
            <p:cNvSpPr>
              <a:spLocks noChangeArrowheads="1"/>
            </p:cNvSpPr>
            <p:nvPr/>
          </p:nvSpPr>
          <p:spPr bwMode="auto">
            <a:xfrm>
              <a:off x="4896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E5E8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5" name="Rectangle 382"/>
            <p:cNvSpPr>
              <a:spLocks noChangeArrowheads="1"/>
            </p:cNvSpPr>
            <p:nvPr/>
          </p:nvSpPr>
          <p:spPr bwMode="auto">
            <a:xfrm>
              <a:off x="4902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C5C8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6" name="Rectangle 383"/>
            <p:cNvSpPr>
              <a:spLocks noChangeArrowheads="1"/>
            </p:cNvSpPr>
            <p:nvPr/>
          </p:nvSpPr>
          <p:spPr bwMode="auto">
            <a:xfrm>
              <a:off x="4909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B5B8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7" name="Rectangle 384"/>
            <p:cNvSpPr>
              <a:spLocks noChangeArrowheads="1"/>
            </p:cNvSpPr>
            <p:nvPr/>
          </p:nvSpPr>
          <p:spPr bwMode="auto">
            <a:xfrm>
              <a:off x="4915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9598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8" name="Rectangle 385"/>
            <p:cNvSpPr>
              <a:spLocks noChangeArrowheads="1"/>
            </p:cNvSpPr>
            <p:nvPr/>
          </p:nvSpPr>
          <p:spPr bwMode="auto">
            <a:xfrm>
              <a:off x="4921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7578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69" name="Rectangle 386"/>
            <p:cNvSpPr>
              <a:spLocks noChangeArrowheads="1"/>
            </p:cNvSpPr>
            <p:nvPr/>
          </p:nvSpPr>
          <p:spPr bwMode="auto">
            <a:xfrm>
              <a:off x="4928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5558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0" name="Rectangle 387"/>
            <p:cNvSpPr>
              <a:spLocks noChangeArrowheads="1"/>
            </p:cNvSpPr>
            <p:nvPr/>
          </p:nvSpPr>
          <p:spPr bwMode="auto">
            <a:xfrm>
              <a:off x="4934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3537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1" name="Rectangle 388"/>
            <p:cNvSpPr>
              <a:spLocks noChangeArrowheads="1"/>
            </p:cNvSpPr>
            <p:nvPr/>
          </p:nvSpPr>
          <p:spPr bwMode="auto">
            <a:xfrm>
              <a:off x="4941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1517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2" name="Rectangle 389"/>
            <p:cNvSpPr>
              <a:spLocks noChangeArrowheads="1"/>
            </p:cNvSpPr>
            <p:nvPr/>
          </p:nvSpPr>
          <p:spPr bwMode="auto">
            <a:xfrm>
              <a:off x="4947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F4F7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3" name="Rectangle 390"/>
            <p:cNvSpPr>
              <a:spLocks noChangeArrowheads="1"/>
            </p:cNvSpPr>
            <p:nvPr/>
          </p:nvSpPr>
          <p:spPr bwMode="auto">
            <a:xfrm>
              <a:off x="4954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D4D73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4" name="Rectangle 391"/>
            <p:cNvSpPr>
              <a:spLocks noChangeArrowheads="1"/>
            </p:cNvSpPr>
            <p:nvPr/>
          </p:nvSpPr>
          <p:spPr bwMode="auto">
            <a:xfrm>
              <a:off x="4960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A4A7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5" name="Rectangle 392"/>
            <p:cNvSpPr>
              <a:spLocks noChangeArrowheads="1"/>
            </p:cNvSpPr>
            <p:nvPr/>
          </p:nvSpPr>
          <p:spPr bwMode="auto">
            <a:xfrm>
              <a:off x="4967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8486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6" name="Rectangle 393"/>
            <p:cNvSpPr>
              <a:spLocks noChangeArrowheads="1"/>
            </p:cNvSpPr>
            <p:nvPr/>
          </p:nvSpPr>
          <p:spPr bwMode="auto">
            <a:xfrm>
              <a:off x="4973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6466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7" name="Rectangle 394"/>
            <p:cNvSpPr>
              <a:spLocks noChangeArrowheads="1"/>
            </p:cNvSpPr>
            <p:nvPr/>
          </p:nvSpPr>
          <p:spPr bwMode="auto">
            <a:xfrm>
              <a:off x="4980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4446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8" name="Rectangle 395"/>
            <p:cNvSpPr>
              <a:spLocks noChangeArrowheads="1"/>
            </p:cNvSpPr>
            <p:nvPr/>
          </p:nvSpPr>
          <p:spPr bwMode="auto">
            <a:xfrm>
              <a:off x="4986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14162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79" name="Rectangle 396"/>
            <p:cNvSpPr>
              <a:spLocks noChangeArrowheads="1"/>
            </p:cNvSpPr>
            <p:nvPr/>
          </p:nvSpPr>
          <p:spPr bwMode="auto">
            <a:xfrm>
              <a:off x="4992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F3F5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0" name="Rectangle 397"/>
            <p:cNvSpPr>
              <a:spLocks noChangeArrowheads="1"/>
            </p:cNvSpPr>
            <p:nvPr/>
          </p:nvSpPr>
          <p:spPr bwMode="auto">
            <a:xfrm>
              <a:off x="4999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D3D5C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1" name="Rectangle 398"/>
            <p:cNvSpPr>
              <a:spLocks noChangeArrowheads="1"/>
            </p:cNvSpPr>
            <p:nvPr/>
          </p:nvSpPr>
          <p:spPr bwMode="auto">
            <a:xfrm>
              <a:off x="5005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B3B5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2" name="Rectangle 399"/>
            <p:cNvSpPr>
              <a:spLocks noChangeArrowheads="1"/>
            </p:cNvSpPr>
            <p:nvPr/>
          </p:nvSpPr>
          <p:spPr bwMode="auto">
            <a:xfrm>
              <a:off x="5012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9395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3" name="Rectangle 400"/>
            <p:cNvSpPr>
              <a:spLocks noChangeArrowheads="1"/>
            </p:cNvSpPr>
            <p:nvPr/>
          </p:nvSpPr>
          <p:spPr bwMode="auto">
            <a:xfrm>
              <a:off x="5018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73754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4" name="Rectangle 401"/>
            <p:cNvSpPr>
              <a:spLocks noChangeArrowheads="1"/>
            </p:cNvSpPr>
            <p:nvPr/>
          </p:nvSpPr>
          <p:spPr bwMode="auto">
            <a:xfrm>
              <a:off x="5025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63651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5" name="Rectangle 402"/>
            <p:cNvSpPr>
              <a:spLocks noChangeArrowheads="1"/>
            </p:cNvSpPr>
            <p:nvPr/>
          </p:nvSpPr>
          <p:spPr bwMode="auto">
            <a:xfrm>
              <a:off x="5031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4344F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6" name="Rectangle 403"/>
            <p:cNvSpPr>
              <a:spLocks noChangeArrowheads="1"/>
            </p:cNvSpPr>
            <p:nvPr/>
          </p:nvSpPr>
          <p:spPr bwMode="auto">
            <a:xfrm>
              <a:off x="5038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3334D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7" name="Rectangle 404"/>
            <p:cNvSpPr>
              <a:spLocks noChangeArrowheads="1"/>
            </p:cNvSpPr>
            <p:nvPr/>
          </p:nvSpPr>
          <p:spPr bwMode="auto">
            <a:xfrm>
              <a:off x="5044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2324C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8" name="Rectangle 405"/>
            <p:cNvSpPr>
              <a:spLocks noChangeArrowheads="1"/>
            </p:cNvSpPr>
            <p:nvPr/>
          </p:nvSpPr>
          <p:spPr bwMode="auto">
            <a:xfrm>
              <a:off x="5051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1314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89" name="Rectangle 406"/>
            <p:cNvSpPr>
              <a:spLocks noChangeArrowheads="1"/>
            </p:cNvSpPr>
            <p:nvPr/>
          </p:nvSpPr>
          <p:spPr bwMode="auto">
            <a:xfrm>
              <a:off x="5057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0304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0" name="Rectangle 407"/>
            <p:cNvSpPr>
              <a:spLocks noChangeArrowheads="1"/>
            </p:cNvSpPr>
            <p:nvPr/>
          </p:nvSpPr>
          <p:spPr bwMode="auto">
            <a:xfrm>
              <a:off x="5063" y="1397"/>
              <a:ext cx="7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2F2F48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91" name="Rectangle 408"/>
            <p:cNvSpPr>
              <a:spLocks noChangeArrowheads="1"/>
            </p:cNvSpPr>
            <p:nvPr/>
          </p:nvSpPr>
          <p:spPr bwMode="auto">
            <a:xfrm>
              <a:off x="5070" y="1397"/>
              <a:ext cx="6" cy="106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2F2F4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13" name="Rectangle 410"/>
          <p:cNvSpPr>
            <a:spLocks noChangeArrowheads="1"/>
          </p:cNvSpPr>
          <p:nvPr/>
        </p:nvSpPr>
        <p:spPr bwMode="auto">
          <a:xfrm>
            <a:off x="7259638" y="2217738"/>
            <a:ext cx="798512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4" name="Line 411"/>
          <p:cNvSpPr>
            <a:spLocks noChangeShapeType="1"/>
          </p:cNvSpPr>
          <p:nvPr/>
        </p:nvSpPr>
        <p:spPr bwMode="auto">
          <a:xfrm>
            <a:off x="1778000" y="1638300"/>
            <a:ext cx="1588" cy="4087813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5" name="Line 412"/>
          <p:cNvSpPr>
            <a:spLocks noChangeShapeType="1"/>
          </p:cNvSpPr>
          <p:nvPr/>
        </p:nvSpPr>
        <p:spPr bwMode="auto">
          <a:xfrm>
            <a:off x="1727200" y="5726113"/>
            <a:ext cx="50800" cy="1587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6" name="Line 413"/>
          <p:cNvSpPr>
            <a:spLocks noChangeShapeType="1"/>
          </p:cNvSpPr>
          <p:nvPr/>
        </p:nvSpPr>
        <p:spPr bwMode="auto">
          <a:xfrm>
            <a:off x="1727200" y="5273675"/>
            <a:ext cx="508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7" name="Line 414"/>
          <p:cNvSpPr>
            <a:spLocks noChangeShapeType="1"/>
          </p:cNvSpPr>
          <p:nvPr/>
        </p:nvSpPr>
        <p:spPr bwMode="auto">
          <a:xfrm>
            <a:off x="1727200" y="4822825"/>
            <a:ext cx="508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8" name="Line 415"/>
          <p:cNvSpPr>
            <a:spLocks noChangeShapeType="1"/>
          </p:cNvSpPr>
          <p:nvPr/>
        </p:nvSpPr>
        <p:spPr bwMode="auto">
          <a:xfrm>
            <a:off x="1727200" y="4360863"/>
            <a:ext cx="50800" cy="1587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19" name="Line 416"/>
          <p:cNvSpPr>
            <a:spLocks noChangeShapeType="1"/>
          </p:cNvSpPr>
          <p:nvPr/>
        </p:nvSpPr>
        <p:spPr bwMode="auto">
          <a:xfrm>
            <a:off x="1727200" y="3908425"/>
            <a:ext cx="508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0" name="Line 417"/>
          <p:cNvSpPr>
            <a:spLocks noChangeShapeType="1"/>
          </p:cNvSpPr>
          <p:nvPr/>
        </p:nvSpPr>
        <p:spPr bwMode="auto">
          <a:xfrm>
            <a:off x="1727200" y="3455988"/>
            <a:ext cx="50800" cy="1587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1" name="Line 418"/>
          <p:cNvSpPr>
            <a:spLocks noChangeShapeType="1"/>
          </p:cNvSpPr>
          <p:nvPr/>
        </p:nvSpPr>
        <p:spPr bwMode="auto">
          <a:xfrm>
            <a:off x="1727200" y="3005138"/>
            <a:ext cx="50800" cy="1587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2" name="Line 419"/>
          <p:cNvSpPr>
            <a:spLocks noChangeShapeType="1"/>
          </p:cNvSpPr>
          <p:nvPr/>
        </p:nvSpPr>
        <p:spPr bwMode="auto">
          <a:xfrm>
            <a:off x="1727200" y="2543175"/>
            <a:ext cx="508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3" name="Line 420"/>
          <p:cNvSpPr>
            <a:spLocks noChangeShapeType="1"/>
          </p:cNvSpPr>
          <p:nvPr/>
        </p:nvSpPr>
        <p:spPr bwMode="auto">
          <a:xfrm>
            <a:off x="1727200" y="2090738"/>
            <a:ext cx="50800" cy="1587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4" name="Line 421"/>
          <p:cNvSpPr>
            <a:spLocks noChangeShapeType="1"/>
          </p:cNvSpPr>
          <p:nvPr/>
        </p:nvSpPr>
        <p:spPr bwMode="auto">
          <a:xfrm>
            <a:off x="1727200" y="1638300"/>
            <a:ext cx="508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5" name="Line 422"/>
          <p:cNvSpPr>
            <a:spLocks noChangeShapeType="1"/>
          </p:cNvSpPr>
          <p:nvPr/>
        </p:nvSpPr>
        <p:spPr bwMode="auto">
          <a:xfrm>
            <a:off x="1778000" y="3908425"/>
            <a:ext cx="6997700" cy="1588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6" name="Line 423"/>
          <p:cNvSpPr>
            <a:spLocks noChangeShapeType="1"/>
          </p:cNvSpPr>
          <p:nvPr/>
        </p:nvSpPr>
        <p:spPr bwMode="auto">
          <a:xfrm flipV="1">
            <a:off x="1778000" y="3908425"/>
            <a:ext cx="1588" cy="68263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7" name="Line 424"/>
          <p:cNvSpPr>
            <a:spLocks noChangeShapeType="1"/>
          </p:cNvSpPr>
          <p:nvPr/>
        </p:nvSpPr>
        <p:spPr bwMode="auto">
          <a:xfrm flipV="1">
            <a:off x="8775700" y="3908425"/>
            <a:ext cx="1588" cy="68263"/>
          </a:xfrm>
          <a:prstGeom prst="line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336666" mc:Ignorable=""/>
            </a:solidFill>
            <a:round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8" name="Rectangle 425"/>
          <p:cNvSpPr>
            <a:spLocks noChangeArrowheads="1"/>
          </p:cNvSpPr>
          <p:nvPr/>
        </p:nvSpPr>
        <p:spPr bwMode="auto">
          <a:xfrm>
            <a:off x="2711450" y="5294313"/>
            <a:ext cx="50482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2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-29.33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29" name="Rectangle 426"/>
          <p:cNvSpPr>
            <a:spLocks noChangeArrowheads="1"/>
          </p:cNvSpPr>
          <p:nvPr/>
        </p:nvSpPr>
        <p:spPr bwMode="auto">
          <a:xfrm>
            <a:off x="3898900" y="5175250"/>
            <a:ext cx="504825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2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-26.72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30" name="Rectangle 427"/>
          <p:cNvSpPr>
            <a:spLocks noChangeArrowheads="1"/>
          </p:cNvSpPr>
          <p:nvPr/>
        </p:nvSpPr>
        <p:spPr bwMode="auto">
          <a:xfrm>
            <a:off x="5087938" y="4811713"/>
            <a:ext cx="50482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2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-18.75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31" name="Rectangle 428"/>
          <p:cNvSpPr>
            <a:spLocks noChangeArrowheads="1"/>
          </p:cNvSpPr>
          <p:nvPr/>
        </p:nvSpPr>
        <p:spPr bwMode="auto">
          <a:xfrm>
            <a:off x="6357938" y="3378200"/>
            <a:ext cx="341312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2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6.25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32" name="Rectangle 429"/>
          <p:cNvSpPr>
            <a:spLocks noChangeArrowheads="1"/>
          </p:cNvSpPr>
          <p:nvPr/>
        </p:nvSpPr>
        <p:spPr bwMode="auto">
          <a:xfrm>
            <a:off x="7502525" y="1973263"/>
            <a:ext cx="439738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2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37.21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33" name="Rectangle 430"/>
          <p:cNvSpPr>
            <a:spLocks noChangeArrowheads="1"/>
          </p:cNvSpPr>
          <p:nvPr/>
        </p:nvSpPr>
        <p:spPr bwMode="auto">
          <a:xfrm>
            <a:off x="1444625" y="5653088"/>
            <a:ext cx="261938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-40</a:t>
            </a:r>
          </a:p>
        </p:txBody>
      </p:sp>
      <p:sp>
        <p:nvSpPr>
          <p:cNvPr id="25634" name="Rectangle 431"/>
          <p:cNvSpPr>
            <a:spLocks noChangeArrowheads="1"/>
          </p:cNvSpPr>
          <p:nvPr/>
        </p:nvSpPr>
        <p:spPr bwMode="auto">
          <a:xfrm>
            <a:off x="1444625" y="5200650"/>
            <a:ext cx="261938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-30</a:t>
            </a:r>
          </a:p>
        </p:txBody>
      </p:sp>
      <p:sp>
        <p:nvSpPr>
          <p:cNvPr id="25635" name="Rectangle 432"/>
          <p:cNvSpPr>
            <a:spLocks noChangeArrowheads="1"/>
          </p:cNvSpPr>
          <p:nvPr/>
        </p:nvSpPr>
        <p:spPr bwMode="auto">
          <a:xfrm>
            <a:off x="1444625" y="4749800"/>
            <a:ext cx="261938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-20</a:t>
            </a:r>
          </a:p>
        </p:txBody>
      </p:sp>
      <p:sp>
        <p:nvSpPr>
          <p:cNvPr id="25636" name="Rectangle 433"/>
          <p:cNvSpPr>
            <a:spLocks noChangeArrowheads="1"/>
          </p:cNvSpPr>
          <p:nvPr/>
        </p:nvSpPr>
        <p:spPr bwMode="auto">
          <a:xfrm>
            <a:off x="1444625" y="4287838"/>
            <a:ext cx="261938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-10</a:t>
            </a:r>
          </a:p>
        </p:txBody>
      </p:sp>
      <p:sp>
        <p:nvSpPr>
          <p:cNvPr id="25637" name="Rectangle 434"/>
          <p:cNvSpPr>
            <a:spLocks noChangeArrowheads="1"/>
          </p:cNvSpPr>
          <p:nvPr/>
        </p:nvSpPr>
        <p:spPr bwMode="auto">
          <a:xfrm>
            <a:off x="1592263" y="3835400"/>
            <a:ext cx="98425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0</a:t>
            </a:r>
          </a:p>
        </p:txBody>
      </p:sp>
      <p:sp>
        <p:nvSpPr>
          <p:cNvPr id="25638" name="Rectangle 435"/>
          <p:cNvSpPr>
            <a:spLocks noChangeArrowheads="1"/>
          </p:cNvSpPr>
          <p:nvPr/>
        </p:nvSpPr>
        <p:spPr bwMode="auto">
          <a:xfrm>
            <a:off x="1504950" y="3382963"/>
            <a:ext cx="195263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10</a:t>
            </a:r>
          </a:p>
        </p:txBody>
      </p:sp>
      <p:sp>
        <p:nvSpPr>
          <p:cNvPr id="25639" name="Rectangle 436"/>
          <p:cNvSpPr>
            <a:spLocks noChangeArrowheads="1"/>
          </p:cNvSpPr>
          <p:nvPr/>
        </p:nvSpPr>
        <p:spPr bwMode="auto">
          <a:xfrm>
            <a:off x="1504950" y="2932113"/>
            <a:ext cx="195263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20</a:t>
            </a:r>
          </a:p>
        </p:txBody>
      </p:sp>
      <p:sp>
        <p:nvSpPr>
          <p:cNvPr id="25640" name="Rectangle 437"/>
          <p:cNvSpPr>
            <a:spLocks noChangeArrowheads="1"/>
          </p:cNvSpPr>
          <p:nvPr/>
        </p:nvSpPr>
        <p:spPr bwMode="auto">
          <a:xfrm>
            <a:off x="1504950" y="2470150"/>
            <a:ext cx="195263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30</a:t>
            </a:r>
          </a:p>
        </p:txBody>
      </p:sp>
      <p:sp>
        <p:nvSpPr>
          <p:cNvPr id="25641" name="Rectangle 438"/>
          <p:cNvSpPr>
            <a:spLocks noChangeArrowheads="1"/>
          </p:cNvSpPr>
          <p:nvPr/>
        </p:nvSpPr>
        <p:spPr bwMode="auto">
          <a:xfrm>
            <a:off x="1504950" y="2017713"/>
            <a:ext cx="195263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40</a:t>
            </a:r>
          </a:p>
        </p:txBody>
      </p:sp>
      <p:sp>
        <p:nvSpPr>
          <p:cNvPr id="25642" name="Rectangle 439"/>
          <p:cNvSpPr>
            <a:spLocks noChangeArrowheads="1"/>
          </p:cNvSpPr>
          <p:nvPr/>
        </p:nvSpPr>
        <p:spPr bwMode="auto">
          <a:xfrm>
            <a:off x="1504950" y="1565275"/>
            <a:ext cx="195263" cy="1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400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50</a:t>
            </a:r>
          </a:p>
        </p:txBody>
      </p:sp>
      <p:sp>
        <p:nvSpPr>
          <p:cNvPr id="25643" name="Rectangle 440"/>
          <p:cNvSpPr>
            <a:spLocks noChangeArrowheads="1"/>
          </p:cNvSpPr>
          <p:nvPr/>
        </p:nvSpPr>
        <p:spPr bwMode="auto">
          <a:xfrm>
            <a:off x="4772025" y="5902325"/>
            <a:ext cx="1196975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6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% de cambio</a:t>
            </a:r>
          </a:p>
        </p:txBody>
      </p:sp>
      <p:grpSp>
        <p:nvGrpSpPr>
          <p:cNvPr id="19500" name="Group 452"/>
          <p:cNvGrpSpPr>
            <a:grpSpLocks/>
          </p:cNvGrpSpPr>
          <p:nvPr/>
        </p:nvGrpSpPr>
        <p:grpSpPr bwMode="auto">
          <a:xfrm>
            <a:off x="2792413" y="1943100"/>
            <a:ext cx="112712" cy="107950"/>
            <a:chOff x="1759" y="1224"/>
            <a:chExt cx="71" cy="68"/>
          </a:xfrm>
        </p:grpSpPr>
        <p:sp>
          <p:nvSpPr>
            <p:cNvPr id="25703" name="Rectangle 441"/>
            <p:cNvSpPr>
              <a:spLocks noChangeArrowheads="1"/>
            </p:cNvSpPr>
            <p:nvPr/>
          </p:nvSpPr>
          <p:spPr bwMode="auto">
            <a:xfrm>
              <a:off x="1759" y="122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C31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4" name="Rectangle 442"/>
            <p:cNvSpPr>
              <a:spLocks noChangeArrowheads="1"/>
            </p:cNvSpPr>
            <p:nvPr/>
          </p:nvSpPr>
          <p:spPr bwMode="auto">
            <a:xfrm>
              <a:off x="1766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53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5" name="Rectangle 443"/>
            <p:cNvSpPr>
              <a:spLocks noChangeArrowheads="1"/>
            </p:cNvSpPr>
            <p:nvPr/>
          </p:nvSpPr>
          <p:spPr bwMode="auto">
            <a:xfrm>
              <a:off x="1772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C4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6" name="Rectangle 444"/>
            <p:cNvSpPr>
              <a:spLocks noChangeArrowheads="1"/>
            </p:cNvSpPr>
            <p:nvPr/>
          </p:nvSpPr>
          <p:spPr bwMode="auto">
            <a:xfrm>
              <a:off x="1778" y="122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05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7" name="Rectangle 445"/>
            <p:cNvSpPr>
              <a:spLocks noChangeArrowheads="1"/>
            </p:cNvSpPr>
            <p:nvPr/>
          </p:nvSpPr>
          <p:spPr bwMode="auto">
            <a:xfrm>
              <a:off x="1785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66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8" name="Rectangle 446"/>
            <p:cNvSpPr>
              <a:spLocks noChangeArrowheads="1"/>
            </p:cNvSpPr>
            <p:nvPr/>
          </p:nvSpPr>
          <p:spPr bwMode="auto">
            <a:xfrm>
              <a:off x="1791" y="122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6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9" name="Rectangle 447"/>
            <p:cNvSpPr>
              <a:spLocks noChangeArrowheads="1"/>
            </p:cNvSpPr>
            <p:nvPr/>
          </p:nvSpPr>
          <p:spPr bwMode="auto">
            <a:xfrm>
              <a:off x="1798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66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0" name="Rectangle 448"/>
            <p:cNvSpPr>
              <a:spLocks noChangeArrowheads="1"/>
            </p:cNvSpPr>
            <p:nvPr/>
          </p:nvSpPr>
          <p:spPr bwMode="auto">
            <a:xfrm>
              <a:off x="1804" y="122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05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1" name="Rectangle 449"/>
            <p:cNvSpPr>
              <a:spLocks noChangeArrowheads="1"/>
            </p:cNvSpPr>
            <p:nvPr/>
          </p:nvSpPr>
          <p:spPr bwMode="auto">
            <a:xfrm>
              <a:off x="1811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C4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2" name="Rectangle 450"/>
            <p:cNvSpPr>
              <a:spLocks noChangeArrowheads="1"/>
            </p:cNvSpPr>
            <p:nvPr/>
          </p:nvSpPr>
          <p:spPr bwMode="auto">
            <a:xfrm>
              <a:off x="1817" y="122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53B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13" name="Rectangle 451"/>
            <p:cNvSpPr>
              <a:spLocks noChangeArrowheads="1"/>
            </p:cNvSpPr>
            <p:nvPr/>
          </p:nvSpPr>
          <p:spPr bwMode="auto">
            <a:xfrm>
              <a:off x="1824" y="122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62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45" name="Rectangle 453"/>
          <p:cNvSpPr>
            <a:spLocks noChangeArrowheads="1"/>
          </p:cNvSpPr>
          <p:nvPr/>
        </p:nvSpPr>
        <p:spPr bwMode="auto">
          <a:xfrm>
            <a:off x="2792413" y="1943100"/>
            <a:ext cx="123825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46" name="Rectangle 454"/>
          <p:cNvSpPr>
            <a:spLocks noChangeArrowheads="1"/>
          </p:cNvSpPr>
          <p:nvPr/>
        </p:nvSpPr>
        <p:spPr bwMode="auto">
          <a:xfrm>
            <a:off x="3001963" y="1924050"/>
            <a:ext cx="15446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5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Frutas y vegetales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503" name="Group 466"/>
          <p:cNvGrpSpPr>
            <a:grpSpLocks/>
          </p:cNvGrpSpPr>
          <p:nvPr/>
        </p:nvGrpSpPr>
        <p:grpSpPr bwMode="auto">
          <a:xfrm>
            <a:off x="2792413" y="2266950"/>
            <a:ext cx="112712" cy="109538"/>
            <a:chOff x="1759" y="1428"/>
            <a:chExt cx="71" cy="69"/>
          </a:xfrm>
        </p:grpSpPr>
        <p:sp>
          <p:nvSpPr>
            <p:cNvPr id="25692" name="Rectangle 455"/>
            <p:cNvSpPr>
              <a:spLocks noChangeArrowheads="1"/>
            </p:cNvSpPr>
            <p:nvPr/>
          </p:nvSpPr>
          <p:spPr bwMode="auto">
            <a:xfrm>
              <a:off x="1759" y="1428"/>
              <a:ext cx="7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C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3" name="Rectangle 456"/>
            <p:cNvSpPr>
              <a:spLocks noChangeArrowheads="1"/>
            </p:cNvSpPr>
            <p:nvPr/>
          </p:nvSpPr>
          <p:spPr bwMode="auto">
            <a:xfrm>
              <a:off x="1766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9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4" name="Rectangle 457"/>
            <p:cNvSpPr>
              <a:spLocks noChangeArrowheads="1"/>
            </p:cNvSpPr>
            <p:nvPr/>
          </p:nvSpPr>
          <p:spPr bwMode="auto">
            <a:xfrm>
              <a:off x="1772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5" name="Rectangle 458"/>
            <p:cNvSpPr>
              <a:spLocks noChangeArrowheads="1"/>
            </p:cNvSpPr>
            <p:nvPr/>
          </p:nvSpPr>
          <p:spPr bwMode="auto">
            <a:xfrm>
              <a:off x="1778" y="1428"/>
              <a:ext cx="7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9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6" name="Rectangle 459"/>
            <p:cNvSpPr>
              <a:spLocks noChangeArrowheads="1"/>
            </p:cNvSpPr>
            <p:nvPr/>
          </p:nvSpPr>
          <p:spPr bwMode="auto">
            <a:xfrm>
              <a:off x="1785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9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7" name="Rectangle 460"/>
            <p:cNvSpPr>
              <a:spLocks noChangeArrowheads="1"/>
            </p:cNvSpPr>
            <p:nvPr/>
          </p:nvSpPr>
          <p:spPr bwMode="auto">
            <a:xfrm>
              <a:off x="1791" y="1428"/>
              <a:ext cx="7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8" name="Rectangle 461"/>
            <p:cNvSpPr>
              <a:spLocks noChangeArrowheads="1"/>
            </p:cNvSpPr>
            <p:nvPr/>
          </p:nvSpPr>
          <p:spPr bwMode="auto">
            <a:xfrm>
              <a:off x="1798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9" name="Rectangle 462"/>
            <p:cNvSpPr>
              <a:spLocks noChangeArrowheads="1"/>
            </p:cNvSpPr>
            <p:nvPr/>
          </p:nvSpPr>
          <p:spPr bwMode="auto">
            <a:xfrm>
              <a:off x="1804" y="1428"/>
              <a:ext cx="7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9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0" name="Rectangle 463"/>
            <p:cNvSpPr>
              <a:spLocks noChangeArrowheads="1"/>
            </p:cNvSpPr>
            <p:nvPr/>
          </p:nvSpPr>
          <p:spPr bwMode="auto">
            <a:xfrm>
              <a:off x="1811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1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1" name="Rectangle 464"/>
            <p:cNvSpPr>
              <a:spLocks noChangeArrowheads="1"/>
            </p:cNvSpPr>
            <p:nvPr/>
          </p:nvSpPr>
          <p:spPr bwMode="auto">
            <a:xfrm>
              <a:off x="1817" y="1428"/>
              <a:ext cx="7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B9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702" name="Rectangle 465"/>
            <p:cNvSpPr>
              <a:spLocks noChangeArrowheads="1"/>
            </p:cNvSpPr>
            <p:nvPr/>
          </p:nvSpPr>
          <p:spPr bwMode="auto">
            <a:xfrm>
              <a:off x="1824" y="1428"/>
              <a:ext cx="6" cy="6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A9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48" name="Rectangle 467"/>
          <p:cNvSpPr>
            <a:spLocks noChangeArrowheads="1"/>
          </p:cNvSpPr>
          <p:nvPr/>
        </p:nvSpPr>
        <p:spPr bwMode="auto">
          <a:xfrm>
            <a:off x="2792413" y="2266950"/>
            <a:ext cx="123825" cy="11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49" name="Rectangle 468"/>
          <p:cNvSpPr>
            <a:spLocks noChangeArrowheads="1"/>
          </p:cNvSpPr>
          <p:nvPr/>
        </p:nvSpPr>
        <p:spPr bwMode="auto">
          <a:xfrm>
            <a:off x="3001963" y="2249488"/>
            <a:ext cx="15208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5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Leche y derivados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506" name="Group 480"/>
          <p:cNvGrpSpPr>
            <a:grpSpLocks/>
          </p:cNvGrpSpPr>
          <p:nvPr/>
        </p:nvGrpSpPr>
        <p:grpSpPr bwMode="auto">
          <a:xfrm>
            <a:off x="2792413" y="2601913"/>
            <a:ext cx="112712" cy="107950"/>
            <a:chOff x="1759" y="1639"/>
            <a:chExt cx="71" cy="68"/>
          </a:xfrm>
        </p:grpSpPr>
        <p:sp>
          <p:nvSpPr>
            <p:cNvPr id="25681" name="Rectangle 469"/>
            <p:cNvSpPr>
              <a:spLocks noChangeArrowheads="1"/>
            </p:cNvSpPr>
            <p:nvPr/>
          </p:nvSpPr>
          <p:spPr bwMode="auto">
            <a:xfrm>
              <a:off x="1759" y="1639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89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2" name="Rectangle 470"/>
            <p:cNvSpPr>
              <a:spLocks noChangeArrowheads="1"/>
            </p:cNvSpPr>
            <p:nvPr/>
          </p:nvSpPr>
          <p:spPr bwMode="auto">
            <a:xfrm>
              <a:off x="1766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F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3" name="Rectangle 471"/>
            <p:cNvSpPr>
              <a:spLocks noChangeArrowheads="1"/>
            </p:cNvSpPr>
            <p:nvPr/>
          </p:nvSpPr>
          <p:spPr bwMode="auto">
            <a:xfrm>
              <a:off x="1772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D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4" name="Rectangle 472"/>
            <p:cNvSpPr>
              <a:spLocks noChangeArrowheads="1"/>
            </p:cNvSpPr>
            <p:nvPr/>
          </p:nvSpPr>
          <p:spPr bwMode="auto">
            <a:xfrm>
              <a:off x="1778" y="1639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C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5" name="Rectangle 473"/>
            <p:cNvSpPr>
              <a:spLocks noChangeArrowheads="1"/>
            </p:cNvSpPr>
            <p:nvPr/>
          </p:nvSpPr>
          <p:spPr bwMode="auto">
            <a:xfrm>
              <a:off x="1785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5C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6" name="Rectangle 474"/>
            <p:cNvSpPr>
              <a:spLocks noChangeArrowheads="1"/>
            </p:cNvSpPr>
            <p:nvPr/>
          </p:nvSpPr>
          <p:spPr bwMode="auto">
            <a:xfrm>
              <a:off x="1791" y="1639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7" name="Rectangle 475"/>
            <p:cNvSpPr>
              <a:spLocks noChangeArrowheads="1"/>
            </p:cNvSpPr>
            <p:nvPr/>
          </p:nvSpPr>
          <p:spPr bwMode="auto">
            <a:xfrm>
              <a:off x="1798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99CC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8" name="Rectangle 476"/>
            <p:cNvSpPr>
              <a:spLocks noChangeArrowheads="1"/>
            </p:cNvSpPr>
            <p:nvPr/>
          </p:nvSpPr>
          <p:spPr bwMode="auto">
            <a:xfrm>
              <a:off x="1804" y="1639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8CB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9" name="Rectangle 477"/>
            <p:cNvSpPr>
              <a:spLocks noChangeArrowheads="1"/>
            </p:cNvSpPr>
            <p:nvPr/>
          </p:nvSpPr>
          <p:spPr bwMode="auto">
            <a:xfrm>
              <a:off x="1811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7DA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0" name="Rectangle 478"/>
            <p:cNvSpPr>
              <a:spLocks noChangeArrowheads="1"/>
            </p:cNvSpPr>
            <p:nvPr/>
          </p:nvSpPr>
          <p:spPr bwMode="auto">
            <a:xfrm>
              <a:off x="1817" y="1639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F9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91" name="Rectangle 479"/>
            <p:cNvSpPr>
              <a:spLocks noChangeArrowheads="1"/>
            </p:cNvSpPr>
            <p:nvPr/>
          </p:nvSpPr>
          <p:spPr bwMode="auto">
            <a:xfrm>
              <a:off x="1824" y="1639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587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51" name="Rectangle 481"/>
          <p:cNvSpPr>
            <a:spLocks noChangeArrowheads="1"/>
          </p:cNvSpPr>
          <p:nvPr/>
        </p:nvSpPr>
        <p:spPr bwMode="auto">
          <a:xfrm>
            <a:off x="2792413" y="2601913"/>
            <a:ext cx="123825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52" name="Rectangle 482"/>
          <p:cNvSpPr>
            <a:spLocks noChangeArrowheads="1"/>
          </p:cNvSpPr>
          <p:nvPr/>
        </p:nvSpPr>
        <p:spPr bwMode="auto">
          <a:xfrm>
            <a:off x="3001963" y="2582863"/>
            <a:ext cx="5810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5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Carnes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509" name="Group 494"/>
          <p:cNvGrpSpPr>
            <a:grpSpLocks/>
          </p:cNvGrpSpPr>
          <p:nvPr/>
        </p:nvGrpSpPr>
        <p:grpSpPr bwMode="auto">
          <a:xfrm>
            <a:off x="2792413" y="2925763"/>
            <a:ext cx="112712" cy="107950"/>
            <a:chOff x="1759" y="1843"/>
            <a:chExt cx="71" cy="68"/>
          </a:xfrm>
        </p:grpSpPr>
        <p:sp>
          <p:nvSpPr>
            <p:cNvPr id="25670" name="Rectangle 483"/>
            <p:cNvSpPr>
              <a:spLocks noChangeArrowheads="1"/>
            </p:cNvSpPr>
            <p:nvPr/>
          </p:nvSpPr>
          <p:spPr bwMode="auto">
            <a:xfrm>
              <a:off x="1759" y="1843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4C4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1" name="Rectangle 484"/>
            <p:cNvSpPr>
              <a:spLocks noChangeArrowheads="1"/>
            </p:cNvSpPr>
            <p:nvPr/>
          </p:nvSpPr>
          <p:spPr bwMode="auto">
            <a:xfrm>
              <a:off x="1766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DC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2" name="Rectangle 485"/>
            <p:cNvSpPr>
              <a:spLocks noChangeArrowheads="1"/>
            </p:cNvSpPr>
            <p:nvPr/>
          </p:nvSpPr>
          <p:spPr bwMode="auto">
            <a:xfrm>
              <a:off x="1772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DD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3" name="Rectangle 486"/>
            <p:cNvSpPr>
              <a:spLocks noChangeArrowheads="1"/>
            </p:cNvSpPr>
            <p:nvPr/>
          </p:nvSpPr>
          <p:spPr bwMode="auto">
            <a:xfrm>
              <a:off x="1778" y="1843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FE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4" name="Rectangle 487"/>
            <p:cNvSpPr>
              <a:spLocks noChangeArrowheads="1"/>
            </p:cNvSpPr>
            <p:nvPr/>
          </p:nvSpPr>
          <p:spPr bwMode="auto">
            <a:xfrm>
              <a:off x="1785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AFA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5" name="Rectangle 488"/>
            <p:cNvSpPr>
              <a:spLocks noChangeArrowheads="1"/>
            </p:cNvSpPr>
            <p:nvPr/>
          </p:nvSpPr>
          <p:spPr bwMode="auto">
            <a:xfrm>
              <a:off x="1791" y="1843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6" name="Rectangle 489"/>
            <p:cNvSpPr>
              <a:spLocks noChangeArrowheads="1"/>
            </p:cNvSpPr>
            <p:nvPr/>
          </p:nvSpPr>
          <p:spPr bwMode="auto">
            <a:xfrm>
              <a:off x="1798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7" name="Rectangle 490"/>
            <p:cNvSpPr>
              <a:spLocks noChangeArrowheads="1"/>
            </p:cNvSpPr>
            <p:nvPr/>
          </p:nvSpPr>
          <p:spPr bwMode="auto">
            <a:xfrm>
              <a:off x="1804" y="1843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EFEF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8" name="Rectangle 491"/>
            <p:cNvSpPr>
              <a:spLocks noChangeArrowheads="1"/>
            </p:cNvSpPr>
            <p:nvPr/>
          </p:nvSpPr>
          <p:spPr bwMode="auto">
            <a:xfrm>
              <a:off x="1811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DDD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79" name="Rectangle 492"/>
            <p:cNvSpPr>
              <a:spLocks noChangeArrowheads="1"/>
            </p:cNvSpPr>
            <p:nvPr/>
          </p:nvSpPr>
          <p:spPr bwMode="auto">
            <a:xfrm>
              <a:off x="1817" y="1843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DCD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80" name="Rectangle 493"/>
            <p:cNvSpPr>
              <a:spLocks noChangeArrowheads="1"/>
            </p:cNvSpPr>
            <p:nvPr/>
          </p:nvSpPr>
          <p:spPr bwMode="auto">
            <a:xfrm>
              <a:off x="1824" y="1843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C2C200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54" name="Rectangle 495"/>
          <p:cNvSpPr>
            <a:spLocks noChangeArrowheads="1"/>
          </p:cNvSpPr>
          <p:nvPr/>
        </p:nvSpPr>
        <p:spPr bwMode="auto">
          <a:xfrm>
            <a:off x="2792413" y="2925763"/>
            <a:ext cx="123825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55" name="Rectangle 496"/>
          <p:cNvSpPr>
            <a:spLocks noChangeArrowheads="1"/>
          </p:cNvSpPr>
          <p:nvPr/>
        </p:nvSpPr>
        <p:spPr bwMode="auto">
          <a:xfrm>
            <a:off x="3001963" y="2906713"/>
            <a:ext cx="20129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5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Carbohidratos refinados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grpSp>
        <p:nvGrpSpPr>
          <p:cNvPr id="19512" name="Group 508"/>
          <p:cNvGrpSpPr>
            <a:grpSpLocks/>
          </p:cNvGrpSpPr>
          <p:nvPr/>
        </p:nvGrpSpPr>
        <p:grpSpPr bwMode="auto">
          <a:xfrm>
            <a:off x="2792413" y="3260725"/>
            <a:ext cx="112712" cy="107950"/>
            <a:chOff x="1759" y="2054"/>
            <a:chExt cx="71" cy="68"/>
          </a:xfrm>
        </p:grpSpPr>
        <p:sp>
          <p:nvSpPr>
            <p:cNvPr id="25659" name="Rectangle 497"/>
            <p:cNvSpPr>
              <a:spLocks noChangeArrowheads="1"/>
            </p:cNvSpPr>
            <p:nvPr/>
          </p:nvSpPr>
          <p:spPr bwMode="auto">
            <a:xfrm>
              <a:off x="1759" y="205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1314A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0" name="Rectangle 498"/>
            <p:cNvSpPr>
              <a:spLocks noChangeArrowheads="1"/>
            </p:cNvSpPr>
            <p:nvPr/>
          </p:nvSpPr>
          <p:spPr bwMode="auto">
            <a:xfrm>
              <a:off x="1766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B3B5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1" name="Rectangle 499"/>
            <p:cNvSpPr>
              <a:spLocks noChangeArrowheads="1"/>
            </p:cNvSpPr>
            <p:nvPr/>
          </p:nvSpPr>
          <p:spPr bwMode="auto">
            <a:xfrm>
              <a:off x="1772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B4B71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2" name="Rectangle 500"/>
            <p:cNvSpPr>
              <a:spLocks noChangeArrowheads="1"/>
            </p:cNvSpPr>
            <p:nvPr/>
          </p:nvSpPr>
          <p:spPr bwMode="auto">
            <a:xfrm>
              <a:off x="1778" y="205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9598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3" name="Rectangle 501"/>
            <p:cNvSpPr>
              <a:spLocks noChangeArrowheads="1"/>
            </p:cNvSpPr>
            <p:nvPr/>
          </p:nvSpPr>
          <p:spPr bwMode="auto">
            <a:xfrm>
              <a:off x="1785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26294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4" name="Rectangle 502"/>
            <p:cNvSpPr>
              <a:spLocks noChangeArrowheads="1"/>
            </p:cNvSpPr>
            <p:nvPr/>
          </p:nvSpPr>
          <p:spPr bwMode="auto">
            <a:xfrm>
              <a:off x="1791" y="205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669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5" name="Rectangle 503"/>
            <p:cNvSpPr>
              <a:spLocks noChangeArrowheads="1"/>
            </p:cNvSpPr>
            <p:nvPr/>
          </p:nvSpPr>
          <p:spPr bwMode="auto">
            <a:xfrm>
              <a:off x="1798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66669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6" name="Rectangle 504"/>
            <p:cNvSpPr>
              <a:spLocks noChangeArrowheads="1"/>
            </p:cNvSpPr>
            <p:nvPr/>
          </p:nvSpPr>
          <p:spPr bwMode="auto">
            <a:xfrm>
              <a:off x="1804" y="205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595986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7" name="Rectangle 505"/>
            <p:cNvSpPr>
              <a:spLocks noChangeArrowheads="1"/>
            </p:cNvSpPr>
            <p:nvPr/>
          </p:nvSpPr>
          <p:spPr bwMode="auto">
            <a:xfrm>
              <a:off x="1811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4B4B71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8" name="Rectangle 506"/>
            <p:cNvSpPr>
              <a:spLocks noChangeArrowheads="1"/>
            </p:cNvSpPr>
            <p:nvPr/>
          </p:nvSpPr>
          <p:spPr bwMode="auto">
            <a:xfrm>
              <a:off x="1817" y="2054"/>
              <a:ext cx="7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3B3B59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  <p:sp>
          <p:nvSpPr>
            <p:cNvPr id="25669" name="Rectangle 507"/>
            <p:cNvSpPr>
              <a:spLocks noChangeArrowheads="1"/>
            </p:cNvSpPr>
            <p:nvPr/>
          </p:nvSpPr>
          <p:spPr bwMode="auto">
            <a:xfrm>
              <a:off x="1824" y="2054"/>
              <a:ext cx="6" cy="68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2F2F47" mc:Ignorable="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xmlns:mc="http://schemas.openxmlformats.org/markup-compatibility/2006" xmlns:a14="http://schemas.microsoft.com/office/drawing/2010/main" val="002266" mc:Ignorable=""/>
                </a:buClr>
                <a:buFont typeface="Arial Unicode MS" pitchFamily="34" charset="-128"/>
                <a:buChar char="¢"/>
                <a:defRPr/>
              </a:pPr>
              <a:endParaRPr lang="es-ES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sp>
        <p:nvSpPr>
          <p:cNvPr id="25657" name="Rectangle 509"/>
          <p:cNvSpPr>
            <a:spLocks noChangeArrowheads="1"/>
          </p:cNvSpPr>
          <p:nvPr/>
        </p:nvSpPr>
        <p:spPr bwMode="auto">
          <a:xfrm>
            <a:off x="2792413" y="3260725"/>
            <a:ext cx="123825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Char char="¢"/>
              <a:defRPr/>
            </a:pP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25658" name="Rectangle 510"/>
          <p:cNvSpPr>
            <a:spLocks noChangeArrowheads="1"/>
          </p:cNvSpPr>
          <p:nvPr/>
        </p:nvSpPr>
        <p:spPr bwMode="auto">
          <a:xfrm>
            <a:off x="3001963" y="3241675"/>
            <a:ext cx="81121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xmlns:mc="http://schemas.openxmlformats.org/markup-compatibility/2006" xmlns:a14="http://schemas.microsoft.com/office/drawing/2010/main" val="002266" mc:Ignorable=""/>
              </a:buClr>
              <a:buFont typeface="Arial Unicode MS" pitchFamily="34" charset="-128"/>
              <a:buNone/>
              <a:defRPr/>
            </a:pPr>
            <a:r>
              <a:rPr lang="es-ES" sz="15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Refrescos</a:t>
            </a:r>
            <a:endParaRPr lang="es-ES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421038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400" dirty="0" smtClean="0"/>
          </a:p>
          <a:p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/>
          </a:p>
          <a:p>
            <a:endParaRPr lang="es-MX" sz="2400" dirty="0"/>
          </a:p>
        </p:txBody>
      </p:sp>
      <p:sp>
        <p:nvSpPr>
          <p:cNvPr id="4" name="3 Rectángulo"/>
          <p:cNvSpPr/>
          <p:nvPr/>
        </p:nvSpPr>
        <p:spPr>
          <a:xfrm>
            <a:off x="3635896" y="1628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>
                <a:solidFill>
                  <a:prstClr val="white"/>
                </a:solidFill>
              </a:rPr>
              <a:t>El 50% </a:t>
            </a:r>
            <a:r>
              <a:rPr lang="es-MX" i="1" dirty="0">
                <a:solidFill>
                  <a:prstClr val="white"/>
                </a:solidFill>
              </a:rPr>
              <a:t>de las consultas médicas diarias tienen que ver con el estado nutricional de la persona o las costumbres dietéticas del entorno familiar</a:t>
            </a:r>
          </a:p>
        </p:txBody>
      </p:sp>
      <p:pic>
        <p:nvPicPr>
          <p:cNvPr id="5" name="7 Imagen" descr="de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2255395"/>
            <a:ext cx="17145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4 CuadroTexto"/>
          <p:cNvSpPr txBox="1">
            <a:spLocks noChangeArrowheads="1"/>
          </p:cNvSpPr>
          <p:nvPr/>
        </p:nvSpPr>
        <p:spPr bwMode="auto">
          <a:xfrm>
            <a:off x="4067944" y="3350171"/>
            <a:ext cx="371475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xmlns:mc="http://schemas.openxmlformats.org/markup-compatibility/2006" xmlns:a14="http://schemas.microsoft.com/office/drawing/2010/main" val="FF6600" mc:Ignorable=""/>
              </a:buClr>
              <a:buFont typeface="Wingdings" pitchFamily="2" charset="2"/>
              <a:buNone/>
            </a:pPr>
            <a:r>
              <a:rPr lang="es-MX" sz="2800" kern="0" dirty="0">
                <a:solidFill>
                  <a:srgbClr xmlns:mc="http://schemas.openxmlformats.org/markup-compatibility/2006" xmlns:a14="http://schemas.microsoft.com/office/drawing/2010/main" val="FF9900" mc:Ignorable=""/>
                </a:solidFill>
              </a:rPr>
              <a:t>¿Que comer?</a:t>
            </a:r>
          </a:p>
          <a:p>
            <a:pPr algn="ctr">
              <a:lnSpc>
                <a:spcPct val="150000"/>
              </a:lnSpc>
              <a:buClr>
                <a:srgbClr xmlns:mc="http://schemas.openxmlformats.org/markup-compatibility/2006" xmlns:a14="http://schemas.microsoft.com/office/drawing/2010/main" val="FF6600" mc:Ignorable=""/>
              </a:buClr>
              <a:buFont typeface="Wingdings" pitchFamily="2" charset="2"/>
              <a:buNone/>
            </a:pPr>
            <a:r>
              <a:rPr lang="es-MX" sz="2800" kern="0" dirty="0">
                <a:solidFill>
                  <a:srgbClr xmlns:mc="http://schemas.openxmlformats.org/markup-compatibility/2006" xmlns:a14="http://schemas.microsoft.com/office/drawing/2010/main" val="FF9900" mc:Ignorable=""/>
                </a:solidFill>
              </a:rPr>
              <a:t>¿Cuando comer?</a:t>
            </a:r>
          </a:p>
          <a:p>
            <a:pPr algn="ctr">
              <a:lnSpc>
                <a:spcPct val="150000"/>
              </a:lnSpc>
              <a:buClr>
                <a:srgbClr xmlns:mc="http://schemas.openxmlformats.org/markup-compatibility/2006" xmlns:a14="http://schemas.microsoft.com/office/drawing/2010/main" val="FF6600" mc:Ignorable=""/>
              </a:buClr>
              <a:buFont typeface="Wingdings" pitchFamily="2" charset="2"/>
              <a:buNone/>
            </a:pPr>
            <a:r>
              <a:rPr lang="es-MX" sz="2800" kern="0" dirty="0">
                <a:solidFill>
                  <a:srgbClr xmlns:mc="http://schemas.openxmlformats.org/markup-compatibility/2006" xmlns:a14="http://schemas.microsoft.com/office/drawing/2010/main" val="FF9900" mc:Ignorable=""/>
                </a:solidFill>
              </a:rPr>
              <a:t>¿Cuanto comer?</a:t>
            </a:r>
            <a:endParaRPr lang="es-ES" sz="2800" kern="0" dirty="0">
              <a:solidFill>
                <a:srgbClr xmlns:mc="http://schemas.openxmlformats.org/markup-compatibility/2006" xmlns:a14="http://schemas.microsoft.com/office/drawing/2010/main" val="FF99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67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46237"/>
            <a:ext cx="3186106" cy="4526280"/>
          </a:xfrm>
        </p:spPr>
        <p:txBody>
          <a:bodyPr>
            <a:noAutofit/>
          </a:bodyPr>
          <a:lstStyle/>
          <a:p>
            <a:pPr algn="just"/>
            <a:r>
              <a:rPr lang="es-MX" sz="2000" b="1" dirty="0" smtClean="0">
                <a:solidFill>
                  <a:srgbClr xmlns:mc="http://schemas.openxmlformats.org/markup-compatibility/2006" xmlns:a14="http://schemas.microsoft.com/office/drawing/2010/main" val="00B0F0" mc:Ignorable=""/>
                </a:solidFill>
                <a:latin typeface="Calibri" pitchFamily="34" charset="0"/>
              </a:rPr>
              <a:t>PLATO DEL BUEN COMER</a:t>
            </a:r>
            <a:r>
              <a:rPr lang="es-MX" sz="1800" b="1" dirty="0" smtClean="0">
                <a:latin typeface="Calibri" pitchFamily="34" charset="0"/>
              </a:rPr>
              <a:t/>
            </a:r>
            <a:br>
              <a:rPr lang="es-MX" sz="1800" b="1" dirty="0" smtClean="0">
                <a:latin typeface="Calibri" pitchFamily="34" charset="0"/>
              </a:rPr>
            </a:br>
            <a:r>
              <a:rPr lang="es-MX" sz="1800" b="1" dirty="0" smtClean="0">
                <a:latin typeface="Calibri" pitchFamily="34" charset="0"/>
              </a:rPr>
              <a:t/>
            </a:r>
            <a:br>
              <a:rPr lang="es-MX" sz="1800" b="1" dirty="0" smtClean="0">
                <a:latin typeface="Calibri" pitchFamily="34" charset="0"/>
              </a:rPr>
            </a:br>
            <a:r>
              <a:rPr lang="es-MX" sz="1800" b="1" dirty="0" smtClean="0">
                <a:latin typeface="Calibri" pitchFamily="34" charset="0"/>
              </a:rPr>
              <a:t>El plato del Buen Comer es una guía que te ayudará a elegir los alimentos más adecuados para tu salud. Debes hacer que cada comida sea una oportunidad de disfrutar la mayor variedad de alimentos posibles y procurando que sean adecuados para tu edad, estatura, sexo, actividad física y estado de salud.</a:t>
            </a:r>
            <a:r>
              <a:rPr lang="es-MX" sz="1800" dirty="0" smtClean="0">
                <a:latin typeface="Calibri" pitchFamily="34" charset="0"/>
              </a:rPr>
              <a:t> </a:t>
            </a:r>
          </a:p>
          <a:p>
            <a:pPr algn="just"/>
            <a:endParaRPr lang="es-MX" sz="1800" dirty="0" smtClean="0">
              <a:latin typeface="Calibri" pitchFamily="34" charset="0"/>
            </a:endParaRPr>
          </a:p>
        </p:txBody>
      </p:sp>
      <p:pic>
        <p:nvPicPr>
          <p:cNvPr id="49154" name="Picture 2" descr="Plato del Buen Co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571612"/>
            <a:ext cx="4762500" cy="48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1521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CONCEPTOS BASICOS DE NUTRICION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46237"/>
            <a:ext cx="3543296" cy="4526280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Calibri" pitchFamily="34" charset="0"/>
              </a:rPr>
              <a:t>PLAN DE ALIMENTACION</a:t>
            </a:r>
          </a:p>
          <a:p>
            <a:endParaRPr lang="en-US" sz="2600" dirty="0" smtClean="0">
              <a:solidFill>
                <a:schemeClr val="bg2">
                  <a:lumMod val="60000"/>
                  <a:lumOff val="40000"/>
                </a:schemeClr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en-US" sz="2600" dirty="0" smtClean="0">
                <a:latin typeface="Calibri" pitchFamily="34" charset="0"/>
              </a:rPr>
              <a:t>     Es </a:t>
            </a:r>
            <a:r>
              <a:rPr lang="en-US" sz="2600" dirty="0" err="1" smtClean="0">
                <a:latin typeface="Calibri" pitchFamily="34" charset="0"/>
              </a:rPr>
              <a:t>una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guia</a:t>
            </a:r>
            <a:r>
              <a:rPr lang="en-US" sz="2600" dirty="0" smtClean="0">
                <a:latin typeface="Calibri" pitchFamily="34" charset="0"/>
              </a:rPr>
              <a:t> de </a:t>
            </a:r>
            <a:r>
              <a:rPr lang="en-US" sz="2600" dirty="0" err="1" smtClean="0">
                <a:latin typeface="Calibri" pitchFamily="34" charset="0"/>
              </a:rPr>
              <a:t>alimentos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adecuada</a:t>
            </a:r>
            <a:r>
              <a:rPr lang="en-US" sz="2600" dirty="0" smtClean="0">
                <a:latin typeface="Calibri" pitchFamily="34" charset="0"/>
              </a:rPr>
              <a:t> y </a:t>
            </a:r>
            <a:r>
              <a:rPr lang="en-US" sz="2600" dirty="0" err="1" smtClean="0">
                <a:latin typeface="Calibri" pitchFamily="34" charset="0"/>
              </a:rPr>
              <a:t>personalizada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que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aporte</a:t>
            </a:r>
            <a:r>
              <a:rPr lang="en-US" sz="2600" dirty="0" smtClean="0">
                <a:latin typeface="Calibri" pitchFamily="34" charset="0"/>
              </a:rPr>
              <a:t> a </a:t>
            </a:r>
            <a:r>
              <a:rPr lang="en-US" sz="2600" dirty="0" err="1" smtClean="0">
                <a:latin typeface="Calibri" pitchFamily="34" charset="0"/>
              </a:rPr>
              <a:t>cada</a:t>
            </a:r>
            <a:r>
              <a:rPr lang="en-US" sz="2600" dirty="0" smtClean="0">
                <a:latin typeface="Calibri" pitchFamily="34" charset="0"/>
              </a:rPr>
              <a:t>  </a:t>
            </a:r>
            <a:r>
              <a:rPr lang="en-US" sz="2600" dirty="0" err="1" smtClean="0">
                <a:latin typeface="Calibri" pitchFamily="34" charset="0"/>
              </a:rPr>
              <a:t>individuo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todos</a:t>
            </a:r>
            <a:r>
              <a:rPr lang="en-US" sz="2600" dirty="0" smtClean="0">
                <a:latin typeface="Calibri" pitchFamily="34" charset="0"/>
              </a:rPr>
              <a:t> los </a:t>
            </a:r>
            <a:r>
              <a:rPr lang="en-US" sz="2600" dirty="0" err="1" smtClean="0">
                <a:latin typeface="Calibri" pitchFamily="34" charset="0"/>
              </a:rPr>
              <a:t>alimentos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precisos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para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cubrir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sus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necesidades</a:t>
            </a:r>
            <a:r>
              <a:rPr lang="en-US" sz="2600" dirty="0" smtClean="0">
                <a:latin typeface="Calibri" pitchFamily="34" charset="0"/>
              </a:rPr>
              <a:t>, </a:t>
            </a:r>
            <a:r>
              <a:rPr lang="en-US" sz="2600" dirty="0" err="1" smtClean="0">
                <a:latin typeface="Calibri" pitchFamily="34" charset="0"/>
              </a:rPr>
              <a:t>mantener</a:t>
            </a:r>
            <a:r>
              <a:rPr lang="en-US" sz="2600" dirty="0" smtClean="0">
                <a:latin typeface="Calibri" pitchFamily="34" charset="0"/>
              </a:rPr>
              <a:t> la </a:t>
            </a:r>
            <a:r>
              <a:rPr lang="en-US" sz="2600" dirty="0" err="1" smtClean="0">
                <a:latin typeface="Calibri" pitchFamily="34" charset="0"/>
              </a:rPr>
              <a:t>salud</a:t>
            </a:r>
            <a:r>
              <a:rPr lang="en-US" sz="2600" dirty="0" smtClean="0">
                <a:latin typeface="Calibri" pitchFamily="34" charset="0"/>
              </a:rPr>
              <a:t> y </a:t>
            </a:r>
            <a:r>
              <a:rPr lang="en-US" sz="2600" dirty="0" err="1" smtClean="0">
                <a:latin typeface="Calibri" pitchFamily="34" charset="0"/>
              </a:rPr>
              <a:t>prevenir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enfermedades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considerando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las</a:t>
            </a:r>
            <a:r>
              <a:rPr lang="en-US" sz="2600" dirty="0" smtClean="0">
                <a:latin typeface="Calibri" pitchFamily="34" charset="0"/>
              </a:rPr>
              <a:t> </a:t>
            </a:r>
            <a:r>
              <a:rPr lang="en-US" sz="2600" dirty="0" err="1" smtClean="0">
                <a:latin typeface="Calibri" pitchFamily="34" charset="0"/>
              </a:rPr>
              <a:t>leyes</a:t>
            </a:r>
            <a:r>
              <a:rPr lang="en-US" sz="2600" dirty="0" smtClean="0">
                <a:latin typeface="Calibri" pitchFamily="34" charset="0"/>
              </a:rPr>
              <a:t> de la alimentaci</a:t>
            </a:r>
            <a:r>
              <a:rPr lang="es-MX" sz="2600" dirty="0" smtClean="0">
                <a:latin typeface="Calibri" pitchFamily="34" charset="0"/>
              </a:rPr>
              <a:t>ó</a:t>
            </a:r>
            <a:r>
              <a:rPr lang="en-US" sz="2600" dirty="0" smtClean="0">
                <a:latin typeface="Calibri" pitchFamily="34" charset="0"/>
              </a:rPr>
              <a:t>n </a:t>
            </a:r>
            <a:r>
              <a:rPr lang="en-US" sz="2600" dirty="0" err="1" smtClean="0">
                <a:latin typeface="Calibri" pitchFamily="34" charset="0"/>
              </a:rPr>
              <a:t>correcta</a:t>
            </a:r>
            <a:r>
              <a:rPr lang="en-US" sz="2600" dirty="0" smtClean="0">
                <a:latin typeface="Calibri" pitchFamily="34" charset="0"/>
              </a:rPr>
              <a:t>.</a:t>
            </a:r>
            <a:endParaRPr lang="es-ES" sz="2600" dirty="0">
              <a:latin typeface="Calibri" pitchFamily="34" charset="0"/>
            </a:endParaRPr>
          </a:p>
        </p:txBody>
      </p:sp>
      <p:pic>
        <p:nvPicPr>
          <p:cNvPr id="6152" name="Picture 8" descr="http://2.bp.blogspot.com/_kWcqAClDkXQ/SUvuPtUy4FI/AAAAAAAAAEY/n9fCrabBY9w/s400/Plan+de+alimentaci%C3%B3n+de+1200+calor%C3%ADa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285992"/>
            <a:ext cx="3929090" cy="30861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5640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>
                <a:solidFill>
                  <a:srgbClr xmlns:mc="http://schemas.openxmlformats.org/markup-compatibility/2006" xmlns:a14="http://schemas.microsoft.com/office/drawing/2010/main" val="EEECE1" mc:Ignorable="">
                    <a:tint val="100000"/>
                    <a:shade val="90000"/>
                    <a:satMod val="250000"/>
                    <a:alpha val="100000"/>
                  </a:srgbClr>
                </a:solidFill>
                <a:latin typeface="Calibri" pitchFamily="34" charset="0"/>
                <a:cs typeface="Calibri" pitchFamily="34" charset="0"/>
              </a:rPr>
              <a:t>LA NUTRICION COMO PREVENCION EN ENFERMEDADES CRONICAS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Aparecen como alteraciones mas prevalentes  crónicas y degenerativas  glaucoma, catarata</a:t>
            </a:r>
          </a:p>
          <a:p>
            <a:endParaRPr lang="es-MX" sz="2400" dirty="0"/>
          </a:p>
          <a:p>
            <a:endParaRPr lang="es-MX" sz="2400" dirty="0" smtClean="0"/>
          </a:p>
          <a:p>
            <a:endParaRPr lang="es-MX" sz="2400" dirty="0" smtClean="0"/>
          </a:p>
          <a:p>
            <a:pPr marL="0" indent="0">
              <a:buNone/>
            </a:pPr>
            <a:endParaRPr lang="es-MX" sz="2400" dirty="0"/>
          </a:p>
        </p:txBody>
      </p:sp>
      <p:pic>
        <p:nvPicPr>
          <p:cNvPr id="8194" name="Imagen 2" descr="http://oncologiaesalute.files.wordpress.com/2008/03/glaucom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4904"/>
            <a:ext cx="4752528" cy="354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8196" name="Imagen 4" descr="http://t0.gstatic.com/images?q=tbn:XD8scdoLnaI25M:http://www.revistasaludocular.org/septiembre_2006/images/index_11_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2088232" cy="135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813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co">
  <a:themeElements>
    <a:clrScheme name="Eco 7">
      <a:dk1>
        <a:srgbClr xmlns:mc="http://schemas.openxmlformats.org/markup-compatibility/2006" xmlns:a14="http://schemas.microsoft.com/office/drawing/2010/main" val="336666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000000" mc:Ignorable=""/>
      </a:dk2>
      <a:lt2>
        <a:srgbClr xmlns:mc="http://schemas.openxmlformats.org/markup-compatibility/2006" xmlns:a14="http://schemas.microsoft.com/office/drawing/2010/main" val="666699" mc:Ignorable=""/>
      </a:lt2>
      <a:accent1>
        <a:srgbClr xmlns:mc="http://schemas.openxmlformats.org/markup-compatibility/2006" xmlns:a14="http://schemas.microsoft.com/office/drawing/2010/main" val="99CCCC" mc:Ignorable=""/>
      </a:accent1>
      <a:accent2>
        <a:srgbClr xmlns:mc="http://schemas.openxmlformats.org/markup-compatibility/2006" xmlns:a14="http://schemas.microsoft.com/office/drawing/2010/main" val="CCCCCC" mc:Ignorable=""/>
      </a:accent2>
      <a:accent3>
        <a:srgbClr xmlns:mc="http://schemas.openxmlformats.org/markup-compatibility/2006" xmlns:a14="http://schemas.microsoft.com/office/drawing/2010/main" val="FFFFFF" mc:Ignorable=""/>
      </a:accent3>
      <a:accent4>
        <a:srgbClr xmlns:mc="http://schemas.openxmlformats.org/markup-compatibility/2006" xmlns:a14="http://schemas.microsoft.com/office/drawing/2010/main" val="2A5656" mc:Ignorable=""/>
      </a:accent4>
      <a:accent5>
        <a:srgbClr xmlns:mc="http://schemas.openxmlformats.org/markup-compatibility/2006" xmlns:a14="http://schemas.microsoft.com/office/drawing/2010/main" val="CAE2E2" mc:Ignorable=""/>
      </a:accent5>
      <a:accent6>
        <a:srgbClr xmlns:mc="http://schemas.openxmlformats.org/markup-compatibility/2006" xmlns:a14="http://schemas.microsoft.com/office/drawing/2010/main" val="B9B9B9" mc:Ignorable=""/>
      </a:accent6>
      <a:hlink>
        <a:srgbClr xmlns:mc="http://schemas.openxmlformats.org/markup-compatibility/2006" xmlns:a14="http://schemas.microsoft.com/office/drawing/2010/main" val="006666" mc:Ignorable=""/>
      </a:hlink>
      <a:folHlink>
        <a:srgbClr xmlns:mc="http://schemas.openxmlformats.org/markup-compatibility/2006" xmlns:a14="http://schemas.microsoft.com/office/drawing/2010/main" val="B2B2B2" mc:Ignorable=""/>
      </a:folHlink>
    </a:clrScheme>
    <a:fontScheme name="Ec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xmlns:mc="http://schemas.openxmlformats.org/markup-compatibility/2006" xmlns:a14="http://schemas.microsoft.com/office/drawing/2010/main" val="002266" mc:Ignorable=""/>
          </a:buClr>
          <a:buSzTx/>
          <a:buFont typeface="Arial Unicode MS" pitchFamily="34" charset="-128"/>
          <a:buChar char="¢"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xmlns:mc="http://schemas.openxmlformats.org/markup-compatibility/2006" xmlns:a14="http://schemas.microsoft.com/office/drawing/2010/main" val="002266" mc:Ignorable=""/>
          </a:buClr>
          <a:buSzTx/>
          <a:buFont typeface="Arial Unicode MS" pitchFamily="34" charset="-128"/>
          <a:buChar char="¢"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co 1">
        <a:dk1>
          <a:srgbClr xmlns:mc="http://schemas.openxmlformats.org/markup-compatibility/2006" xmlns:a14="http://schemas.microsoft.com/office/drawing/2010/main" val="25252F" mc:Ignorable=""/>
        </a:dk1>
        <a:lt1>
          <a:srgbClr xmlns:mc="http://schemas.openxmlformats.org/markup-compatibility/2006" xmlns:a14="http://schemas.microsoft.com/office/drawing/2010/main" val="9999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3366FF" mc:Ignorable=""/>
        </a:accent1>
        <a:accent2>
          <a:srgbClr xmlns:mc="http://schemas.openxmlformats.org/markup-compatibility/2006" xmlns:a14="http://schemas.microsoft.com/office/drawing/2010/main" val="003399" mc:Ignorable=""/>
        </a:accent2>
        <a:accent3>
          <a:srgbClr xmlns:mc="http://schemas.openxmlformats.org/markup-compatibility/2006" xmlns:a14="http://schemas.microsoft.com/office/drawing/2010/main" val="AAAAAA" mc:Ignorable=""/>
        </a:accent3>
        <a:accent4>
          <a:srgbClr xmlns:mc="http://schemas.openxmlformats.org/markup-compatibility/2006" xmlns:a14="http://schemas.microsoft.com/office/drawing/2010/main" val="8282DA" mc:Ignorable=""/>
        </a:accent4>
        <a:accent5>
          <a:srgbClr xmlns:mc="http://schemas.openxmlformats.org/markup-compatibility/2006" xmlns:a14="http://schemas.microsoft.com/office/drawing/2010/main" val="ADB8FF" mc:Ignorable=""/>
        </a:accent5>
        <a:accent6>
          <a:srgbClr xmlns:mc="http://schemas.openxmlformats.org/markup-compatibility/2006" xmlns:a14="http://schemas.microsoft.com/office/drawing/2010/main" val="002D8A" mc:Ignorable=""/>
        </a:accent6>
        <a:hlink>
          <a:srgbClr xmlns:mc="http://schemas.openxmlformats.org/markup-compatibility/2006" xmlns:a14="http://schemas.microsoft.com/office/drawing/2010/main" val="009999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2">
        <a:dk1>
          <a:srgbClr xmlns:mc="http://schemas.openxmlformats.org/markup-compatibility/2006" xmlns:a14="http://schemas.microsoft.com/office/drawing/2010/main" val="314183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B1E45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6666FF" mc:Ignorable=""/>
        </a:accent1>
        <a:accent2>
          <a:srgbClr xmlns:mc="http://schemas.openxmlformats.org/markup-compatibility/2006" xmlns:a14="http://schemas.microsoft.com/office/drawing/2010/main" val="0066FF" mc:Ignorable=""/>
        </a:accent2>
        <a:accent3>
          <a:srgbClr xmlns:mc="http://schemas.openxmlformats.org/markup-compatibility/2006" xmlns:a14="http://schemas.microsoft.com/office/drawing/2010/main" val="AAABB0" mc:Ignorable=""/>
        </a:accent3>
        <a:accent4>
          <a:srgbClr xmlns:mc="http://schemas.openxmlformats.org/markup-compatibility/2006" xmlns:a14="http://schemas.microsoft.com/office/drawing/2010/main" val="DADADA" mc:Ignorable=""/>
        </a:accent4>
        <a:accent5>
          <a:srgbClr xmlns:mc="http://schemas.openxmlformats.org/markup-compatibility/2006" xmlns:a14="http://schemas.microsoft.com/office/drawing/2010/main" val="B8B8FF" mc:Ignorable=""/>
        </a:accent5>
        <a:accent6>
          <a:srgbClr xmlns:mc="http://schemas.openxmlformats.org/markup-compatibility/2006" xmlns:a14="http://schemas.microsoft.com/office/drawing/2010/main" val="005CE7" mc:Ignorable=""/>
        </a:accent6>
        <a:hlink>
          <a:srgbClr xmlns:mc="http://schemas.openxmlformats.org/markup-compatibility/2006" xmlns:a14="http://schemas.microsoft.com/office/drawing/2010/main" val="006699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3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006666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99CC00" mc:Ignorable=""/>
        </a:accent1>
        <a:accent2>
          <a:srgbClr xmlns:mc="http://schemas.openxmlformats.org/markup-compatibility/2006" xmlns:a14="http://schemas.microsoft.com/office/drawing/2010/main" val="00B6B2" mc:Ignorable=""/>
        </a:accent2>
        <a:accent3>
          <a:srgbClr xmlns:mc="http://schemas.openxmlformats.org/markup-compatibility/2006" xmlns:a14="http://schemas.microsoft.com/office/drawing/2010/main" val="AAB8B8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CAE2AA" mc:Ignorable=""/>
        </a:accent5>
        <a:accent6>
          <a:srgbClr xmlns:mc="http://schemas.openxmlformats.org/markup-compatibility/2006" xmlns:a14="http://schemas.microsoft.com/office/drawing/2010/main" val="00A5A1" mc:Ignorable=""/>
        </a:accent6>
        <a:hlink>
          <a:srgbClr xmlns:mc="http://schemas.openxmlformats.org/markup-compatibility/2006" xmlns:a14="http://schemas.microsoft.com/office/drawing/2010/main" val="669900" mc:Ignorable=""/>
        </a:hlink>
        <a:folHlink>
          <a:srgbClr xmlns:mc="http://schemas.openxmlformats.org/markup-compatibility/2006" xmlns:a14="http://schemas.microsoft.com/office/drawing/2010/main" val="666699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4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0000FF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0099FF" mc:Ignorable=""/>
        </a:accent1>
        <a:accent2>
          <a:srgbClr xmlns:mc="http://schemas.openxmlformats.org/markup-compatibility/2006" xmlns:a14="http://schemas.microsoft.com/office/drawing/2010/main" val="33CC33" mc:Ignorable=""/>
        </a:accent2>
        <a:accent3>
          <a:srgbClr xmlns:mc="http://schemas.openxmlformats.org/markup-compatibility/2006" xmlns:a14="http://schemas.microsoft.com/office/drawing/2010/main" val="AAAAFF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AACAFF" mc:Ignorable=""/>
        </a:accent5>
        <a:accent6>
          <a:srgbClr xmlns:mc="http://schemas.openxmlformats.org/markup-compatibility/2006" xmlns:a14="http://schemas.microsoft.com/office/drawing/2010/main" val="2DB92D" mc:Ignorable=""/>
        </a:accent6>
        <a:hlink>
          <a:srgbClr xmlns:mc="http://schemas.openxmlformats.org/markup-compatibility/2006" xmlns:a14="http://schemas.microsoft.com/office/drawing/2010/main" val="CC9900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5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72A497" mc:Ignorable=""/>
        </a:dk2>
        <a:lt2>
          <a:srgbClr xmlns:mc="http://schemas.openxmlformats.org/markup-compatibility/2006" xmlns:a14="http://schemas.microsoft.com/office/drawing/2010/main" val="000000" mc:Ignorable=""/>
        </a:lt2>
        <a:accent1>
          <a:srgbClr xmlns:mc="http://schemas.openxmlformats.org/markup-compatibility/2006" xmlns:a14="http://schemas.microsoft.com/office/drawing/2010/main" val="805D32" mc:Ignorable=""/>
        </a:accent1>
        <a:accent2>
          <a:srgbClr xmlns:mc="http://schemas.openxmlformats.org/markup-compatibility/2006" xmlns:a14="http://schemas.microsoft.com/office/drawing/2010/main" val="7D2F3C" mc:Ignorable=""/>
        </a:accent2>
        <a:accent3>
          <a:srgbClr xmlns:mc="http://schemas.openxmlformats.org/markup-compatibility/2006" xmlns:a14="http://schemas.microsoft.com/office/drawing/2010/main" val="BCCFC9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C0B6AD" mc:Ignorable=""/>
        </a:accent5>
        <a:accent6>
          <a:srgbClr xmlns:mc="http://schemas.openxmlformats.org/markup-compatibility/2006" xmlns:a14="http://schemas.microsoft.com/office/drawing/2010/main" val="712A35" mc:Ignorable=""/>
        </a:accent6>
        <a:hlink>
          <a:srgbClr xmlns:mc="http://schemas.openxmlformats.org/markup-compatibility/2006" xmlns:a14="http://schemas.microsoft.com/office/drawing/2010/main" val="CC9900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6">
        <a:dk1>
          <a:srgbClr xmlns:mc="http://schemas.openxmlformats.org/markup-compatibility/2006" xmlns:a14="http://schemas.microsoft.com/office/drawing/2010/main" val="1C1C1C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710F0F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FF9900" mc:Ignorable=""/>
        </a:accent1>
        <a:accent2>
          <a:srgbClr xmlns:mc="http://schemas.openxmlformats.org/markup-compatibility/2006" xmlns:a14="http://schemas.microsoft.com/office/drawing/2010/main" val="FF3300" mc:Ignorable=""/>
        </a:accent2>
        <a:accent3>
          <a:srgbClr xmlns:mc="http://schemas.openxmlformats.org/markup-compatibility/2006" xmlns:a14="http://schemas.microsoft.com/office/drawing/2010/main" val="BBAAAA" mc:Ignorable=""/>
        </a:accent3>
        <a:accent4>
          <a:srgbClr xmlns:mc="http://schemas.openxmlformats.org/markup-compatibility/2006" xmlns:a14="http://schemas.microsoft.com/office/drawing/2010/main" val="DADADA" mc:Ignorable=""/>
        </a:accent4>
        <a:accent5>
          <a:srgbClr xmlns:mc="http://schemas.openxmlformats.org/markup-compatibility/2006" xmlns:a14="http://schemas.microsoft.com/office/drawing/2010/main" val="FFCAAA" mc:Ignorable=""/>
        </a:accent5>
        <a:accent6>
          <a:srgbClr xmlns:mc="http://schemas.openxmlformats.org/markup-compatibility/2006" xmlns:a14="http://schemas.microsoft.com/office/drawing/2010/main" val="E72D00" mc:Ignorable=""/>
        </a:accent6>
        <a:hlink>
          <a:srgbClr xmlns:mc="http://schemas.openxmlformats.org/markup-compatibility/2006" xmlns:a14="http://schemas.microsoft.com/office/drawing/2010/main" val="666699" mc:Ignorable=""/>
        </a:hlink>
        <a:folHlink>
          <a:srgbClr xmlns:mc="http://schemas.openxmlformats.org/markup-compatibility/2006" xmlns:a14="http://schemas.microsoft.com/office/drawing/2010/main" val="996633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7">
        <a:dk1>
          <a:srgbClr xmlns:mc="http://schemas.openxmlformats.org/markup-compatibility/2006" xmlns:a14="http://schemas.microsoft.com/office/drawing/2010/main" val="336666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99CCCC" mc:Ignorable=""/>
        </a:accent1>
        <a:accent2>
          <a:srgbClr xmlns:mc="http://schemas.openxmlformats.org/markup-compatibility/2006" xmlns:a14="http://schemas.microsoft.com/office/drawing/2010/main" val="CCCCCC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2A5656" mc:Ignorable=""/>
        </a:accent4>
        <a:accent5>
          <a:srgbClr xmlns:mc="http://schemas.openxmlformats.org/markup-compatibility/2006" xmlns:a14="http://schemas.microsoft.com/office/drawing/2010/main" val="CAE2E2" mc:Ignorable=""/>
        </a:accent5>
        <a:accent6>
          <a:srgbClr xmlns:mc="http://schemas.openxmlformats.org/markup-compatibility/2006" xmlns:a14="http://schemas.microsoft.com/office/drawing/2010/main" val="B9B9B9" mc:Ignorable=""/>
        </a:accent6>
        <a:hlink>
          <a:srgbClr xmlns:mc="http://schemas.openxmlformats.org/markup-compatibility/2006" xmlns:a14="http://schemas.microsoft.com/office/drawing/2010/main" val="006666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8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FF9900" mc:Ignorable=""/>
        </a:accent1>
        <a:accent2>
          <a:srgbClr xmlns:mc="http://schemas.openxmlformats.org/markup-compatibility/2006" xmlns:a14="http://schemas.microsoft.com/office/drawing/2010/main" val="FF0000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FFCAAA" mc:Ignorable=""/>
        </a:accent5>
        <a:accent6>
          <a:srgbClr xmlns:mc="http://schemas.openxmlformats.org/markup-compatibility/2006" xmlns:a14="http://schemas.microsoft.com/office/drawing/2010/main" val="E70000" mc:Ignorable=""/>
        </a:accent6>
        <a:hlink>
          <a:srgbClr xmlns:mc="http://schemas.openxmlformats.org/markup-compatibility/2006" xmlns:a14="http://schemas.microsoft.com/office/drawing/2010/main" val="336699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9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CC3300" mc:Ignorable=""/>
        </a:accent1>
        <a:accent2>
          <a:srgbClr xmlns:mc="http://schemas.openxmlformats.org/markup-compatibility/2006" xmlns:a14="http://schemas.microsoft.com/office/drawing/2010/main" val="CC9900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E2ADAA" mc:Ignorable=""/>
        </a:accent5>
        <a:accent6>
          <a:srgbClr xmlns:mc="http://schemas.openxmlformats.org/markup-compatibility/2006" xmlns:a14="http://schemas.microsoft.com/office/drawing/2010/main" val="B98A00" mc:Ignorable=""/>
        </a:accent6>
        <a:hlink>
          <a:srgbClr xmlns:mc="http://schemas.openxmlformats.org/markup-compatibility/2006" xmlns:a14="http://schemas.microsoft.com/office/drawing/2010/main" val="CC6600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10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666699" mc:Ignorable=""/>
        </a:accent1>
        <a:accent2>
          <a:srgbClr xmlns:mc="http://schemas.openxmlformats.org/markup-compatibility/2006" xmlns:a14="http://schemas.microsoft.com/office/drawing/2010/main" val="9999FF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B8B8CA" mc:Ignorable=""/>
        </a:accent5>
        <a:accent6>
          <a:srgbClr xmlns:mc="http://schemas.openxmlformats.org/markup-compatibility/2006" xmlns:a14="http://schemas.microsoft.com/office/drawing/2010/main" val="8A8AE7" mc:Ignorable=""/>
        </a:accent6>
        <a:hlink>
          <a:srgbClr xmlns:mc="http://schemas.openxmlformats.org/markup-compatibility/2006" xmlns:a14="http://schemas.microsoft.com/office/drawing/2010/main" val="3366FF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Eco">
  <a:themeElements>
    <a:clrScheme name="Eco 7">
      <a:dk1>
        <a:srgbClr xmlns:mc="http://schemas.openxmlformats.org/markup-compatibility/2006" xmlns:a14="http://schemas.microsoft.com/office/drawing/2010/main" val="336666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000000" mc:Ignorable=""/>
      </a:dk2>
      <a:lt2>
        <a:srgbClr xmlns:mc="http://schemas.openxmlformats.org/markup-compatibility/2006" xmlns:a14="http://schemas.microsoft.com/office/drawing/2010/main" val="666699" mc:Ignorable=""/>
      </a:lt2>
      <a:accent1>
        <a:srgbClr xmlns:mc="http://schemas.openxmlformats.org/markup-compatibility/2006" xmlns:a14="http://schemas.microsoft.com/office/drawing/2010/main" val="99CCCC" mc:Ignorable=""/>
      </a:accent1>
      <a:accent2>
        <a:srgbClr xmlns:mc="http://schemas.openxmlformats.org/markup-compatibility/2006" xmlns:a14="http://schemas.microsoft.com/office/drawing/2010/main" val="CCCCCC" mc:Ignorable=""/>
      </a:accent2>
      <a:accent3>
        <a:srgbClr xmlns:mc="http://schemas.openxmlformats.org/markup-compatibility/2006" xmlns:a14="http://schemas.microsoft.com/office/drawing/2010/main" val="FFFFFF" mc:Ignorable=""/>
      </a:accent3>
      <a:accent4>
        <a:srgbClr xmlns:mc="http://schemas.openxmlformats.org/markup-compatibility/2006" xmlns:a14="http://schemas.microsoft.com/office/drawing/2010/main" val="2A5656" mc:Ignorable=""/>
      </a:accent4>
      <a:accent5>
        <a:srgbClr xmlns:mc="http://schemas.openxmlformats.org/markup-compatibility/2006" xmlns:a14="http://schemas.microsoft.com/office/drawing/2010/main" val="CAE2E2" mc:Ignorable=""/>
      </a:accent5>
      <a:accent6>
        <a:srgbClr xmlns:mc="http://schemas.openxmlformats.org/markup-compatibility/2006" xmlns:a14="http://schemas.microsoft.com/office/drawing/2010/main" val="B9B9B9" mc:Ignorable=""/>
      </a:accent6>
      <a:hlink>
        <a:srgbClr xmlns:mc="http://schemas.openxmlformats.org/markup-compatibility/2006" xmlns:a14="http://schemas.microsoft.com/office/drawing/2010/main" val="006666" mc:Ignorable=""/>
      </a:hlink>
      <a:folHlink>
        <a:srgbClr xmlns:mc="http://schemas.openxmlformats.org/markup-compatibility/2006" xmlns:a14="http://schemas.microsoft.com/office/drawing/2010/main" val="B2B2B2" mc:Ignorable=""/>
      </a:folHlink>
    </a:clrScheme>
    <a:fontScheme name="Ec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xmlns:mc="http://schemas.openxmlformats.org/markup-compatibility/2006" xmlns:a14="http://schemas.microsoft.com/office/drawing/2010/main" val="002266" mc:Ignorable=""/>
          </a:buClr>
          <a:buSzTx/>
          <a:buFont typeface="Arial Unicode MS" pitchFamily="34" charset="-128"/>
          <a:buChar char="¢"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rgbClr xmlns:mc="http://schemas.openxmlformats.org/markup-compatibility/2006" xmlns:a14="http://schemas.microsoft.com/office/drawing/2010/main" val="002266" mc:Ignorable=""/>
          </a:buClr>
          <a:buSzTx/>
          <a:buFont typeface="Arial Unicode MS" pitchFamily="34" charset="-128"/>
          <a:buChar char="¢"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Eco 1">
        <a:dk1>
          <a:srgbClr xmlns:mc="http://schemas.openxmlformats.org/markup-compatibility/2006" xmlns:a14="http://schemas.microsoft.com/office/drawing/2010/main" val="25252F" mc:Ignorable=""/>
        </a:dk1>
        <a:lt1>
          <a:srgbClr xmlns:mc="http://schemas.openxmlformats.org/markup-compatibility/2006" xmlns:a14="http://schemas.microsoft.com/office/drawing/2010/main" val="9999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3366FF" mc:Ignorable=""/>
        </a:accent1>
        <a:accent2>
          <a:srgbClr xmlns:mc="http://schemas.openxmlformats.org/markup-compatibility/2006" xmlns:a14="http://schemas.microsoft.com/office/drawing/2010/main" val="003399" mc:Ignorable=""/>
        </a:accent2>
        <a:accent3>
          <a:srgbClr xmlns:mc="http://schemas.openxmlformats.org/markup-compatibility/2006" xmlns:a14="http://schemas.microsoft.com/office/drawing/2010/main" val="AAAAAA" mc:Ignorable=""/>
        </a:accent3>
        <a:accent4>
          <a:srgbClr xmlns:mc="http://schemas.openxmlformats.org/markup-compatibility/2006" xmlns:a14="http://schemas.microsoft.com/office/drawing/2010/main" val="8282DA" mc:Ignorable=""/>
        </a:accent4>
        <a:accent5>
          <a:srgbClr xmlns:mc="http://schemas.openxmlformats.org/markup-compatibility/2006" xmlns:a14="http://schemas.microsoft.com/office/drawing/2010/main" val="ADB8FF" mc:Ignorable=""/>
        </a:accent5>
        <a:accent6>
          <a:srgbClr xmlns:mc="http://schemas.openxmlformats.org/markup-compatibility/2006" xmlns:a14="http://schemas.microsoft.com/office/drawing/2010/main" val="002D8A" mc:Ignorable=""/>
        </a:accent6>
        <a:hlink>
          <a:srgbClr xmlns:mc="http://schemas.openxmlformats.org/markup-compatibility/2006" xmlns:a14="http://schemas.microsoft.com/office/drawing/2010/main" val="009999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2">
        <a:dk1>
          <a:srgbClr xmlns:mc="http://schemas.openxmlformats.org/markup-compatibility/2006" xmlns:a14="http://schemas.microsoft.com/office/drawing/2010/main" val="314183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B1E45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6666FF" mc:Ignorable=""/>
        </a:accent1>
        <a:accent2>
          <a:srgbClr xmlns:mc="http://schemas.openxmlformats.org/markup-compatibility/2006" xmlns:a14="http://schemas.microsoft.com/office/drawing/2010/main" val="0066FF" mc:Ignorable=""/>
        </a:accent2>
        <a:accent3>
          <a:srgbClr xmlns:mc="http://schemas.openxmlformats.org/markup-compatibility/2006" xmlns:a14="http://schemas.microsoft.com/office/drawing/2010/main" val="AAABB0" mc:Ignorable=""/>
        </a:accent3>
        <a:accent4>
          <a:srgbClr xmlns:mc="http://schemas.openxmlformats.org/markup-compatibility/2006" xmlns:a14="http://schemas.microsoft.com/office/drawing/2010/main" val="DADADA" mc:Ignorable=""/>
        </a:accent4>
        <a:accent5>
          <a:srgbClr xmlns:mc="http://schemas.openxmlformats.org/markup-compatibility/2006" xmlns:a14="http://schemas.microsoft.com/office/drawing/2010/main" val="B8B8FF" mc:Ignorable=""/>
        </a:accent5>
        <a:accent6>
          <a:srgbClr xmlns:mc="http://schemas.openxmlformats.org/markup-compatibility/2006" xmlns:a14="http://schemas.microsoft.com/office/drawing/2010/main" val="005CE7" mc:Ignorable=""/>
        </a:accent6>
        <a:hlink>
          <a:srgbClr xmlns:mc="http://schemas.openxmlformats.org/markup-compatibility/2006" xmlns:a14="http://schemas.microsoft.com/office/drawing/2010/main" val="006699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3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006666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99CC00" mc:Ignorable=""/>
        </a:accent1>
        <a:accent2>
          <a:srgbClr xmlns:mc="http://schemas.openxmlformats.org/markup-compatibility/2006" xmlns:a14="http://schemas.microsoft.com/office/drawing/2010/main" val="00B6B2" mc:Ignorable=""/>
        </a:accent2>
        <a:accent3>
          <a:srgbClr xmlns:mc="http://schemas.openxmlformats.org/markup-compatibility/2006" xmlns:a14="http://schemas.microsoft.com/office/drawing/2010/main" val="AAB8B8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CAE2AA" mc:Ignorable=""/>
        </a:accent5>
        <a:accent6>
          <a:srgbClr xmlns:mc="http://schemas.openxmlformats.org/markup-compatibility/2006" xmlns:a14="http://schemas.microsoft.com/office/drawing/2010/main" val="00A5A1" mc:Ignorable=""/>
        </a:accent6>
        <a:hlink>
          <a:srgbClr xmlns:mc="http://schemas.openxmlformats.org/markup-compatibility/2006" xmlns:a14="http://schemas.microsoft.com/office/drawing/2010/main" val="669900" mc:Ignorable=""/>
        </a:hlink>
        <a:folHlink>
          <a:srgbClr xmlns:mc="http://schemas.openxmlformats.org/markup-compatibility/2006" xmlns:a14="http://schemas.microsoft.com/office/drawing/2010/main" val="666699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4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0000FF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0099FF" mc:Ignorable=""/>
        </a:accent1>
        <a:accent2>
          <a:srgbClr xmlns:mc="http://schemas.openxmlformats.org/markup-compatibility/2006" xmlns:a14="http://schemas.microsoft.com/office/drawing/2010/main" val="33CC33" mc:Ignorable=""/>
        </a:accent2>
        <a:accent3>
          <a:srgbClr xmlns:mc="http://schemas.openxmlformats.org/markup-compatibility/2006" xmlns:a14="http://schemas.microsoft.com/office/drawing/2010/main" val="AAAAFF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AACAFF" mc:Ignorable=""/>
        </a:accent5>
        <a:accent6>
          <a:srgbClr xmlns:mc="http://schemas.openxmlformats.org/markup-compatibility/2006" xmlns:a14="http://schemas.microsoft.com/office/drawing/2010/main" val="2DB92D" mc:Ignorable=""/>
        </a:accent6>
        <a:hlink>
          <a:srgbClr xmlns:mc="http://schemas.openxmlformats.org/markup-compatibility/2006" xmlns:a14="http://schemas.microsoft.com/office/drawing/2010/main" val="CC9900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5">
        <a:dk1>
          <a:srgbClr xmlns:mc="http://schemas.openxmlformats.org/markup-compatibility/2006" xmlns:a14="http://schemas.microsoft.com/office/drawing/2010/main" val="194349" mc:Ignorable=""/>
        </a:dk1>
        <a:lt1>
          <a:srgbClr xmlns:mc="http://schemas.openxmlformats.org/markup-compatibility/2006" xmlns:a14="http://schemas.microsoft.com/office/drawing/2010/main" val="FFFFCC" mc:Ignorable=""/>
        </a:lt1>
        <a:dk2>
          <a:srgbClr xmlns:mc="http://schemas.openxmlformats.org/markup-compatibility/2006" xmlns:a14="http://schemas.microsoft.com/office/drawing/2010/main" val="72A497" mc:Ignorable=""/>
        </a:dk2>
        <a:lt2>
          <a:srgbClr xmlns:mc="http://schemas.openxmlformats.org/markup-compatibility/2006" xmlns:a14="http://schemas.microsoft.com/office/drawing/2010/main" val="000000" mc:Ignorable=""/>
        </a:lt2>
        <a:accent1>
          <a:srgbClr xmlns:mc="http://schemas.openxmlformats.org/markup-compatibility/2006" xmlns:a14="http://schemas.microsoft.com/office/drawing/2010/main" val="805D32" mc:Ignorable=""/>
        </a:accent1>
        <a:accent2>
          <a:srgbClr xmlns:mc="http://schemas.openxmlformats.org/markup-compatibility/2006" xmlns:a14="http://schemas.microsoft.com/office/drawing/2010/main" val="7D2F3C" mc:Ignorable=""/>
        </a:accent2>
        <a:accent3>
          <a:srgbClr xmlns:mc="http://schemas.openxmlformats.org/markup-compatibility/2006" xmlns:a14="http://schemas.microsoft.com/office/drawing/2010/main" val="BCCFC9" mc:Ignorable=""/>
        </a:accent3>
        <a:accent4>
          <a:srgbClr xmlns:mc="http://schemas.openxmlformats.org/markup-compatibility/2006" xmlns:a14="http://schemas.microsoft.com/office/drawing/2010/main" val="DADAAE" mc:Ignorable=""/>
        </a:accent4>
        <a:accent5>
          <a:srgbClr xmlns:mc="http://schemas.openxmlformats.org/markup-compatibility/2006" xmlns:a14="http://schemas.microsoft.com/office/drawing/2010/main" val="C0B6AD" mc:Ignorable=""/>
        </a:accent5>
        <a:accent6>
          <a:srgbClr xmlns:mc="http://schemas.openxmlformats.org/markup-compatibility/2006" xmlns:a14="http://schemas.microsoft.com/office/drawing/2010/main" val="712A35" mc:Ignorable=""/>
        </a:accent6>
        <a:hlink>
          <a:srgbClr xmlns:mc="http://schemas.openxmlformats.org/markup-compatibility/2006" xmlns:a14="http://schemas.microsoft.com/office/drawing/2010/main" val="CC9900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6">
        <a:dk1>
          <a:srgbClr xmlns:mc="http://schemas.openxmlformats.org/markup-compatibility/2006" xmlns:a14="http://schemas.microsoft.com/office/drawing/2010/main" val="1C1C1C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710F0F" mc:Ignorable=""/>
        </a:dk2>
        <a:lt2>
          <a:srgbClr xmlns:mc="http://schemas.openxmlformats.org/markup-compatibility/2006" xmlns:a14="http://schemas.microsoft.com/office/drawing/2010/main" val="FFFFFF" mc:Ignorable=""/>
        </a:lt2>
        <a:accent1>
          <a:srgbClr xmlns:mc="http://schemas.openxmlformats.org/markup-compatibility/2006" xmlns:a14="http://schemas.microsoft.com/office/drawing/2010/main" val="FF9900" mc:Ignorable=""/>
        </a:accent1>
        <a:accent2>
          <a:srgbClr xmlns:mc="http://schemas.openxmlformats.org/markup-compatibility/2006" xmlns:a14="http://schemas.microsoft.com/office/drawing/2010/main" val="FF3300" mc:Ignorable=""/>
        </a:accent2>
        <a:accent3>
          <a:srgbClr xmlns:mc="http://schemas.openxmlformats.org/markup-compatibility/2006" xmlns:a14="http://schemas.microsoft.com/office/drawing/2010/main" val="BBAAAA" mc:Ignorable=""/>
        </a:accent3>
        <a:accent4>
          <a:srgbClr xmlns:mc="http://schemas.openxmlformats.org/markup-compatibility/2006" xmlns:a14="http://schemas.microsoft.com/office/drawing/2010/main" val="DADADA" mc:Ignorable=""/>
        </a:accent4>
        <a:accent5>
          <a:srgbClr xmlns:mc="http://schemas.openxmlformats.org/markup-compatibility/2006" xmlns:a14="http://schemas.microsoft.com/office/drawing/2010/main" val="FFCAAA" mc:Ignorable=""/>
        </a:accent5>
        <a:accent6>
          <a:srgbClr xmlns:mc="http://schemas.openxmlformats.org/markup-compatibility/2006" xmlns:a14="http://schemas.microsoft.com/office/drawing/2010/main" val="E72D00" mc:Ignorable=""/>
        </a:accent6>
        <a:hlink>
          <a:srgbClr xmlns:mc="http://schemas.openxmlformats.org/markup-compatibility/2006" xmlns:a14="http://schemas.microsoft.com/office/drawing/2010/main" val="666699" mc:Ignorable=""/>
        </a:hlink>
        <a:folHlink>
          <a:srgbClr xmlns:mc="http://schemas.openxmlformats.org/markup-compatibility/2006" xmlns:a14="http://schemas.microsoft.com/office/drawing/2010/main" val="996633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7">
        <a:dk1>
          <a:srgbClr xmlns:mc="http://schemas.openxmlformats.org/markup-compatibility/2006" xmlns:a14="http://schemas.microsoft.com/office/drawing/2010/main" val="336666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99CCCC" mc:Ignorable=""/>
        </a:accent1>
        <a:accent2>
          <a:srgbClr xmlns:mc="http://schemas.openxmlformats.org/markup-compatibility/2006" xmlns:a14="http://schemas.microsoft.com/office/drawing/2010/main" val="CCCCCC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2A5656" mc:Ignorable=""/>
        </a:accent4>
        <a:accent5>
          <a:srgbClr xmlns:mc="http://schemas.openxmlformats.org/markup-compatibility/2006" xmlns:a14="http://schemas.microsoft.com/office/drawing/2010/main" val="CAE2E2" mc:Ignorable=""/>
        </a:accent5>
        <a:accent6>
          <a:srgbClr xmlns:mc="http://schemas.openxmlformats.org/markup-compatibility/2006" xmlns:a14="http://schemas.microsoft.com/office/drawing/2010/main" val="B9B9B9" mc:Ignorable=""/>
        </a:accent6>
        <a:hlink>
          <a:srgbClr xmlns:mc="http://schemas.openxmlformats.org/markup-compatibility/2006" xmlns:a14="http://schemas.microsoft.com/office/drawing/2010/main" val="006666" mc:Ignorable=""/>
        </a:hlink>
        <a:folHlink>
          <a:srgbClr xmlns:mc="http://schemas.openxmlformats.org/markup-compatibility/2006" xmlns:a14="http://schemas.microsoft.com/office/drawing/2010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8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FF9900" mc:Ignorable=""/>
        </a:accent1>
        <a:accent2>
          <a:srgbClr xmlns:mc="http://schemas.openxmlformats.org/markup-compatibility/2006" xmlns:a14="http://schemas.microsoft.com/office/drawing/2010/main" val="FF0000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FFCAAA" mc:Ignorable=""/>
        </a:accent5>
        <a:accent6>
          <a:srgbClr xmlns:mc="http://schemas.openxmlformats.org/markup-compatibility/2006" xmlns:a14="http://schemas.microsoft.com/office/drawing/2010/main" val="E70000" mc:Ignorable=""/>
        </a:accent6>
        <a:hlink>
          <a:srgbClr xmlns:mc="http://schemas.openxmlformats.org/markup-compatibility/2006" xmlns:a14="http://schemas.microsoft.com/office/drawing/2010/main" val="336699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9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CC3300" mc:Ignorable=""/>
        </a:accent1>
        <a:accent2>
          <a:srgbClr xmlns:mc="http://schemas.openxmlformats.org/markup-compatibility/2006" xmlns:a14="http://schemas.microsoft.com/office/drawing/2010/main" val="CC9900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E2ADAA" mc:Ignorable=""/>
        </a:accent5>
        <a:accent6>
          <a:srgbClr xmlns:mc="http://schemas.openxmlformats.org/markup-compatibility/2006" xmlns:a14="http://schemas.microsoft.com/office/drawing/2010/main" val="B98A00" mc:Ignorable=""/>
        </a:accent6>
        <a:hlink>
          <a:srgbClr xmlns:mc="http://schemas.openxmlformats.org/markup-compatibility/2006" xmlns:a14="http://schemas.microsoft.com/office/drawing/2010/main" val="CC6600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10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00" mc:Ignorable=""/>
        </a:dk2>
        <a:lt2>
          <a:srgbClr xmlns:mc="http://schemas.openxmlformats.org/markup-compatibility/2006" xmlns:a14="http://schemas.microsoft.com/office/drawing/2010/main" val="666699" mc:Ignorable=""/>
        </a:lt2>
        <a:accent1>
          <a:srgbClr xmlns:mc="http://schemas.openxmlformats.org/markup-compatibility/2006" xmlns:a14="http://schemas.microsoft.com/office/drawing/2010/main" val="666699" mc:Ignorable=""/>
        </a:accent1>
        <a:accent2>
          <a:srgbClr xmlns:mc="http://schemas.openxmlformats.org/markup-compatibility/2006" xmlns:a14="http://schemas.microsoft.com/office/drawing/2010/main" val="9999FF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B8B8CA" mc:Ignorable=""/>
        </a:accent5>
        <a:accent6>
          <a:srgbClr xmlns:mc="http://schemas.openxmlformats.org/markup-compatibility/2006" xmlns:a14="http://schemas.microsoft.com/office/drawing/2010/main" val="8A8AE7" mc:Ignorable=""/>
        </a:accent6>
        <a:hlink>
          <a:srgbClr xmlns:mc="http://schemas.openxmlformats.org/markup-compatibility/2006" xmlns:a14="http://schemas.microsoft.com/office/drawing/2010/main" val="3366FF" mc:Ignorable=""/>
        </a:hlink>
        <a:folHlink>
          <a:srgbClr xmlns:mc="http://schemas.openxmlformats.org/markup-compatibility/2006" xmlns:a14="http://schemas.microsoft.com/office/drawing/2010/main" val="80808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</TotalTime>
  <Words>1473</Words>
  <Application>Microsoft Office PowerPoint</Application>
  <PresentationFormat>Presentación en pantalla (4:3)</PresentationFormat>
  <Paragraphs>382</Paragraphs>
  <Slides>32</Slides>
  <Notes>10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6" baseType="lpstr">
      <vt:lpstr>Fundición</vt:lpstr>
      <vt:lpstr>Eco</vt:lpstr>
      <vt:lpstr>1_Eco</vt:lpstr>
      <vt:lpstr>Gráfico</vt:lpstr>
      <vt:lpstr> NUTRICION COMO PREVENCION DE ENFERMEDADES CRONICO DEGENERATIVAS NO TRASMISIBLES</vt:lpstr>
      <vt:lpstr>OBJETIVO   </vt:lpstr>
      <vt:lpstr>LA NUTRICION COMO PREVENCION EN ENFERMEDADES CRONICAS </vt:lpstr>
      <vt:lpstr>Transición Nutricional: </vt:lpstr>
      <vt:lpstr>Presentación de PowerPoint</vt:lpstr>
      <vt:lpstr>LA NUTRICION COMO PREVENCION EN ENFERMEDADES CRONICAS </vt:lpstr>
      <vt:lpstr>CONCEPTOS BASICOS DE NUTRICION</vt:lpstr>
      <vt:lpstr>CONCEPTOS BASICOS DE NUTRICION</vt:lpstr>
      <vt:lpstr>LA NUTRICION COMO PREVENCION EN ENFERMEDADES CRONICAS </vt:lpstr>
      <vt:lpstr>LA NUTRICION COMO PREVENCION EN ENFERMEDADES CRONICAS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CONCEPTOS BASICOS DE NUTRICION</vt:lpstr>
      <vt:lpstr>CONCEPTOS BASICOS DE NUTRICION</vt:lpstr>
      <vt:lpstr>CONCEPTOS BASICOS DE NUTRICION</vt:lpstr>
      <vt:lpstr>CONCEPTOS BASICOS DE NUTRICION</vt:lpstr>
      <vt:lpstr>CONCEPTOS BASICOS DE NUTRICION</vt:lpstr>
      <vt:lpstr>CONCEPTOS BASICOS DE NUTRICION</vt:lpstr>
      <vt:lpstr>LA NUTRICION COMO PREVENCION EN ENFERMEDADES CRONICAS </vt:lpstr>
      <vt:lpstr>LA NUTRICION COMO PREVENCION EN ENFERMEDADES CRONICAS </vt:lpstr>
      <vt:lpstr>LA NUTRICION COMO PREVENCION EN ENFERMEDADES CRONICAS </vt:lpstr>
      <vt:lpstr>LA NUTRICION COMO PREVENCION EN ENFERMEDADES CRONICAS </vt:lpstr>
      <vt:lpstr>LA NUTRICION COMO PREVENCION EN ENFERMEDADES CRONICAS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NATY</dc:creator>
  <cp:lastModifiedBy>NATY</cp:lastModifiedBy>
  <cp:revision>41</cp:revision>
  <dcterms:created xsi:type="dcterms:W3CDTF">2010-06-20T22:38:38Z</dcterms:created>
  <dcterms:modified xsi:type="dcterms:W3CDTF">2010-07-16T06:04:47Z</dcterms:modified>
</cp:coreProperties>
</file>